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13" r:id="rId3"/>
  </p:sldMasterIdLst>
  <p:notesMasterIdLst>
    <p:notesMasterId r:id="rId76"/>
  </p:notesMasterIdLst>
  <p:sldIdLst>
    <p:sldId id="256" r:id="rId4"/>
    <p:sldId id="257" r:id="rId5"/>
    <p:sldId id="405" r:id="rId6"/>
    <p:sldId id="258" r:id="rId7"/>
    <p:sldId id="366" r:id="rId8"/>
    <p:sldId id="367" r:id="rId9"/>
    <p:sldId id="368" r:id="rId10"/>
    <p:sldId id="369" r:id="rId11"/>
    <p:sldId id="518" r:id="rId12"/>
    <p:sldId id="519" r:id="rId13"/>
    <p:sldId id="370" r:id="rId14"/>
    <p:sldId id="517" r:id="rId15"/>
    <p:sldId id="520" r:id="rId16"/>
    <p:sldId id="521" r:id="rId17"/>
    <p:sldId id="522" r:id="rId18"/>
    <p:sldId id="379" r:id="rId19"/>
    <p:sldId id="377" r:id="rId20"/>
    <p:sldId id="380" r:id="rId21"/>
    <p:sldId id="382" r:id="rId22"/>
    <p:sldId id="383" r:id="rId23"/>
    <p:sldId id="376" r:id="rId24"/>
    <p:sldId id="523" r:id="rId25"/>
    <p:sldId id="378" r:id="rId26"/>
    <p:sldId id="381" r:id="rId27"/>
    <p:sldId id="398" r:id="rId28"/>
    <p:sldId id="399" r:id="rId29"/>
    <p:sldId id="400" r:id="rId30"/>
    <p:sldId id="401" r:id="rId31"/>
    <p:sldId id="402" r:id="rId32"/>
    <p:sldId id="403" r:id="rId33"/>
    <p:sldId id="404" r:id="rId34"/>
    <p:sldId id="524" r:id="rId35"/>
    <p:sldId id="528" r:id="rId36"/>
    <p:sldId id="529" r:id="rId37"/>
    <p:sldId id="527" r:id="rId38"/>
    <p:sldId id="394" r:id="rId39"/>
    <p:sldId id="385" r:id="rId40"/>
    <p:sldId id="390" r:id="rId41"/>
    <p:sldId id="392" r:id="rId42"/>
    <p:sldId id="393" r:id="rId43"/>
    <p:sldId id="395" r:id="rId44"/>
    <p:sldId id="416" r:id="rId45"/>
    <p:sldId id="417" r:id="rId46"/>
    <p:sldId id="418" r:id="rId47"/>
    <p:sldId id="533" r:id="rId48"/>
    <p:sldId id="455" r:id="rId49"/>
    <p:sldId id="459" r:id="rId50"/>
    <p:sldId id="458" r:id="rId51"/>
    <p:sldId id="460" r:id="rId52"/>
    <p:sldId id="461" r:id="rId53"/>
    <p:sldId id="462" r:id="rId54"/>
    <p:sldId id="463" r:id="rId55"/>
    <p:sldId id="475" r:id="rId56"/>
    <p:sldId id="484" r:id="rId57"/>
    <p:sldId id="477" r:id="rId58"/>
    <p:sldId id="478" r:id="rId59"/>
    <p:sldId id="480" r:id="rId60"/>
    <p:sldId id="486" r:id="rId61"/>
    <p:sldId id="467" r:id="rId62"/>
    <p:sldId id="487" r:id="rId63"/>
    <p:sldId id="456" r:id="rId64"/>
    <p:sldId id="469" r:id="rId65"/>
    <p:sldId id="505" r:id="rId66"/>
    <p:sldId id="509" r:id="rId67"/>
    <p:sldId id="512" r:id="rId68"/>
    <p:sldId id="536" r:id="rId69"/>
    <p:sldId id="531" r:id="rId70"/>
    <p:sldId id="535" r:id="rId71"/>
    <p:sldId id="537" r:id="rId72"/>
    <p:sldId id="530" r:id="rId73"/>
    <p:sldId id="532" r:id="rId74"/>
    <p:sldId id="259" r:id="rId75"/>
  </p:sldIdLst>
  <p:sldSz cx="12192000" cy="6858000"/>
  <p:notesSz cx="7104063" cy="10234613"/>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9" algn="l" defTabSz="914274" rtl="0" eaLnBrk="1" latinLnBrk="0" hangingPunct="1">
      <a:defRPr sz="1800" kern="1200">
        <a:solidFill>
          <a:schemeClr val="tx1"/>
        </a:solidFill>
        <a:latin typeface="+mn-lt"/>
        <a:ea typeface="+mn-ea"/>
        <a:cs typeface="+mn-cs"/>
      </a:defRPr>
    </a:lvl5pPr>
    <a:lvl6pPr marL="2285686" algn="l" defTabSz="914274" rtl="0" eaLnBrk="1" latinLnBrk="0" hangingPunct="1">
      <a:defRPr sz="1800" kern="1200">
        <a:solidFill>
          <a:schemeClr val="tx1"/>
        </a:solidFill>
        <a:latin typeface="+mn-lt"/>
        <a:ea typeface="+mn-ea"/>
        <a:cs typeface="+mn-cs"/>
      </a:defRPr>
    </a:lvl6pPr>
    <a:lvl7pPr marL="2742823" algn="l" defTabSz="914274" rtl="0" eaLnBrk="1" latinLnBrk="0" hangingPunct="1">
      <a:defRPr sz="1800" kern="1200">
        <a:solidFill>
          <a:schemeClr val="tx1"/>
        </a:solidFill>
        <a:latin typeface="+mn-lt"/>
        <a:ea typeface="+mn-ea"/>
        <a:cs typeface="+mn-cs"/>
      </a:defRPr>
    </a:lvl7pPr>
    <a:lvl8pPr marL="3199960" algn="l" defTabSz="914274" rtl="0" eaLnBrk="1" latinLnBrk="0" hangingPunct="1">
      <a:defRPr sz="1800" kern="1200">
        <a:solidFill>
          <a:schemeClr val="tx1"/>
        </a:solidFill>
        <a:latin typeface="+mn-lt"/>
        <a:ea typeface="+mn-ea"/>
        <a:cs typeface="+mn-cs"/>
      </a:defRPr>
    </a:lvl8pPr>
    <a:lvl9pPr marL="3657097" algn="l" defTabSz="9142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5433C-AF91-7D49-98F9-9415A093A902}" v="435" dt="2020-03-04T21:46:58.06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87" autoAdjust="0"/>
    <p:restoredTop sz="81224" autoAdjust="0"/>
  </p:normalViewPr>
  <p:slideViewPr>
    <p:cSldViewPr snapToGrid="0">
      <p:cViewPr varScale="1">
        <p:scale>
          <a:sx n="103" d="100"/>
          <a:sy n="103" d="100"/>
        </p:scale>
        <p:origin x="11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Moya" userId="f20284da961f4b05" providerId="LiveId" clId="{3C35433C-AF91-7D49-98F9-9415A093A902}"/>
    <pc:docChg chg="undo custSel addSld delSld modSld sldOrd">
      <pc:chgData name="Richard Moya" userId="f20284da961f4b05" providerId="LiveId" clId="{3C35433C-AF91-7D49-98F9-9415A093A902}" dt="2020-03-04T21:47:01.384" v="1414" actId="113"/>
      <pc:docMkLst>
        <pc:docMk/>
      </pc:docMkLst>
      <pc:sldChg chg="modSp">
        <pc:chgData name="Richard Moya" userId="f20284da961f4b05" providerId="LiveId" clId="{3C35433C-AF91-7D49-98F9-9415A093A902}" dt="2020-02-27T14:54:43.460" v="28" actId="5793"/>
        <pc:sldMkLst>
          <pc:docMk/>
          <pc:sldMk cId="412081683" sldId="257"/>
        </pc:sldMkLst>
        <pc:spChg chg="mod">
          <ac:chgData name="Richard Moya" userId="f20284da961f4b05" providerId="LiveId" clId="{3C35433C-AF91-7D49-98F9-9415A093A902}" dt="2020-02-27T14:54:43.460" v="28" actId="5793"/>
          <ac:spMkLst>
            <pc:docMk/>
            <pc:sldMk cId="412081683" sldId="257"/>
            <ac:spMk id="6" creationId="{DAAB0447-68C3-4ACA-9725-1DBF9BF88CCF}"/>
          </ac:spMkLst>
        </pc:spChg>
      </pc:sldChg>
      <pc:sldChg chg="del">
        <pc:chgData name="Richard Moya" userId="f20284da961f4b05" providerId="LiveId" clId="{3C35433C-AF91-7D49-98F9-9415A093A902}" dt="2020-02-27T14:53:43.051" v="0" actId="2696"/>
        <pc:sldMkLst>
          <pc:docMk/>
          <pc:sldMk cId="1689924510" sldId="423"/>
        </pc:sldMkLst>
      </pc:sldChg>
      <pc:sldChg chg="del">
        <pc:chgData name="Richard Moya" userId="f20284da961f4b05" providerId="LiveId" clId="{3C35433C-AF91-7D49-98F9-9415A093A902}" dt="2020-02-27T14:53:43.132" v="12" actId="2696"/>
        <pc:sldMkLst>
          <pc:docMk/>
          <pc:sldMk cId="751414662" sldId="424"/>
        </pc:sldMkLst>
      </pc:sldChg>
      <pc:sldChg chg="del">
        <pc:chgData name="Richard Moya" userId="f20284da961f4b05" providerId="LiveId" clId="{3C35433C-AF91-7D49-98F9-9415A093A902}" dt="2020-02-27T14:53:43.138" v="13" actId="2696"/>
        <pc:sldMkLst>
          <pc:docMk/>
          <pc:sldMk cId="3080796054" sldId="425"/>
        </pc:sldMkLst>
      </pc:sldChg>
      <pc:sldChg chg="del">
        <pc:chgData name="Richard Moya" userId="f20284da961f4b05" providerId="LiveId" clId="{3C35433C-AF91-7D49-98F9-9415A093A902}" dt="2020-02-27T14:53:43.058" v="1" actId="2696"/>
        <pc:sldMkLst>
          <pc:docMk/>
          <pc:sldMk cId="1709407032" sldId="426"/>
        </pc:sldMkLst>
      </pc:sldChg>
      <pc:sldChg chg="del">
        <pc:chgData name="Richard Moya" userId="f20284da961f4b05" providerId="LiveId" clId="{3C35433C-AF91-7D49-98F9-9415A093A902}" dt="2020-02-27T14:53:43.065" v="2" actId="2696"/>
        <pc:sldMkLst>
          <pc:docMk/>
          <pc:sldMk cId="2059718103" sldId="427"/>
        </pc:sldMkLst>
      </pc:sldChg>
      <pc:sldChg chg="del">
        <pc:chgData name="Richard Moya" userId="f20284da961f4b05" providerId="LiveId" clId="{3C35433C-AF91-7D49-98F9-9415A093A902}" dt="2020-02-27T14:53:43.083" v="5" actId="2696"/>
        <pc:sldMkLst>
          <pc:docMk/>
          <pc:sldMk cId="3724173098" sldId="428"/>
        </pc:sldMkLst>
      </pc:sldChg>
      <pc:sldChg chg="del">
        <pc:chgData name="Richard Moya" userId="f20284da961f4b05" providerId="LiveId" clId="{3C35433C-AF91-7D49-98F9-9415A093A902}" dt="2020-02-27T14:53:43.128" v="11" actId="2696"/>
        <pc:sldMkLst>
          <pc:docMk/>
          <pc:sldMk cId="50201686" sldId="429"/>
        </pc:sldMkLst>
      </pc:sldChg>
      <pc:sldChg chg="del">
        <pc:chgData name="Richard Moya" userId="f20284da961f4b05" providerId="LiveId" clId="{3C35433C-AF91-7D49-98F9-9415A093A902}" dt="2020-02-27T14:53:43.142" v="14" actId="2696"/>
        <pc:sldMkLst>
          <pc:docMk/>
          <pc:sldMk cId="4188130867" sldId="434"/>
        </pc:sldMkLst>
      </pc:sldChg>
      <pc:sldChg chg="del">
        <pc:chgData name="Richard Moya" userId="f20284da961f4b05" providerId="LiveId" clId="{3C35433C-AF91-7D49-98F9-9415A093A902}" dt="2020-02-27T14:53:43.150" v="15" actId="2696"/>
        <pc:sldMkLst>
          <pc:docMk/>
          <pc:sldMk cId="3869814707" sldId="435"/>
        </pc:sldMkLst>
      </pc:sldChg>
      <pc:sldChg chg="del">
        <pc:chgData name="Richard Moya" userId="f20284da961f4b05" providerId="LiveId" clId="{3C35433C-AF91-7D49-98F9-9415A093A902}" dt="2020-02-27T14:53:43.156" v="16" actId="2696"/>
        <pc:sldMkLst>
          <pc:docMk/>
          <pc:sldMk cId="3592713316" sldId="436"/>
        </pc:sldMkLst>
      </pc:sldChg>
      <pc:sldChg chg="del">
        <pc:chgData name="Richard Moya" userId="f20284da961f4b05" providerId="LiveId" clId="{3C35433C-AF91-7D49-98F9-9415A093A902}" dt="2020-02-27T14:53:43.160" v="17" actId="2696"/>
        <pc:sldMkLst>
          <pc:docMk/>
          <pc:sldMk cId="1637803841" sldId="437"/>
        </pc:sldMkLst>
      </pc:sldChg>
      <pc:sldChg chg="del">
        <pc:chgData name="Richard Moya" userId="f20284da961f4b05" providerId="LiveId" clId="{3C35433C-AF91-7D49-98F9-9415A093A902}" dt="2020-02-27T14:53:43.072" v="3" actId="2696"/>
        <pc:sldMkLst>
          <pc:docMk/>
          <pc:sldMk cId="604791934" sldId="438"/>
        </pc:sldMkLst>
      </pc:sldChg>
      <pc:sldChg chg="del">
        <pc:chgData name="Richard Moya" userId="f20284da961f4b05" providerId="LiveId" clId="{3C35433C-AF91-7D49-98F9-9415A093A902}" dt="2020-02-27T14:53:43.077" v="4" actId="2696"/>
        <pc:sldMkLst>
          <pc:docMk/>
          <pc:sldMk cId="3141719160" sldId="439"/>
        </pc:sldMkLst>
      </pc:sldChg>
      <pc:sldChg chg="del">
        <pc:chgData name="Richard Moya" userId="f20284da961f4b05" providerId="LiveId" clId="{3C35433C-AF91-7D49-98F9-9415A093A902}" dt="2020-02-27T14:53:43.088" v="6" actId="2696"/>
        <pc:sldMkLst>
          <pc:docMk/>
          <pc:sldMk cId="2448098940" sldId="444"/>
        </pc:sldMkLst>
      </pc:sldChg>
      <pc:sldChg chg="del">
        <pc:chgData name="Richard Moya" userId="f20284da961f4b05" providerId="LiveId" clId="{3C35433C-AF91-7D49-98F9-9415A093A902}" dt="2020-02-27T14:53:43.095" v="7" actId="2696"/>
        <pc:sldMkLst>
          <pc:docMk/>
          <pc:sldMk cId="744343954" sldId="445"/>
        </pc:sldMkLst>
      </pc:sldChg>
      <pc:sldChg chg="del">
        <pc:chgData name="Richard Moya" userId="f20284da961f4b05" providerId="LiveId" clId="{3C35433C-AF91-7D49-98F9-9415A093A902}" dt="2020-02-27T14:53:43.103" v="8" actId="2696"/>
        <pc:sldMkLst>
          <pc:docMk/>
          <pc:sldMk cId="2298531016" sldId="446"/>
        </pc:sldMkLst>
      </pc:sldChg>
      <pc:sldChg chg="del">
        <pc:chgData name="Richard Moya" userId="f20284da961f4b05" providerId="LiveId" clId="{3C35433C-AF91-7D49-98F9-9415A093A902}" dt="2020-02-27T14:53:43.111" v="9" actId="2696"/>
        <pc:sldMkLst>
          <pc:docMk/>
          <pc:sldMk cId="3914351517" sldId="447"/>
        </pc:sldMkLst>
      </pc:sldChg>
      <pc:sldChg chg="del">
        <pc:chgData name="Richard Moya" userId="f20284da961f4b05" providerId="LiveId" clId="{3C35433C-AF91-7D49-98F9-9415A093A902}" dt="2020-02-27T14:53:43.122" v="10" actId="2696"/>
        <pc:sldMkLst>
          <pc:docMk/>
          <pc:sldMk cId="3610166378" sldId="448"/>
        </pc:sldMkLst>
      </pc:sldChg>
      <pc:sldChg chg="del">
        <pc:chgData name="Richard Moya" userId="f20284da961f4b05" providerId="LiveId" clId="{3C35433C-AF91-7D49-98F9-9415A093A902}" dt="2020-02-27T14:53:43.171" v="19" actId="2696"/>
        <pc:sldMkLst>
          <pc:docMk/>
          <pc:sldMk cId="2761481519" sldId="449"/>
        </pc:sldMkLst>
      </pc:sldChg>
      <pc:sldChg chg="del">
        <pc:chgData name="Richard Moya" userId="f20284da961f4b05" providerId="LiveId" clId="{3C35433C-AF91-7D49-98F9-9415A093A902}" dt="2020-02-27T14:53:43.178" v="20" actId="2696"/>
        <pc:sldMkLst>
          <pc:docMk/>
          <pc:sldMk cId="1566199946" sldId="451"/>
        </pc:sldMkLst>
      </pc:sldChg>
      <pc:sldChg chg="del">
        <pc:chgData name="Richard Moya" userId="f20284da961f4b05" providerId="LiveId" clId="{3C35433C-AF91-7D49-98F9-9415A093A902}" dt="2020-02-27T14:53:43.190" v="21" actId="2696"/>
        <pc:sldMkLst>
          <pc:docMk/>
          <pc:sldMk cId="2072862543" sldId="452"/>
        </pc:sldMkLst>
      </pc:sldChg>
      <pc:sldChg chg="del">
        <pc:chgData name="Richard Moya" userId="f20284da961f4b05" providerId="LiveId" clId="{3C35433C-AF91-7D49-98F9-9415A093A902}" dt="2020-02-27T14:53:43.165" v="18" actId="2696"/>
        <pc:sldMkLst>
          <pc:docMk/>
          <pc:sldMk cId="2301389692" sldId="454"/>
        </pc:sldMkLst>
      </pc:sldChg>
      <pc:sldChg chg="del">
        <pc:chgData name="Richard Moya" userId="f20284da961f4b05" providerId="LiveId" clId="{3C35433C-AF91-7D49-98F9-9415A093A902}" dt="2020-02-27T14:55:18.316" v="29" actId="2696"/>
        <pc:sldMkLst>
          <pc:docMk/>
          <pc:sldMk cId="3763741707" sldId="468"/>
        </pc:sldMkLst>
      </pc:sldChg>
      <pc:sldChg chg="del">
        <pc:chgData name="Richard Moya" userId="f20284da961f4b05" providerId="LiveId" clId="{3C35433C-AF91-7D49-98F9-9415A093A902}" dt="2020-02-27T14:55:18.362" v="30" actId="2696"/>
        <pc:sldMkLst>
          <pc:docMk/>
          <pc:sldMk cId="595666382" sldId="489"/>
        </pc:sldMkLst>
      </pc:sldChg>
      <pc:sldChg chg="del">
        <pc:chgData name="Richard Moya" userId="f20284da961f4b05" providerId="LiveId" clId="{3C35433C-AF91-7D49-98F9-9415A093A902}" dt="2020-02-27T14:55:18.369" v="31" actId="2696"/>
        <pc:sldMkLst>
          <pc:docMk/>
          <pc:sldMk cId="780548169" sldId="490"/>
        </pc:sldMkLst>
      </pc:sldChg>
      <pc:sldChg chg="del">
        <pc:chgData name="Richard Moya" userId="f20284da961f4b05" providerId="LiveId" clId="{3C35433C-AF91-7D49-98F9-9415A093A902}" dt="2020-02-27T14:57:53.959" v="33" actId="2696"/>
        <pc:sldMkLst>
          <pc:docMk/>
          <pc:sldMk cId="1217956711" sldId="491"/>
        </pc:sldMkLst>
      </pc:sldChg>
      <pc:sldChg chg="del">
        <pc:chgData name="Richard Moya" userId="f20284da961f4b05" providerId="LiveId" clId="{3C35433C-AF91-7D49-98F9-9415A093A902}" dt="2020-02-27T14:57:48.827" v="32" actId="2696"/>
        <pc:sldMkLst>
          <pc:docMk/>
          <pc:sldMk cId="2830227353" sldId="492"/>
        </pc:sldMkLst>
      </pc:sldChg>
      <pc:sldChg chg="add del">
        <pc:chgData name="Richard Moya" userId="f20284da961f4b05" providerId="LiveId" clId="{3C35433C-AF91-7D49-98F9-9415A093A902}" dt="2020-03-04T20:34:13.452" v="218" actId="2696"/>
        <pc:sldMkLst>
          <pc:docMk/>
          <pc:sldMk cId="1609346917" sldId="505"/>
        </pc:sldMkLst>
      </pc:sldChg>
      <pc:sldChg chg="addSp modSp">
        <pc:chgData name="Richard Moya" userId="f20284da961f4b05" providerId="LiveId" clId="{3C35433C-AF91-7D49-98F9-9415A093A902}" dt="2020-03-04T21:23:12.208" v="886" actId="1076"/>
        <pc:sldMkLst>
          <pc:docMk/>
          <pc:sldMk cId="1808440802" sldId="512"/>
        </pc:sldMkLst>
        <pc:spChg chg="mod">
          <ac:chgData name="Richard Moya" userId="f20284da961f4b05" providerId="LiveId" clId="{3C35433C-AF91-7D49-98F9-9415A093A902}" dt="2020-03-04T21:23:12.208" v="886" actId="1076"/>
          <ac:spMkLst>
            <pc:docMk/>
            <pc:sldMk cId="1808440802" sldId="512"/>
            <ac:spMk id="4" creationId="{00000000-0000-0000-0000-000000000000}"/>
          </ac:spMkLst>
        </pc:spChg>
        <pc:spChg chg="add mod">
          <ac:chgData name="Richard Moya" userId="f20284da961f4b05" providerId="LiveId" clId="{3C35433C-AF91-7D49-98F9-9415A093A902}" dt="2020-03-04T20:44:54.226" v="337" actId="58"/>
          <ac:spMkLst>
            <pc:docMk/>
            <pc:sldMk cId="1808440802" sldId="512"/>
            <ac:spMk id="6" creationId="{0135B0E6-CC1F-7A48-81F7-FEA2E2D56927}"/>
          </ac:spMkLst>
        </pc:spChg>
        <pc:picChg chg="mod">
          <ac:chgData name="Richard Moya" userId="f20284da961f4b05" providerId="LiveId" clId="{3C35433C-AF91-7D49-98F9-9415A093A902}" dt="2020-03-04T20:43:40.071" v="323" actId="1036"/>
          <ac:picMkLst>
            <pc:docMk/>
            <pc:sldMk cId="1808440802" sldId="512"/>
            <ac:picMk id="3" creationId="{EFCAFF2B-B978-E741-8B3B-1C62066CD85D}"/>
          </ac:picMkLst>
        </pc:picChg>
        <pc:picChg chg="add mod">
          <ac:chgData name="Richard Moya" userId="f20284da961f4b05" providerId="LiveId" clId="{3C35433C-AF91-7D49-98F9-9415A093A902}" dt="2020-03-04T20:43:40.071" v="323" actId="1036"/>
          <ac:picMkLst>
            <pc:docMk/>
            <pc:sldMk cId="1808440802" sldId="512"/>
            <ac:picMk id="7" creationId="{04191896-67BE-D045-BDE2-20F6C2C3DC61}"/>
          </ac:picMkLst>
        </pc:picChg>
      </pc:sldChg>
      <pc:sldChg chg="del">
        <pc:chgData name="Richard Moya" userId="f20284da961f4b05" providerId="LiveId" clId="{3C35433C-AF91-7D49-98F9-9415A093A902}" dt="2020-02-27T14:58:12.720" v="34" actId="2696"/>
        <pc:sldMkLst>
          <pc:docMk/>
          <pc:sldMk cId="3486422403" sldId="514"/>
        </pc:sldMkLst>
      </pc:sldChg>
      <pc:sldChg chg="del">
        <pc:chgData name="Richard Moya" userId="f20284da961f4b05" providerId="LiveId" clId="{3C35433C-AF91-7D49-98F9-9415A093A902}" dt="2020-02-27T14:58:12.723" v="35" actId="2696"/>
        <pc:sldMkLst>
          <pc:docMk/>
          <pc:sldMk cId="4146466750" sldId="515"/>
        </pc:sldMkLst>
      </pc:sldChg>
      <pc:sldChg chg="del">
        <pc:chgData name="Richard Moya" userId="f20284da961f4b05" providerId="LiveId" clId="{3C35433C-AF91-7D49-98F9-9415A093A902}" dt="2020-02-27T14:58:12.729" v="36" actId="2696"/>
        <pc:sldMkLst>
          <pc:docMk/>
          <pc:sldMk cId="1004169324" sldId="516"/>
        </pc:sldMkLst>
      </pc:sldChg>
      <pc:sldChg chg="modSp">
        <pc:chgData name="Richard Moya" userId="f20284da961f4b05" providerId="LiveId" clId="{3C35433C-AF91-7D49-98F9-9415A093A902}" dt="2020-03-04T21:46:54.401" v="1412" actId="113"/>
        <pc:sldMkLst>
          <pc:docMk/>
          <pc:sldMk cId="4253161664" sldId="530"/>
        </pc:sldMkLst>
        <pc:spChg chg="mod">
          <ac:chgData name="Richard Moya" userId="f20284da961f4b05" providerId="LiveId" clId="{3C35433C-AF91-7D49-98F9-9415A093A902}" dt="2020-03-04T21:43:01.980" v="1377" actId="114"/>
          <ac:spMkLst>
            <pc:docMk/>
            <pc:sldMk cId="4253161664" sldId="530"/>
            <ac:spMk id="4" creationId="{00000000-0000-0000-0000-000000000000}"/>
          </ac:spMkLst>
        </pc:spChg>
        <pc:spChg chg="mod">
          <ac:chgData name="Richard Moya" userId="f20284da961f4b05" providerId="LiveId" clId="{3C35433C-AF91-7D49-98F9-9415A093A902}" dt="2020-03-04T21:46:54.401" v="1412" actId="113"/>
          <ac:spMkLst>
            <pc:docMk/>
            <pc:sldMk cId="4253161664" sldId="530"/>
            <ac:spMk id="5" creationId="{B82549E3-8A01-4A0D-891C-EDF79FF25AD9}"/>
          </ac:spMkLst>
        </pc:spChg>
        <pc:spChg chg="mod">
          <ac:chgData name="Richard Moya" userId="f20284da961f4b05" providerId="LiveId" clId="{3C35433C-AF91-7D49-98F9-9415A093A902}" dt="2020-03-04T21:43:14.804" v="1380" actId="1076"/>
          <ac:spMkLst>
            <pc:docMk/>
            <pc:sldMk cId="4253161664" sldId="530"/>
            <ac:spMk id="9" creationId="{00000000-0000-0000-0000-000000000000}"/>
          </ac:spMkLst>
        </pc:spChg>
        <pc:picChg chg="mod">
          <ac:chgData name="Richard Moya" userId="f20284da961f4b05" providerId="LiveId" clId="{3C35433C-AF91-7D49-98F9-9415A093A902}" dt="2020-03-04T21:43:10.372" v="1379" actId="1076"/>
          <ac:picMkLst>
            <pc:docMk/>
            <pc:sldMk cId="4253161664" sldId="530"/>
            <ac:picMk id="3" creationId="{5B563253-EF2E-A44F-8C2B-8B95578FFCC7}"/>
          </ac:picMkLst>
        </pc:picChg>
      </pc:sldChg>
      <pc:sldChg chg="addSp delSp modSp">
        <pc:chgData name="Richard Moya" userId="f20284da961f4b05" providerId="LiveId" clId="{3C35433C-AF91-7D49-98F9-9415A093A902}" dt="2020-03-04T21:38:21.240" v="1059" actId="1076"/>
        <pc:sldMkLst>
          <pc:docMk/>
          <pc:sldMk cId="4184904131" sldId="531"/>
        </pc:sldMkLst>
        <pc:spChg chg="add del mod">
          <ac:chgData name="Richard Moya" userId="f20284da961f4b05" providerId="LiveId" clId="{3C35433C-AF91-7D49-98F9-9415A093A902}" dt="2020-02-27T15:02:12.867" v="56" actId="478"/>
          <ac:spMkLst>
            <pc:docMk/>
            <pc:sldMk cId="4184904131" sldId="531"/>
            <ac:spMk id="3" creationId="{BCEC34E5-6E6F-A64A-B6F2-C5A9B2501CAF}"/>
          </ac:spMkLst>
        </pc:spChg>
        <pc:spChg chg="add del mod">
          <ac:chgData name="Richard Moya" userId="f20284da961f4b05" providerId="LiveId" clId="{3C35433C-AF91-7D49-98F9-9415A093A902}" dt="2020-03-04T20:45:58.460" v="358" actId="478"/>
          <ac:spMkLst>
            <pc:docMk/>
            <pc:sldMk cId="4184904131" sldId="531"/>
            <ac:spMk id="3" creationId="{D3BB810C-6A90-624C-A778-C6CB4A72FB31}"/>
          </ac:spMkLst>
        </pc:spChg>
        <pc:spChg chg="mod">
          <ac:chgData name="Richard Moya" userId="f20284da961f4b05" providerId="LiveId" clId="{3C35433C-AF91-7D49-98F9-9415A093A902}" dt="2020-03-04T21:38:21.240" v="1059" actId="1076"/>
          <ac:spMkLst>
            <pc:docMk/>
            <pc:sldMk cId="4184904131" sldId="531"/>
            <ac:spMk id="6" creationId="{00000000-0000-0000-0000-000000000000}"/>
          </ac:spMkLst>
        </pc:spChg>
        <pc:picChg chg="mod modCrop">
          <ac:chgData name="Richard Moya" userId="f20284da961f4b05" providerId="LiveId" clId="{3C35433C-AF91-7D49-98F9-9415A093A902}" dt="2020-03-04T21:38:21.240" v="1059" actId="1076"/>
          <ac:picMkLst>
            <pc:docMk/>
            <pc:sldMk cId="4184904131" sldId="531"/>
            <ac:picMk id="4" creationId="{AA04A85D-27E3-034C-8921-67A994227260}"/>
          </ac:picMkLst>
        </pc:picChg>
      </pc:sldChg>
      <pc:sldChg chg="modSp">
        <pc:chgData name="Richard Moya" userId="f20284da961f4b05" providerId="LiveId" clId="{3C35433C-AF91-7D49-98F9-9415A093A902}" dt="2020-03-04T21:47:01.384" v="1414" actId="113"/>
        <pc:sldMkLst>
          <pc:docMk/>
          <pc:sldMk cId="2983075352" sldId="532"/>
        </pc:sldMkLst>
        <pc:spChg chg="mod">
          <ac:chgData name="Richard Moya" userId="f20284da961f4b05" providerId="LiveId" clId="{3C35433C-AF91-7D49-98F9-9415A093A902}" dt="2020-03-04T21:47:01.384" v="1414" actId="113"/>
          <ac:spMkLst>
            <pc:docMk/>
            <pc:sldMk cId="2983075352" sldId="532"/>
            <ac:spMk id="5" creationId="{B82549E3-8A01-4A0D-891C-EDF79FF25AD9}"/>
          </ac:spMkLst>
        </pc:spChg>
      </pc:sldChg>
      <pc:sldChg chg="add del">
        <pc:chgData name="Richard Moya" userId="f20284da961f4b05" providerId="LiveId" clId="{3C35433C-AF91-7D49-98F9-9415A093A902}" dt="2020-02-27T15:01:20.827" v="38" actId="2696"/>
        <pc:sldMkLst>
          <pc:docMk/>
          <pc:sldMk cId="679179832" sldId="533"/>
        </pc:sldMkLst>
      </pc:sldChg>
      <pc:sldChg chg="modSp add">
        <pc:chgData name="Richard Moya" userId="f20284da961f4b05" providerId="LiveId" clId="{3C35433C-AF91-7D49-98F9-9415A093A902}" dt="2020-02-28T13:56:02.909" v="216"/>
        <pc:sldMkLst>
          <pc:docMk/>
          <pc:sldMk cId="3471876088" sldId="533"/>
        </pc:sldMkLst>
        <pc:spChg chg="mod">
          <ac:chgData name="Richard Moya" userId="f20284da961f4b05" providerId="LiveId" clId="{3C35433C-AF91-7D49-98F9-9415A093A902}" dt="2020-02-28T13:56:02.909" v="216"/>
          <ac:spMkLst>
            <pc:docMk/>
            <pc:sldMk cId="3471876088" sldId="533"/>
            <ac:spMk id="3" creationId="{A1F6CEA4-1313-4DC7-A63C-1C9C665926C8}"/>
          </ac:spMkLst>
        </pc:spChg>
        <pc:spChg chg="mod">
          <ac:chgData name="Richard Moya" userId="f20284da961f4b05" providerId="LiveId" clId="{3C35433C-AF91-7D49-98F9-9415A093A902}" dt="2020-02-28T13:51:23.752" v="75" actId="20577"/>
          <ac:spMkLst>
            <pc:docMk/>
            <pc:sldMk cId="3471876088" sldId="533"/>
            <ac:spMk id="7" creationId="{010EAE72-2E31-4E12-A996-4596952E1381}"/>
          </ac:spMkLst>
        </pc:spChg>
      </pc:sldChg>
      <pc:sldChg chg="modSp del">
        <pc:chgData name="Richard Moya" userId="f20284da961f4b05" providerId="LiveId" clId="{3C35433C-AF91-7D49-98F9-9415A093A902}" dt="2020-03-04T20:41:23.223" v="251" actId="2696"/>
        <pc:sldMkLst>
          <pc:docMk/>
          <pc:sldMk cId="3723169347" sldId="534"/>
        </pc:sldMkLst>
        <pc:picChg chg="mod">
          <ac:chgData name="Richard Moya" userId="f20284da961f4b05" providerId="LiveId" clId="{3C35433C-AF91-7D49-98F9-9415A093A902}" dt="2020-03-04T20:39:49.656" v="230" actId="14100"/>
          <ac:picMkLst>
            <pc:docMk/>
            <pc:sldMk cId="3723169347" sldId="534"/>
            <ac:picMk id="2050" creationId="{00000000-0000-0000-0000-000000000000}"/>
          </ac:picMkLst>
        </pc:picChg>
      </pc:sldChg>
      <pc:sldChg chg="addSp delSp modSp add ord modNotesTx">
        <pc:chgData name="Richard Moya" userId="f20284da961f4b05" providerId="LiveId" clId="{3C35433C-AF91-7D49-98F9-9415A093A902}" dt="2020-03-04T21:44:41.771" v="1381"/>
        <pc:sldMkLst>
          <pc:docMk/>
          <pc:sldMk cId="702898998" sldId="536"/>
        </pc:sldMkLst>
        <pc:spChg chg="add mod">
          <ac:chgData name="Richard Moya" userId="f20284da961f4b05" providerId="LiveId" clId="{3C35433C-AF91-7D49-98F9-9415A093A902}" dt="2020-03-04T21:12:16.765" v="667" actId="14100"/>
          <ac:spMkLst>
            <pc:docMk/>
            <pc:sldMk cId="702898998" sldId="536"/>
            <ac:spMk id="3" creationId="{ACCF801D-6447-DF40-8EDB-E30A6A242386}"/>
          </ac:spMkLst>
        </pc:spChg>
        <pc:spChg chg="del">
          <ac:chgData name="Richard Moya" userId="f20284da961f4b05" providerId="LiveId" clId="{3C35433C-AF91-7D49-98F9-9415A093A902}" dt="2020-03-04T21:04:14.234" v="418" actId="478"/>
          <ac:spMkLst>
            <pc:docMk/>
            <pc:sldMk cId="702898998" sldId="536"/>
            <ac:spMk id="6" creationId="{00000000-0000-0000-0000-000000000000}"/>
          </ac:spMkLst>
        </pc:spChg>
        <pc:spChg chg="add mod">
          <ac:chgData name="Richard Moya" userId="f20284da961f4b05" providerId="LiveId" clId="{3C35433C-AF91-7D49-98F9-9415A093A902}" dt="2020-03-04T21:12:15.833" v="663" actId="1036"/>
          <ac:spMkLst>
            <pc:docMk/>
            <pc:sldMk cId="702898998" sldId="536"/>
            <ac:spMk id="7" creationId="{5DC55449-56F8-4247-80F7-695B75897384}"/>
          </ac:spMkLst>
        </pc:spChg>
        <pc:spChg chg="add mod">
          <ac:chgData name="Richard Moya" userId="f20284da961f4b05" providerId="LiveId" clId="{3C35433C-AF91-7D49-98F9-9415A093A902}" dt="2020-03-04T21:12:15.128" v="660" actId="14100"/>
          <ac:spMkLst>
            <pc:docMk/>
            <pc:sldMk cId="702898998" sldId="536"/>
            <ac:spMk id="9" creationId="{38E967A1-4FFF-F844-8D68-7D6DECBE1EE0}"/>
          </ac:spMkLst>
        </pc:spChg>
        <pc:spChg chg="add mod">
          <ac:chgData name="Richard Moya" userId="f20284da961f4b05" providerId="LiveId" clId="{3C35433C-AF91-7D49-98F9-9415A093A902}" dt="2020-03-04T21:12:14.437" v="657" actId="1076"/>
          <ac:spMkLst>
            <pc:docMk/>
            <pc:sldMk cId="702898998" sldId="536"/>
            <ac:spMk id="10" creationId="{33E49E43-BBC6-0744-8123-0BB9F34E120F}"/>
          </ac:spMkLst>
        </pc:spChg>
        <pc:spChg chg="add del mod">
          <ac:chgData name="Richard Moya" userId="f20284da961f4b05" providerId="LiveId" clId="{3C35433C-AF91-7D49-98F9-9415A093A902}" dt="2020-03-04T21:12:20.774" v="672" actId="478"/>
          <ac:spMkLst>
            <pc:docMk/>
            <pc:sldMk cId="702898998" sldId="536"/>
            <ac:spMk id="16" creationId="{F2E071D6-983A-4747-97E7-298391405BA5}"/>
          </ac:spMkLst>
        </pc:spChg>
        <pc:picChg chg="mod">
          <ac:chgData name="Richard Moya" userId="f20284da961f4b05" providerId="LiveId" clId="{3C35433C-AF91-7D49-98F9-9415A093A902}" dt="2020-03-04T21:12:17.693" v="670" actId="14100"/>
          <ac:picMkLst>
            <pc:docMk/>
            <pc:sldMk cId="702898998" sldId="536"/>
            <ac:picMk id="4" creationId="{AA04A85D-27E3-034C-8921-67A994227260}"/>
          </ac:picMkLst>
        </pc:picChg>
        <pc:cxnChg chg="add mod">
          <ac:chgData name="Richard Moya" userId="f20284da961f4b05" providerId="LiveId" clId="{3C35433C-AF91-7D49-98F9-9415A093A902}" dt="2020-03-04T21:12:15.128" v="660" actId="14100"/>
          <ac:cxnSpMkLst>
            <pc:docMk/>
            <pc:sldMk cId="702898998" sldId="536"/>
            <ac:cxnSpMk id="12" creationId="{CB46F979-CAA0-B049-81A2-E49D99D31B3D}"/>
          </ac:cxnSpMkLst>
        </pc:cxnChg>
        <pc:cxnChg chg="add mod">
          <ac:chgData name="Richard Moya" userId="f20284da961f4b05" providerId="LiveId" clId="{3C35433C-AF91-7D49-98F9-9415A093A902}" dt="2020-03-04T21:12:16.765" v="667" actId="14100"/>
          <ac:cxnSpMkLst>
            <pc:docMk/>
            <pc:sldMk cId="702898998" sldId="536"/>
            <ac:cxnSpMk id="15" creationId="{EA08A93D-503A-7941-91F3-13D18BB710AB}"/>
          </ac:cxnSpMkLst>
        </pc:cxnChg>
      </pc:sldChg>
      <pc:sldChg chg="addSp delSp modSp add ord">
        <pc:chgData name="Richard Moya" userId="f20284da961f4b05" providerId="LiveId" clId="{3C35433C-AF91-7D49-98F9-9415A093A902}" dt="2020-03-04T21:46:44.085" v="1410" actId="20577"/>
        <pc:sldMkLst>
          <pc:docMk/>
          <pc:sldMk cId="1664980884" sldId="537"/>
        </pc:sldMkLst>
        <pc:spChg chg="del">
          <ac:chgData name="Richard Moya" userId="f20284da961f4b05" providerId="LiveId" clId="{3C35433C-AF91-7D49-98F9-9415A093A902}" dt="2020-03-04T21:24:07.940" v="888" actId="478"/>
          <ac:spMkLst>
            <pc:docMk/>
            <pc:sldMk cId="1664980884" sldId="537"/>
            <ac:spMk id="4" creationId="{00000000-0000-0000-0000-000000000000}"/>
          </ac:spMkLst>
        </pc:spChg>
        <pc:spChg chg="mod">
          <ac:chgData name="Richard Moya" userId="f20284da961f4b05" providerId="LiveId" clId="{3C35433C-AF91-7D49-98F9-9415A093A902}" dt="2020-03-04T21:46:44.085" v="1410" actId="20577"/>
          <ac:spMkLst>
            <pc:docMk/>
            <pc:sldMk cId="1664980884" sldId="537"/>
            <ac:spMk id="5" creationId="{B82549E3-8A01-4A0D-891C-EDF79FF25AD9}"/>
          </ac:spMkLst>
        </pc:spChg>
        <pc:spChg chg="del">
          <ac:chgData name="Richard Moya" userId="f20284da961f4b05" providerId="LiveId" clId="{3C35433C-AF91-7D49-98F9-9415A093A902}" dt="2020-03-04T21:24:10.730" v="889" actId="478"/>
          <ac:spMkLst>
            <pc:docMk/>
            <pc:sldMk cId="1664980884" sldId="537"/>
            <ac:spMk id="9" creationId="{00000000-0000-0000-0000-000000000000}"/>
          </ac:spMkLst>
        </pc:spChg>
        <pc:spChg chg="add mod">
          <ac:chgData name="Richard Moya" userId="f20284da961f4b05" providerId="LiveId" clId="{3C35433C-AF91-7D49-98F9-9415A093A902}" dt="2020-03-04T21:34:24.155" v="1020" actId="1076"/>
          <ac:spMkLst>
            <pc:docMk/>
            <pc:sldMk cId="1664980884" sldId="537"/>
            <ac:spMk id="10" creationId="{89DB521E-B8EE-DD42-B0AE-9512B62339D7}"/>
          </ac:spMkLst>
        </pc:spChg>
        <pc:spChg chg="add mod">
          <ac:chgData name="Richard Moya" userId="f20284da961f4b05" providerId="LiveId" clId="{3C35433C-AF91-7D49-98F9-9415A093A902}" dt="2020-03-04T21:34:24.155" v="1020" actId="1076"/>
          <ac:spMkLst>
            <pc:docMk/>
            <pc:sldMk cId="1664980884" sldId="537"/>
            <ac:spMk id="11" creationId="{5B8671D4-6E36-2D41-AA63-53126B005F56}"/>
          </ac:spMkLst>
        </pc:spChg>
        <pc:spChg chg="add mod">
          <ac:chgData name="Richard Moya" userId="f20284da961f4b05" providerId="LiveId" clId="{3C35433C-AF91-7D49-98F9-9415A093A902}" dt="2020-03-04T21:34:24.155" v="1020" actId="1076"/>
          <ac:spMkLst>
            <pc:docMk/>
            <pc:sldMk cId="1664980884" sldId="537"/>
            <ac:spMk id="12" creationId="{F8DD505C-1A78-9447-B7D1-C4A193453130}"/>
          </ac:spMkLst>
        </pc:spChg>
        <pc:spChg chg="add mod">
          <ac:chgData name="Richard Moya" userId="f20284da961f4b05" providerId="LiveId" clId="{3C35433C-AF91-7D49-98F9-9415A093A902}" dt="2020-03-04T21:34:24.155" v="1020" actId="1076"/>
          <ac:spMkLst>
            <pc:docMk/>
            <pc:sldMk cId="1664980884" sldId="537"/>
            <ac:spMk id="13" creationId="{8B7034F6-6B51-994C-B515-23D42E8C0C23}"/>
          </ac:spMkLst>
        </pc:spChg>
        <pc:spChg chg="add mod">
          <ac:chgData name="Richard Moya" userId="f20284da961f4b05" providerId="LiveId" clId="{3C35433C-AF91-7D49-98F9-9415A093A902}" dt="2020-03-04T21:35:04.049" v="1025" actId="1076"/>
          <ac:spMkLst>
            <pc:docMk/>
            <pc:sldMk cId="1664980884" sldId="537"/>
            <ac:spMk id="14" creationId="{ADF21036-DD81-C247-9ACB-EAADFBD8E5F7}"/>
          </ac:spMkLst>
        </pc:spChg>
        <pc:spChg chg="add mod">
          <ac:chgData name="Richard Moya" userId="f20284da961f4b05" providerId="LiveId" clId="{3C35433C-AF91-7D49-98F9-9415A093A902}" dt="2020-03-04T21:35:31.519" v="1040" actId="1035"/>
          <ac:spMkLst>
            <pc:docMk/>
            <pc:sldMk cId="1664980884" sldId="537"/>
            <ac:spMk id="15" creationId="{B6F7B915-0DEA-3A4C-8D71-4569E73BF5B1}"/>
          </ac:spMkLst>
        </pc:spChg>
        <pc:spChg chg="add mod">
          <ac:chgData name="Richard Moya" userId="f20284da961f4b05" providerId="LiveId" clId="{3C35433C-AF91-7D49-98F9-9415A093A902}" dt="2020-03-04T21:35:31.519" v="1040" actId="1035"/>
          <ac:spMkLst>
            <pc:docMk/>
            <pc:sldMk cId="1664980884" sldId="537"/>
            <ac:spMk id="16" creationId="{5C4F55AB-F1E2-AA49-933F-AB530172C286}"/>
          </ac:spMkLst>
        </pc:spChg>
        <pc:spChg chg="add mod">
          <ac:chgData name="Richard Moya" userId="f20284da961f4b05" providerId="LiveId" clId="{3C35433C-AF91-7D49-98F9-9415A093A902}" dt="2020-03-04T21:36:16.577" v="1048" actId="1076"/>
          <ac:spMkLst>
            <pc:docMk/>
            <pc:sldMk cId="1664980884" sldId="537"/>
            <ac:spMk id="17" creationId="{8A54753C-55F2-C64F-9DDF-A7F601E265FC}"/>
          </ac:spMkLst>
        </pc:spChg>
        <pc:spChg chg="add mod">
          <ac:chgData name="Richard Moya" userId="f20284da961f4b05" providerId="LiveId" clId="{3C35433C-AF91-7D49-98F9-9415A093A902}" dt="2020-03-04T21:34:24.155" v="1020" actId="1076"/>
          <ac:spMkLst>
            <pc:docMk/>
            <pc:sldMk cId="1664980884" sldId="537"/>
            <ac:spMk id="18" creationId="{50FB569D-4615-BC44-BEF6-6197A7719A3F}"/>
          </ac:spMkLst>
        </pc:spChg>
        <pc:spChg chg="add mod">
          <ac:chgData name="Richard Moya" userId="f20284da961f4b05" providerId="LiveId" clId="{3C35433C-AF91-7D49-98F9-9415A093A902}" dt="2020-03-04T21:35:01.280" v="1024" actId="1076"/>
          <ac:spMkLst>
            <pc:docMk/>
            <pc:sldMk cId="1664980884" sldId="537"/>
            <ac:spMk id="19" creationId="{2B280921-62BB-FF46-A0CD-948E767F836D}"/>
          </ac:spMkLst>
        </pc:spChg>
        <pc:picChg chg="mod">
          <ac:chgData name="Richard Moya" userId="f20284da961f4b05" providerId="LiveId" clId="{3C35433C-AF91-7D49-98F9-9415A093A902}" dt="2020-03-04T21:34:24.155" v="1020" actId="1076"/>
          <ac:picMkLst>
            <pc:docMk/>
            <pc:sldMk cId="1664980884" sldId="537"/>
            <ac:picMk id="3" creationId="{5B563253-EF2E-A44F-8C2B-8B95578FFCC7}"/>
          </ac:picMkLst>
        </pc:picChg>
        <pc:cxnChg chg="add mod">
          <ac:chgData name="Richard Moya" userId="f20284da961f4b05" providerId="LiveId" clId="{3C35433C-AF91-7D49-98F9-9415A093A902}" dt="2020-03-04T21:37:08.586" v="1058" actId="1582"/>
          <ac:cxnSpMkLst>
            <pc:docMk/>
            <pc:sldMk cId="1664980884" sldId="537"/>
            <ac:cxnSpMk id="7" creationId="{BD00E58E-B461-914D-8F86-B6A395AE2010}"/>
          </ac:cxnSpMkLst>
        </pc:cxnChg>
        <pc:cxnChg chg="add mod">
          <ac:chgData name="Richard Moya" userId="f20284da961f4b05" providerId="LiveId" clId="{3C35433C-AF91-7D49-98F9-9415A093A902}" dt="2020-03-04T21:37:00.824" v="1056" actId="1582"/>
          <ac:cxnSpMkLst>
            <pc:docMk/>
            <pc:sldMk cId="1664980884" sldId="537"/>
            <ac:cxnSpMk id="21" creationId="{13F2DD18-6F77-7341-A991-26C33F7A71AF}"/>
          </ac:cxnSpMkLst>
        </pc:cxnChg>
        <pc:cxnChg chg="add mod">
          <ac:chgData name="Richard Moya" userId="f20284da961f4b05" providerId="LiveId" clId="{3C35433C-AF91-7D49-98F9-9415A093A902}" dt="2020-03-04T21:36:29.374" v="1050" actId="208"/>
          <ac:cxnSpMkLst>
            <pc:docMk/>
            <pc:sldMk cId="1664980884" sldId="537"/>
            <ac:cxnSpMk id="23" creationId="{2DACE60C-5D73-4444-BFD0-18132610327A}"/>
          </ac:cxnSpMkLst>
        </pc:cxnChg>
        <pc:cxnChg chg="add mod">
          <ac:chgData name="Richard Moya" userId="f20284da961f4b05" providerId="LiveId" clId="{3C35433C-AF91-7D49-98F9-9415A093A902}" dt="2020-03-04T21:36:38.193" v="1052" actId="208"/>
          <ac:cxnSpMkLst>
            <pc:docMk/>
            <pc:sldMk cId="1664980884" sldId="537"/>
            <ac:cxnSpMk id="25" creationId="{E0100976-87F9-FF40-9AF2-36E3725872F2}"/>
          </ac:cxnSpMkLst>
        </pc:cxnChg>
        <pc:cxnChg chg="add mod">
          <ac:chgData name="Richard Moya" userId="f20284da961f4b05" providerId="LiveId" clId="{3C35433C-AF91-7D49-98F9-9415A093A902}" dt="2020-03-04T21:36:51.789" v="1054" actId="208"/>
          <ac:cxnSpMkLst>
            <pc:docMk/>
            <pc:sldMk cId="1664980884" sldId="537"/>
            <ac:cxnSpMk id="29" creationId="{B76F6E9E-0577-0F47-AF86-E668542539D3}"/>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Hoja_de_c_lculo_de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Hoja_de_c_lculo_de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Hoja_de_c_lculo_de_Microsoft_Excel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Hoja1!$B$1</c:f>
              <c:strCache>
                <c:ptCount val="1"/>
                <c:pt idx="0">
                  <c:v>Serie 1</c:v>
                </c:pt>
              </c:strCache>
            </c:strRef>
          </c:tx>
          <c:spPr>
            <a:ln w="25400" cap="rnd">
              <a:solidFill>
                <a:schemeClr val="accent6"/>
              </a:solidFill>
              <a:round/>
            </a:ln>
            <a:effectLst/>
          </c:spPr>
          <c:marker>
            <c:symbol val="none"/>
          </c:marker>
          <c:xVal>
            <c:numRef>
              <c:f>Hoja1!$A$2:$A$202</c:f>
              <c:numCache>
                <c:formatCode>0.00</c:formatCode>
                <c:ptCount val="201"/>
                <c:pt idx="0" formatCode="General">
                  <c:v>-5</c:v>
                </c:pt>
                <c:pt idx="1">
                  <c:v>-4.9000000000000004</c:v>
                </c:pt>
                <c:pt idx="2">
                  <c:v>-4.8000000000000007</c:v>
                </c:pt>
                <c:pt idx="3">
                  <c:v>-4.7000000000000011</c:v>
                </c:pt>
                <c:pt idx="4">
                  <c:v>-4.6000000000000014</c:v>
                </c:pt>
                <c:pt idx="5">
                  <c:v>-4.5000000000000018</c:v>
                </c:pt>
                <c:pt idx="6">
                  <c:v>-4.4000000000000021</c:v>
                </c:pt>
                <c:pt idx="7">
                  <c:v>-4.3000000000000025</c:v>
                </c:pt>
                <c:pt idx="8">
                  <c:v>-4.2000000000000028</c:v>
                </c:pt>
                <c:pt idx="9">
                  <c:v>-4.1000000000000032</c:v>
                </c:pt>
                <c:pt idx="10">
                  <c:v>-4.0000000000000036</c:v>
                </c:pt>
                <c:pt idx="11">
                  <c:v>-3.9000000000000035</c:v>
                </c:pt>
                <c:pt idx="12">
                  <c:v>-3.8000000000000034</c:v>
                </c:pt>
                <c:pt idx="13">
                  <c:v>-3.7000000000000033</c:v>
                </c:pt>
                <c:pt idx="14">
                  <c:v>-3.6000000000000032</c:v>
                </c:pt>
                <c:pt idx="15">
                  <c:v>-3.5000000000000031</c:v>
                </c:pt>
                <c:pt idx="16">
                  <c:v>-3.400000000000003</c:v>
                </c:pt>
                <c:pt idx="17">
                  <c:v>-3.3000000000000029</c:v>
                </c:pt>
                <c:pt idx="18">
                  <c:v>-3.2000000000000028</c:v>
                </c:pt>
                <c:pt idx="19">
                  <c:v>-3.1000000000000028</c:v>
                </c:pt>
                <c:pt idx="20">
                  <c:v>-3.0000000000000027</c:v>
                </c:pt>
                <c:pt idx="21">
                  <c:v>-2.9000000000000026</c:v>
                </c:pt>
                <c:pt idx="22">
                  <c:v>-2.8000000000000025</c:v>
                </c:pt>
                <c:pt idx="23">
                  <c:v>-2.7000000000000024</c:v>
                </c:pt>
                <c:pt idx="24">
                  <c:v>-2.6000000000000023</c:v>
                </c:pt>
                <c:pt idx="25">
                  <c:v>-2.5000000000000022</c:v>
                </c:pt>
                <c:pt idx="26">
                  <c:v>-2.4000000000000021</c:v>
                </c:pt>
                <c:pt idx="27">
                  <c:v>-2.300000000000002</c:v>
                </c:pt>
                <c:pt idx="28">
                  <c:v>-2.200000000000002</c:v>
                </c:pt>
                <c:pt idx="29">
                  <c:v>-2.1000000000000019</c:v>
                </c:pt>
                <c:pt idx="30">
                  <c:v>-2.0000000000000018</c:v>
                </c:pt>
                <c:pt idx="31">
                  <c:v>-1.9000000000000017</c:v>
                </c:pt>
                <c:pt idx="32">
                  <c:v>-1.8000000000000016</c:v>
                </c:pt>
                <c:pt idx="33">
                  <c:v>-1.7000000000000015</c:v>
                </c:pt>
                <c:pt idx="34">
                  <c:v>-1.6000000000000014</c:v>
                </c:pt>
                <c:pt idx="35">
                  <c:v>-1.5000000000000013</c:v>
                </c:pt>
                <c:pt idx="36">
                  <c:v>-1.4000000000000012</c:v>
                </c:pt>
                <c:pt idx="37">
                  <c:v>-1.3000000000000012</c:v>
                </c:pt>
                <c:pt idx="38">
                  <c:v>-1.2000000000000011</c:v>
                </c:pt>
                <c:pt idx="39">
                  <c:v>-1.100000000000001</c:v>
                </c:pt>
                <c:pt idx="40">
                  <c:v>-1.0000000000000009</c:v>
                </c:pt>
                <c:pt idx="41">
                  <c:v>-0.90000000000000091</c:v>
                </c:pt>
                <c:pt idx="42">
                  <c:v>-0.80000000000000093</c:v>
                </c:pt>
                <c:pt idx="43">
                  <c:v>-0.70000000000000095</c:v>
                </c:pt>
                <c:pt idx="44">
                  <c:v>-0.60000000000000098</c:v>
                </c:pt>
                <c:pt idx="45">
                  <c:v>-0.500000000000001</c:v>
                </c:pt>
                <c:pt idx="46">
                  <c:v>-0.40000000000000102</c:v>
                </c:pt>
                <c:pt idx="47">
                  <c:v>-0.30000000000000104</c:v>
                </c:pt>
                <c:pt idx="48">
                  <c:v>-0.20000000000000104</c:v>
                </c:pt>
                <c:pt idx="49">
                  <c:v>-0.10000000000000103</c:v>
                </c:pt>
                <c:pt idx="50">
                  <c:v>-1.0269562977782698E-15</c:v>
                </c:pt>
                <c:pt idx="51">
                  <c:v>9.9999999999998979E-2</c:v>
                </c:pt>
                <c:pt idx="52">
                  <c:v>0.19999999999999898</c:v>
                </c:pt>
                <c:pt idx="53">
                  <c:v>0.29999999999999899</c:v>
                </c:pt>
                <c:pt idx="54">
                  <c:v>0.39999999999999902</c:v>
                </c:pt>
                <c:pt idx="55">
                  <c:v>0.499999999999999</c:v>
                </c:pt>
                <c:pt idx="56">
                  <c:v>0.59999999999999898</c:v>
                </c:pt>
                <c:pt idx="57">
                  <c:v>0.69999999999999896</c:v>
                </c:pt>
                <c:pt idx="58">
                  <c:v>0.79999999999999893</c:v>
                </c:pt>
                <c:pt idx="59">
                  <c:v>0.89999999999999891</c:v>
                </c:pt>
                <c:pt idx="60">
                  <c:v>0.99999999999999889</c:v>
                </c:pt>
                <c:pt idx="61">
                  <c:v>1.099999999999999</c:v>
                </c:pt>
                <c:pt idx="62">
                  <c:v>1.1999999999999991</c:v>
                </c:pt>
                <c:pt idx="63">
                  <c:v>1.2999999999999992</c:v>
                </c:pt>
                <c:pt idx="64">
                  <c:v>1.3999999999999992</c:v>
                </c:pt>
                <c:pt idx="65">
                  <c:v>1.4999999999999993</c:v>
                </c:pt>
                <c:pt idx="66">
                  <c:v>1.5999999999999994</c:v>
                </c:pt>
                <c:pt idx="67">
                  <c:v>1.6999999999999995</c:v>
                </c:pt>
                <c:pt idx="68">
                  <c:v>1.7999999999999996</c:v>
                </c:pt>
                <c:pt idx="69">
                  <c:v>1.8999999999999997</c:v>
                </c:pt>
                <c:pt idx="70">
                  <c:v>1.9999999999999998</c:v>
                </c:pt>
                <c:pt idx="71">
                  <c:v>2.0999999999999996</c:v>
                </c:pt>
                <c:pt idx="72">
                  <c:v>2.1999999999999997</c:v>
                </c:pt>
                <c:pt idx="73">
                  <c:v>2.2999999999999998</c:v>
                </c:pt>
                <c:pt idx="74">
                  <c:v>2.4</c:v>
                </c:pt>
                <c:pt idx="75">
                  <c:v>2.5</c:v>
                </c:pt>
                <c:pt idx="76">
                  <c:v>2.6</c:v>
                </c:pt>
                <c:pt idx="77">
                  <c:v>2.7</c:v>
                </c:pt>
                <c:pt idx="78">
                  <c:v>2.8000000000000003</c:v>
                </c:pt>
                <c:pt idx="79">
                  <c:v>2.9000000000000004</c:v>
                </c:pt>
                <c:pt idx="80">
                  <c:v>3.0000000000000004</c:v>
                </c:pt>
                <c:pt idx="81">
                  <c:v>3.1000000000000005</c:v>
                </c:pt>
                <c:pt idx="82">
                  <c:v>3.2000000000000006</c:v>
                </c:pt>
                <c:pt idx="83">
                  <c:v>3.3000000000000007</c:v>
                </c:pt>
                <c:pt idx="84">
                  <c:v>3.4000000000000008</c:v>
                </c:pt>
                <c:pt idx="85">
                  <c:v>3.5000000000000009</c:v>
                </c:pt>
                <c:pt idx="86">
                  <c:v>3.600000000000001</c:v>
                </c:pt>
                <c:pt idx="87">
                  <c:v>3.7000000000000011</c:v>
                </c:pt>
                <c:pt idx="88">
                  <c:v>3.8000000000000012</c:v>
                </c:pt>
                <c:pt idx="89">
                  <c:v>3.9000000000000012</c:v>
                </c:pt>
                <c:pt idx="90">
                  <c:v>4.0000000000000009</c:v>
                </c:pt>
                <c:pt idx="91">
                  <c:v>4.1000000000000005</c:v>
                </c:pt>
                <c:pt idx="92">
                  <c:v>4.2</c:v>
                </c:pt>
                <c:pt idx="93">
                  <c:v>4.3</c:v>
                </c:pt>
                <c:pt idx="94">
                  <c:v>4.3999999999999995</c:v>
                </c:pt>
                <c:pt idx="95">
                  <c:v>4.4999999999999991</c:v>
                </c:pt>
                <c:pt idx="96">
                  <c:v>4.5999999999999988</c:v>
                </c:pt>
                <c:pt idx="97">
                  <c:v>4.6999999999999984</c:v>
                </c:pt>
                <c:pt idx="98">
                  <c:v>4.799999999999998</c:v>
                </c:pt>
                <c:pt idx="99">
                  <c:v>4.8999999999999977</c:v>
                </c:pt>
                <c:pt idx="100">
                  <c:v>4.9999999999999973</c:v>
                </c:pt>
              </c:numCache>
            </c:numRef>
          </c:xVal>
          <c:yVal>
            <c:numRef>
              <c:f>Hoja1!$B$2:$B$202</c:f>
              <c:numCache>
                <c:formatCode>General</c:formatCode>
                <c:ptCount val="201"/>
                <c:pt idx="0">
                  <c:v>-0.999909204262595</c:v>
                </c:pt>
                <c:pt idx="1">
                  <c:v>-0.99988910295055433</c:v>
                </c:pt>
                <c:pt idx="2">
                  <c:v>-0.9998645517007605</c:v>
                </c:pt>
                <c:pt idx="3">
                  <c:v>-0.99983456555429673</c:v>
                </c:pt>
                <c:pt idx="4">
                  <c:v>-0.99979794161218449</c:v>
                </c:pt>
                <c:pt idx="5">
                  <c:v>-0.9997532108480276</c:v>
                </c:pt>
                <c:pt idx="6">
                  <c:v>-0.99969857928388062</c:v>
                </c:pt>
                <c:pt idx="7">
                  <c:v>-0.99963185619007322</c:v>
                </c:pt>
                <c:pt idx="8">
                  <c:v>-0.99955036645953332</c:v>
                </c:pt>
                <c:pt idx="9">
                  <c:v>-0.99945084368779735</c:v>
                </c:pt>
                <c:pt idx="10">
                  <c:v>-0.99932929973906692</c:v>
                </c:pt>
                <c:pt idx="11">
                  <c:v>-0.99918086567002806</c:v>
                </c:pt>
                <c:pt idx="12">
                  <c:v>-0.9989995977858408</c:v>
                </c:pt>
                <c:pt idx="13">
                  <c:v>-0.99877824128113124</c:v>
                </c:pt>
                <c:pt idx="14">
                  <c:v>-0.99850794233232665</c:v>
                </c:pt>
                <c:pt idx="15">
                  <c:v>-0.99817789761119868</c:v>
                </c:pt>
                <c:pt idx="16">
                  <c:v>-0.99777492793427947</c:v>
                </c:pt>
                <c:pt idx="17">
                  <c:v>-0.99728296009914219</c:v>
                </c:pt>
                <c:pt idx="18">
                  <c:v>-0.99668239783965107</c:v>
                </c:pt>
                <c:pt idx="19">
                  <c:v>-0.99594935922190031</c:v>
                </c:pt>
                <c:pt idx="20">
                  <c:v>-0.99505475368673058</c:v>
                </c:pt>
                <c:pt idx="21">
                  <c:v>-0.99396316735058332</c:v>
                </c:pt>
                <c:pt idx="22">
                  <c:v>-0.99263152020112799</c:v>
                </c:pt>
                <c:pt idx="23">
                  <c:v>-0.99100745367811782</c:v>
                </c:pt>
                <c:pt idx="24">
                  <c:v>-0.9890274022010993</c:v>
                </c:pt>
                <c:pt idx="25">
                  <c:v>-0.98661429815143042</c:v>
                </c:pt>
                <c:pt idx="26">
                  <c:v>-0.98367485769368046</c:v>
                </c:pt>
                <c:pt idx="27">
                  <c:v>-0.98009639626619138</c:v>
                </c:pt>
                <c:pt idx="28">
                  <c:v>-0.97574313003145163</c:v>
                </c:pt>
                <c:pt idx="29">
                  <c:v>-0.97045193661345408</c:v>
                </c:pt>
                <c:pt idx="30">
                  <c:v>-0.96402758007581701</c:v>
                </c:pt>
                <c:pt idx="31">
                  <c:v>-0.9562374581277393</c:v>
                </c:pt>
                <c:pt idx="32">
                  <c:v>-0.94680601284626853</c:v>
                </c:pt>
                <c:pt idx="33">
                  <c:v>-0.93540907060309908</c:v>
                </c:pt>
                <c:pt idx="34">
                  <c:v>-0.92166855440647166</c:v>
                </c:pt>
                <c:pt idx="35">
                  <c:v>-0.90514825364486651</c:v>
                </c:pt>
                <c:pt idx="36">
                  <c:v>-0.88535164820226275</c:v>
                </c:pt>
                <c:pt idx="37">
                  <c:v>-0.86172315931330679</c:v>
                </c:pt>
                <c:pt idx="38">
                  <c:v>-0.83365460701215566</c:v>
                </c:pt>
                <c:pt idx="39">
                  <c:v>-0.80049902176063015</c:v>
                </c:pt>
                <c:pt idx="40">
                  <c:v>-0.7615941559557653</c:v>
                </c:pt>
                <c:pt idx="41">
                  <c:v>-0.71629787019902491</c:v>
                </c:pt>
                <c:pt idx="42">
                  <c:v>-0.66403677026784946</c:v>
                </c:pt>
                <c:pt idx="43">
                  <c:v>-0.60436777711716416</c:v>
                </c:pt>
                <c:pt idx="44">
                  <c:v>-0.53704956699803597</c:v>
                </c:pt>
                <c:pt idx="45">
                  <c:v>-0.4621171572600104</c:v>
                </c:pt>
                <c:pt idx="46">
                  <c:v>-0.37994896225522573</c:v>
                </c:pt>
                <c:pt idx="47">
                  <c:v>-0.29131261245159185</c:v>
                </c:pt>
                <c:pt idx="48">
                  <c:v>-0.197375320224905</c:v>
                </c:pt>
                <c:pt idx="49">
                  <c:v>-9.9667994624956874E-2</c:v>
                </c:pt>
                <c:pt idx="50">
                  <c:v>-1.0547118733938987E-15</c:v>
                </c:pt>
                <c:pt idx="51">
                  <c:v>9.9667994624954848E-2</c:v>
                </c:pt>
                <c:pt idx="52">
                  <c:v>0.19737532022490298</c:v>
                </c:pt>
                <c:pt idx="53">
                  <c:v>0.29131261245159001</c:v>
                </c:pt>
                <c:pt idx="54">
                  <c:v>0.37994896225522395</c:v>
                </c:pt>
                <c:pt idx="55">
                  <c:v>0.4621171572600089</c:v>
                </c:pt>
                <c:pt idx="56">
                  <c:v>0.53704956699803452</c:v>
                </c:pt>
                <c:pt idx="57">
                  <c:v>0.60436777711716283</c:v>
                </c:pt>
                <c:pt idx="58">
                  <c:v>0.66403677026784835</c:v>
                </c:pt>
                <c:pt idx="59">
                  <c:v>0.7162978701990238</c:v>
                </c:pt>
                <c:pt idx="60">
                  <c:v>0.76159415595576441</c:v>
                </c:pt>
                <c:pt idx="61">
                  <c:v>0.80049902176062926</c:v>
                </c:pt>
                <c:pt idx="62">
                  <c:v>0.8336546070121551</c:v>
                </c:pt>
                <c:pt idx="63">
                  <c:v>0.86172315931330612</c:v>
                </c:pt>
                <c:pt idx="64">
                  <c:v>0.88535164820226231</c:v>
                </c:pt>
                <c:pt idx="65">
                  <c:v>0.9051482536448664</c:v>
                </c:pt>
                <c:pt idx="66">
                  <c:v>0.92166855440647111</c:v>
                </c:pt>
                <c:pt idx="67">
                  <c:v>0.93540907060309897</c:v>
                </c:pt>
                <c:pt idx="68">
                  <c:v>0.9468060128462682</c:v>
                </c:pt>
                <c:pt idx="69">
                  <c:v>0.95623745812773897</c:v>
                </c:pt>
                <c:pt idx="70">
                  <c:v>0.96402758007581701</c:v>
                </c:pt>
                <c:pt idx="71">
                  <c:v>0.97045193661345408</c:v>
                </c:pt>
                <c:pt idx="72">
                  <c:v>0.97574313003145152</c:v>
                </c:pt>
                <c:pt idx="73">
                  <c:v>0.98009639626619138</c:v>
                </c:pt>
                <c:pt idx="74">
                  <c:v>0.98367485769368002</c:v>
                </c:pt>
                <c:pt idx="75">
                  <c:v>0.98661429815143042</c:v>
                </c:pt>
                <c:pt idx="76">
                  <c:v>0.9890274022010993</c:v>
                </c:pt>
                <c:pt idx="77">
                  <c:v>0.99100745367811749</c:v>
                </c:pt>
                <c:pt idx="78">
                  <c:v>0.99263152020112788</c:v>
                </c:pt>
                <c:pt idx="79">
                  <c:v>0.99396316735058299</c:v>
                </c:pt>
                <c:pt idx="80">
                  <c:v>0.99505475368673058</c:v>
                </c:pt>
                <c:pt idx="81">
                  <c:v>0.99594935922190031</c:v>
                </c:pt>
                <c:pt idx="82">
                  <c:v>0.99668239783965107</c:v>
                </c:pt>
                <c:pt idx="83">
                  <c:v>0.99728296009914219</c:v>
                </c:pt>
                <c:pt idx="84">
                  <c:v>0.99777492793427947</c:v>
                </c:pt>
                <c:pt idx="85">
                  <c:v>0.99817789761119868</c:v>
                </c:pt>
                <c:pt idx="86">
                  <c:v>0.99850794233232665</c:v>
                </c:pt>
                <c:pt idx="87">
                  <c:v>0.99877824128113124</c:v>
                </c:pt>
                <c:pt idx="88">
                  <c:v>0.9989995977858408</c:v>
                </c:pt>
                <c:pt idx="89">
                  <c:v>0.99918086567002806</c:v>
                </c:pt>
                <c:pt idx="90">
                  <c:v>0.99932929973906692</c:v>
                </c:pt>
                <c:pt idx="91">
                  <c:v>0.99945084368779735</c:v>
                </c:pt>
                <c:pt idx="92">
                  <c:v>0.99955036645953332</c:v>
                </c:pt>
                <c:pt idx="93">
                  <c:v>0.99963185619007322</c:v>
                </c:pt>
                <c:pt idx="94">
                  <c:v>0.99969857928388062</c:v>
                </c:pt>
                <c:pt idx="95">
                  <c:v>0.9997532108480276</c:v>
                </c:pt>
                <c:pt idx="96">
                  <c:v>0.99979794161218449</c:v>
                </c:pt>
                <c:pt idx="97">
                  <c:v>0.99983456555429673</c:v>
                </c:pt>
                <c:pt idx="98">
                  <c:v>0.9998645517007605</c:v>
                </c:pt>
                <c:pt idx="99">
                  <c:v>0.99988910295055433</c:v>
                </c:pt>
                <c:pt idx="100">
                  <c:v>0.999909204262595</c:v>
                </c:pt>
              </c:numCache>
            </c:numRef>
          </c:yVal>
          <c:smooth val="1"/>
          <c:extLst>
            <c:ext xmlns:c16="http://schemas.microsoft.com/office/drawing/2014/chart" uri="{C3380CC4-5D6E-409C-BE32-E72D297353CC}">
              <c16:uniqueId val="{00000000-E9A3-0342-9CFD-90D0A99D2292}"/>
            </c:ext>
          </c:extLst>
        </c:ser>
        <c:dLbls>
          <c:showLegendKey val="0"/>
          <c:showVal val="0"/>
          <c:showCatName val="0"/>
          <c:showSerName val="0"/>
          <c:showPercent val="0"/>
          <c:showBubbleSize val="0"/>
        </c:dLbls>
        <c:axId val="1059251600"/>
        <c:axId val="1059617792"/>
      </c:scatterChart>
      <c:valAx>
        <c:axId val="1059251600"/>
        <c:scaling>
          <c:orientation val="minMax"/>
          <c:max val="5"/>
          <c:min val="-5"/>
        </c:scaling>
        <c:delete val="1"/>
        <c:axPos val="b"/>
        <c:numFmt formatCode="General" sourceLinked="1"/>
        <c:majorTickMark val="none"/>
        <c:minorTickMark val="none"/>
        <c:tickLblPos val="low"/>
        <c:crossAx val="1059617792"/>
        <c:crosses val="autoZero"/>
        <c:crossBetween val="midCat"/>
        <c:majorUnit val="5"/>
      </c:valAx>
      <c:valAx>
        <c:axId val="1059617792"/>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high"/>
        <c:spPr>
          <a:noFill/>
          <a:ln>
            <a:noFill/>
          </a:ln>
          <a:effectLst/>
        </c:spPr>
        <c:txPr>
          <a:bodyPr rot="0" spcFirstLastPara="1" vertOverflow="ellipsis" wrap="square" anchor="ctr" anchorCtr="0"/>
          <a:lstStyle/>
          <a:p>
            <a:pPr>
              <a:defRPr sz="1197" b="0" i="0" u="none" strike="noStrike" kern="1200" baseline="0">
                <a:solidFill>
                  <a:schemeClr val="tx1">
                    <a:lumMod val="65000"/>
                    <a:lumOff val="35000"/>
                  </a:schemeClr>
                </a:solidFill>
                <a:latin typeface="+mn-lt"/>
                <a:ea typeface="+mn-ea"/>
                <a:cs typeface="+mn-cs"/>
              </a:defRPr>
            </a:pPr>
            <a:endParaRPr lang="es-ES"/>
          </a:p>
        </c:txPr>
        <c:crossAx val="1059251600"/>
        <c:crossesAt val="0"/>
        <c:crossBetween val="midCat"/>
        <c:majorUnit val="1"/>
      </c:valAx>
      <c:spPr>
        <a:noFill/>
        <a:ln>
          <a:noFill/>
        </a:ln>
        <a:effectLst>
          <a:outerShdw blurRad="50800" dist="50800" dir="5400000" algn="ctr" rotWithShape="0">
            <a:schemeClr val="bg1"/>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Hoja1!$B$1</c:f>
              <c:strCache>
                <c:ptCount val="1"/>
                <c:pt idx="0">
                  <c:v>Serie 1</c:v>
                </c:pt>
              </c:strCache>
            </c:strRef>
          </c:tx>
          <c:spPr>
            <a:ln w="25400" cap="rnd">
              <a:solidFill>
                <a:schemeClr val="accent2"/>
              </a:solidFill>
              <a:round/>
            </a:ln>
            <a:effectLst/>
          </c:spPr>
          <c:marker>
            <c:symbol val="none"/>
          </c:marker>
          <c:xVal>
            <c:numRef>
              <c:f>Hoja1!$A$2:$A$202</c:f>
              <c:numCache>
                <c:formatCode>0.00</c:formatCode>
                <c:ptCount val="201"/>
                <c:pt idx="0" formatCode="General">
                  <c:v>-5</c:v>
                </c:pt>
                <c:pt idx="1">
                  <c:v>-4.9000000000000004</c:v>
                </c:pt>
                <c:pt idx="2">
                  <c:v>-4.8000000000000007</c:v>
                </c:pt>
                <c:pt idx="3">
                  <c:v>-4.7000000000000011</c:v>
                </c:pt>
                <c:pt idx="4">
                  <c:v>-4.6000000000000014</c:v>
                </c:pt>
                <c:pt idx="5">
                  <c:v>-4.5000000000000018</c:v>
                </c:pt>
                <c:pt idx="6">
                  <c:v>-4.4000000000000021</c:v>
                </c:pt>
                <c:pt idx="7">
                  <c:v>-4.3000000000000025</c:v>
                </c:pt>
                <c:pt idx="8">
                  <c:v>-4.2000000000000028</c:v>
                </c:pt>
                <c:pt idx="9">
                  <c:v>-4.1000000000000032</c:v>
                </c:pt>
                <c:pt idx="10">
                  <c:v>-4.0000000000000036</c:v>
                </c:pt>
                <c:pt idx="11">
                  <c:v>-3.9000000000000035</c:v>
                </c:pt>
                <c:pt idx="12">
                  <c:v>-3.8000000000000034</c:v>
                </c:pt>
                <c:pt idx="13">
                  <c:v>-3.7000000000000033</c:v>
                </c:pt>
                <c:pt idx="14">
                  <c:v>-3.6000000000000032</c:v>
                </c:pt>
                <c:pt idx="15">
                  <c:v>-3.5000000000000031</c:v>
                </c:pt>
                <c:pt idx="16">
                  <c:v>-3.400000000000003</c:v>
                </c:pt>
                <c:pt idx="17">
                  <c:v>-3.3000000000000029</c:v>
                </c:pt>
                <c:pt idx="18">
                  <c:v>-3.2000000000000028</c:v>
                </c:pt>
                <c:pt idx="19">
                  <c:v>-3.1000000000000028</c:v>
                </c:pt>
                <c:pt idx="20">
                  <c:v>-3.0000000000000027</c:v>
                </c:pt>
                <c:pt idx="21">
                  <c:v>-2.9000000000000026</c:v>
                </c:pt>
                <c:pt idx="22">
                  <c:v>-2.8000000000000025</c:v>
                </c:pt>
                <c:pt idx="23">
                  <c:v>-2.7000000000000024</c:v>
                </c:pt>
                <c:pt idx="24">
                  <c:v>-2.6000000000000023</c:v>
                </c:pt>
                <c:pt idx="25">
                  <c:v>-2.5000000000000022</c:v>
                </c:pt>
                <c:pt idx="26">
                  <c:v>-2.4000000000000021</c:v>
                </c:pt>
                <c:pt idx="27">
                  <c:v>-2.300000000000002</c:v>
                </c:pt>
                <c:pt idx="28">
                  <c:v>-2.200000000000002</c:v>
                </c:pt>
                <c:pt idx="29">
                  <c:v>-2.1000000000000019</c:v>
                </c:pt>
                <c:pt idx="30">
                  <c:v>-2.0000000000000018</c:v>
                </c:pt>
                <c:pt idx="31">
                  <c:v>-1.9000000000000017</c:v>
                </c:pt>
                <c:pt idx="32">
                  <c:v>-1.8000000000000016</c:v>
                </c:pt>
                <c:pt idx="33">
                  <c:v>-1.7000000000000015</c:v>
                </c:pt>
                <c:pt idx="34">
                  <c:v>-1.6000000000000014</c:v>
                </c:pt>
                <c:pt idx="35">
                  <c:v>-1.5000000000000013</c:v>
                </c:pt>
                <c:pt idx="36">
                  <c:v>-1.4000000000000012</c:v>
                </c:pt>
                <c:pt idx="37">
                  <c:v>-1.3000000000000012</c:v>
                </c:pt>
                <c:pt idx="38">
                  <c:v>-1.2000000000000011</c:v>
                </c:pt>
                <c:pt idx="39">
                  <c:v>-1.100000000000001</c:v>
                </c:pt>
                <c:pt idx="40">
                  <c:v>-1.0000000000000009</c:v>
                </c:pt>
                <c:pt idx="41">
                  <c:v>-0.90000000000000091</c:v>
                </c:pt>
                <c:pt idx="42">
                  <c:v>-0.80000000000000093</c:v>
                </c:pt>
                <c:pt idx="43">
                  <c:v>-0.70000000000000095</c:v>
                </c:pt>
                <c:pt idx="44">
                  <c:v>-0.60000000000000098</c:v>
                </c:pt>
                <c:pt idx="45">
                  <c:v>-0.500000000000001</c:v>
                </c:pt>
                <c:pt idx="46">
                  <c:v>-0.40000000000000102</c:v>
                </c:pt>
                <c:pt idx="47">
                  <c:v>-0.30000000000000104</c:v>
                </c:pt>
                <c:pt idx="48">
                  <c:v>-0.20000000000000104</c:v>
                </c:pt>
                <c:pt idx="49">
                  <c:v>-0.10000000000000103</c:v>
                </c:pt>
                <c:pt idx="50">
                  <c:v>-1.0269562977782698E-15</c:v>
                </c:pt>
                <c:pt idx="51">
                  <c:v>9.9999999999998979E-2</c:v>
                </c:pt>
                <c:pt idx="52">
                  <c:v>0.19999999999999898</c:v>
                </c:pt>
                <c:pt idx="53">
                  <c:v>0.29999999999999899</c:v>
                </c:pt>
                <c:pt idx="54">
                  <c:v>0.39999999999999902</c:v>
                </c:pt>
                <c:pt idx="55">
                  <c:v>0.499999999999999</c:v>
                </c:pt>
                <c:pt idx="56">
                  <c:v>0.59999999999999898</c:v>
                </c:pt>
                <c:pt idx="57">
                  <c:v>0.69999999999999896</c:v>
                </c:pt>
                <c:pt idx="58">
                  <c:v>0.79999999999999893</c:v>
                </c:pt>
                <c:pt idx="59">
                  <c:v>0.89999999999999891</c:v>
                </c:pt>
                <c:pt idx="60">
                  <c:v>0.99999999999999889</c:v>
                </c:pt>
                <c:pt idx="61">
                  <c:v>1.099999999999999</c:v>
                </c:pt>
                <c:pt idx="62">
                  <c:v>1.1999999999999991</c:v>
                </c:pt>
                <c:pt idx="63">
                  <c:v>1.2999999999999992</c:v>
                </c:pt>
                <c:pt idx="64">
                  <c:v>1.3999999999999992</c:v>
                </c:pt>
                <c:pt idx="65">
                  <c:v>1.4999999999999993</c:v>
                </c:pt>
                <c:pt idx="66">
                  <c:v>1.5999999999999994</c:v>
                </c:pt>
                <c:pt idx="67">
                  <c:v>1.6999999999999995</c:v>
                </c:pt>
                <c:pt idx="68">
                  <c:v>1.7999999999999996</c:v>
                </c:pt>
                <c:pt idx="69">
                  <c:v>1.8999999999999997</c:v>
                </c:pt>
                <c:pt idx="70">
                  <c:v>1.9999999999999998</c:v>
                </c:pt>
                <c:pt idx="71">
                  <c:v>2.0999999999999996</c:v>
                </c:pt>
                <c:pt idx="72">
                  <c:v>2.1999999999999997</c:v>
                </c:pt>
                <c:pt idx="73">
                  <c:v>2.2999999999999998</c:v>
                </c:pt>
                <c:pt idx="74">
                  <c:v>2.4</c:v>
                </c:pt>
                <c:pt idx="75">
                  <c:v>2.5</c:v>
                </c:pt>
                <c:pt idx="76">
                  <c:v>2.6</c:v>
                </c:pt>
                <c:pt idx="77">
                  <c:v>2.7</c:v>
                </c:pt>
                <c:pt idx="78">
                  <c:v>2.8000000000000003</c:v>
                </c:pt>
                <c:pt idx="79">
                  <c:v>2.9000000000000004</c:v>
                </c:pt>
                <c:pt idx="80">
                  <c:v>3.0000000000000004</c:v>
                </c:pt>
                <c:pt idx="81">
                  <c:v>3.1000000000000005</c:v>
                </c:pt>
                <c:pt idx="82">
                  <c:v>3.2000000000000006</c:v>
                </c:pt>
                <c:pt idx="83">
                  <c:v>3.3000000000000007</c:v>
                </c:pt>
                <c:pt idx="84">
                  <c:v>3.4000000000000008</c:v>
                </c:pt>
                <c:pt idx="85">
                  <c:v>3.5000000000000009</c:v>
                </c:pt>
                <c:pt idx="86">
                  <c:v>3.600000000000001</c:v>
                </c:pt>
                <c:pt idx="87">
                  <c:v>3.7000000000000011</c:v>
                </c:pt>
                <c:pt idx="88">
                  <c:v>3.8000000000000012</c:v>
                </c:pt>
                <c:pt idx="89">
                  <c:v>3.9000000000000012</c:v>
                </c:pt>
                <c:pt idx="90">
                  <c:v>4.0000000000000009</c:v>
                </c:pt>
                <c:pt idx="91">
                  <c:v>4.1000000000000005</c:v>
                </c:pt>
                <c:pt idx="92">
                  <c:v>4.2</c:v>
                </c:pt>
                <c:pt idx="93">
                  <c:v>4.3</c:v>
                </c:pt>
                <c:pt idx="94">
                  <c:v>4.3999999999999995</c:v>
                </c:pt>
                <c:pt idx="95">
                  <c:v>4.4999999999999991</c:v>
                </c:pt>
                <c:pt idx="96">
                  <c:v>4.5999999999999988</c:v>
                </c:pt>
                <c:pt idx="97">
                  <c:v>4.6999999999999984</c:v>
                </c:pt>
                <c:pt idx="98">
                  <c:v>4.799999999999998</c:v>
                </c:pt>
                <c:pt idx="99">
                  <c:v>4.8999999999999977</c:v>
                </c:pt>
                <c:pt idx="100">
                  <c:v>4.9999999999999973</c:v>
                </c:pt>
              </c:numCache>
            </c:numRef>
          </c:xVal>
          <c:yVal>
            <c:numRef>
              <c:f>Hoja1!$B$2:$B$202</c:f>
              <c:numCache>
                <c:formatCode>General</c:formatCode>
                <c:ptCount val="2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numCache>
            </c:numRef>
          </c:yVal>
          <c:smooth val="1"/>
          <c:extLst>
            <c:ext xmlns:c16="http://schemas.microsoft.com/office/drawing/2014/chart" uri="{C3380CC4-5D6E-409C-BE32-E72D297353CC}">
              <c16:uniqueId val="{00000000-134B-0C49-8D69-E5001A066F43}"/>
            </c:ext>
          </c:extLst>
        </c:ser>
        <c:dLbls>
          <c:showLegendKey val="0"/>
          <c:showVal val="0"/>
          <c:showCatName val="0"/>
          <c:showSerName val="0"/>
          <c:showPercent val="0"/>
          <c:showBubbleSize val="0"/>
        </c:dLbls>
        <c:axId val="1059251600"/>
        <c:axId val="1059617792"/>
      </c:scatterChart>
      <c:valAx>
        <c:axId val="1059251600"/>
        <c:scaling>
          <c:orientation val="minMax"/>
          <c:max val="5"/>
          <c:min val="-5"/>
        </c:scaling>
        <c:delete val="1"/>
        <c:axPos val="b"/>
        <c:numFmt formatCode="General" sourceLinked="1"/>
        <c:majorTickMark val="none"/>
        <c:minorTickMark val="none"/>
        <c:tickLblPos val="low"/>
        <c:crossAx val="1059617792"/>
        <c:crosses val="autoZero"/>
        <c:crossBetween val="midCat"/>
        <c:majorUnit val="5"/>
      </c:valAx>
      <c:valAx>
        <c:axId val="1059617792"/>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high"/>
        <c:spPr>
          <a:noFill/>
          <a:ln>
            <a:noFill/>
          </a:ln>
          <a:effectLst/>
        </c:spPr>
        <c:txPr>
          <a:bodyPr rot="0" spcFirstLastPara="1" vertOverflow="ellipsis" wrap="square" anchor="ctr" anchorCtr="0"/>
          <a:lstStyle/>
          <a:p>
            <a:pPr>
              <a:defRPr sz="1197" b="0" i="0" u="none" strike="noStrike" kern="1200" baseline="0">
                <a:solidFill>
                  <a:schemeClr val="tx1">
                    <a:lumMod val="65000"/>
                    <a:lumOff val="35000"/>
                  </a:schemeClr>
                </a:solidFill>
                <a:latin typeface="+mn-lt"/>
                <a:ea typeface="+mn-ea"/>
                <a:cs typeface="+mn-cs"/>
              </a:defRPr>
            </a:pPr>
            <a:endParaRPr lang="es-ES"/>
          </a:p>
        </c:txPr>
        <c:crossAx val="1059251600"/>
        <c:crossesAt val="0"/>
        <c:crossBetween val="midCat"/>
        <c:majorUnit val="1"/>
      </c:valAx>
      <c:spPr>
        <a:noFill/>
        <a:ln>
          <a:noFill/>
        </a:ln>
        <a:effectLst>
          <a:outerShdw blurRad="50800" dist="50800" dir="5400000" algn="ctr" rotWithShape="0">
            <a:schemeClr val="bg1"/>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Hoja1!$B$1</c:f>
              <c:strCache>
                <c:ptCount val="1"/>
                <c:pt idx="0">
                  <c:v>Serie 1</c:v>
                </c:pt>
              </c:strCache>
            </c:strRef>
          </c:tx>
          <c:spPr>
            <a:ln w="25400" cap="rnd">
              <a:solidFill>
                <a:schemeClr val="tx2"/>
              </a:solidFill>
              <a:round/>
            </a:ln>
            <a:effectLst/>
          </c:spPr>
          <c:marker>
            <c:symbol val="none"/>
          </c:marker>
          <c:xVal>
            <c:numRef>
              <c:f>Hoja1!$A$2:$A$202</c:f>
              <c:numCache>
                <c:formatCode>0.00</c:formatCode>
                <c:ptCount val="201"/>
                <c:pt idx="0" formatCode="General">
                  <c:v>-1.2</c:v>
                </c:pt>
                <c:pt idx="1">
                  <c:v>-1.0999999999999999</c:v>
                </c:pt>
                <c:pt idx="2">
                  <c:v>-0.99999999999999989</c:v>
                </c:pt>
                <c:pt idx="3">
                  <c:v>-0.89999999999999991</c:v>
                </c:pt>
                <c:pt idx="4">
                  <c:v>-0.79999999999999993</c:v>
                </c:pt>
                <c:pt idx="5">
                  <c:v>-0.7</c:v>
                </c:pt>
                <c:pt idx="6">
                  <c:v>-0.6</c:v>
                </c:pt>
                <c:pt idx="7">
                  <c:v>-0.5</c:v>
                </c:pt>
                <c:pt idx="8">
                  <c:v>-0.4</c:v>
                </c:pt>
                <c:pt idx="9">
                  <c:v>-0.30000000000000004</c:v>
                </c:pt>
                <c:pt idx="10">
                  <c:v>-0.20000000000000004</c:v>
                </c:pt>
                <c:pt idx="11">
                  <c:v>-0.10000000000000003</c:v>
                </c:pt>
                <c:pt idx="12">
                  <c:v>0</c:v>
                </c:pt>
                <c:pt idx="13">
                  <c:v>0.1</c:v>
                </c:pt>
                <c:pt idx="14">
                  <c:v>0.2</c:v>
                </c:pt>
                <c:pt idx="15">
                  <c:v>0.30000000000000004</c:v>
                </c:pt>
                <c:pt idx="16">
                  <c:v>0.4</c:v>
                </c:pt>
                <c:pt idx="17">
                  <c:v>0.5</c:v>
                </c:pt>
                <c:pt idx="18">
                  <c:v>0.6</c:v>
                </c:pt>
                <c:pt idx="19">
                  <c:v>0.7</c:v>
                </c:pt>
                <c:pt idx="20">
                  <c:v>0.79999999999999993</c:v>
                </c:pt>
                <c:pt idx="21">
                  <c:v>0.89999999999999991</c:v>
                </c:pt>
                <c:pt idx="22">
                  <c:v>0.99999999999999989</c:v>
                </c:pt>
                <c:pt idx="23">
                  <c:v>1.0999999999999999</c:v>
                </c:pt>
                <c:pt idx="24">
                  <c:v>1.2</c:v>
                </c:pt>
              </c:numCache>
            </c:numRef>
          </c:xVal>
          <c:yVal>
            <c:numRef>
              <c:f>Hoja1!$B$2:$B$202</c:f>
              <c:numCache>
                <c:formatCode>General</c:formatCode>
                <c:ptCount val="201"/>
                <c:pt idx="0">
                  <c:v>-1.2</c:v>
                </c:pt>
                <c:pt idx="1">
                  <c:v>-1.0999999999999999</c:v>
                </c:pt>
                <c:pt idx="2">
                  <c:v>-0.99999999999999989</c:v>
                </c:pt>
                <c:pt idx="3">
                  <c:v>-0.89999999999999991</c:v>
                </c:pt>
                <c:pt idx="4">
                  <c:v>-0.79999999999999993</c:v>
                </c:pt>
                <c:pt idx="5">
                  <c:v>-0.7</c:v>
                </c:pt>
                <c:pt idx="6">
                  <c:v>-0.6</c:v>
                </c:pt>
                <c:pt idx="7">
                  <c:v>-0.5</c:v>
                </c:pt>
                <c:pt idx="8">
                  <c:v>-0.4</c:v>
                </c:pt>
                <c:pt idx="9">
                  <c:v>-0.30000000000000004</c:v>
                </c:pt>
                <c:pt idx="10">
                  <c:v>-0.20000000000000004</c:v>
                </c:pt>
                <c:pt idx="11">
                  <c:v>-0.10000000000000003</c:v>
                </c:pt>
                <c:pt idx="12">
                  <c:v>0</c:v>
                </c:pt>
                <c:pt idx="13">
                  <c:v>0.1</c:v>
                </c:pt>
                <c:pt idx="14">
                  <c:v>0.2</c:v>
                </c:pt>
                <c:pt idx="15">
                  <c:v>0.30000000000000004</c:v>
                </c:pt>
                <c:pt idx="16">
                  <c:v>0.4</c:v>
                </c:pt>
                <c:pt idx="17">
                  <c:v>0.5</c:v>
                </c:pt>
                <c:pt idx="18">
                  <c:v>0.6</c:v>
                </c:pt>
                <c:pt idx="19">
                  <c:v>0.7</c:v>
                </c:pt>
                <c:pt idx="20">
                  <c:v>0.79999999999999993</c:v>
                </c:pt>
                <c:pt idx="21">
                  <c:v>0.89999999999999991</c:v>
                </c:pt>
                <c:pt idx="22">
                  <c:v>0.99999999999999989</c:v>
                </c:pt>
                <c:pt idx="23">
                  <c:v>1.0999999999999999</c:v>
                </c:pt>
                <c:pt idx="24">
                  <c:v>1.2</c:v>
                </c:pt>
              </c:numCache>
            </c:numRef>
          </c:yVal>
          <c:smooth val="1"/>
          <c:extLst>
            <c:ext xmlns:c16="http://schemas.microsoft.com/office/drawing/2014/chart" uri="{C3380CC4-5D6E-409C-BE32-E72D297353CC}">
              <c16:uniqueId val="{00000000-55B8-7843-8611-BE8A0DF83D19}"/>
            </c:ext>
          </c:extLst>
        </c:ser>
        <c:dLbls>
          <c:showLegendKey val="0"/>
          <c:showVal val="0"/>
          <c:showCatName val="0"/>
          <c:showSerName val="0"/>
          <c:showPercent val="0"/>
          <c:showBubbleSize val="0"/>
        </c:dLbls>
        <c:axId val="1059251600"/>
        <c:axId val="1059617792"/>
      </c:scatterChart>
      <c:valAx>
        <c:axId val="1059251600"/>
        <c:scaling>
          <c:orientation val="minMax"/>
          <c:max val="1.2"/>
          <c:min val="-1.2"/>
        </c:scaling>
        <c:delete val="1"/>
        <c:axPos val="b"/>
        <c:numFmt formatCode="General" sourceLinked="1"/>
        <c:majorTickMark val="none"/>
        <c:minorTickMark val="none"/>
        <c:tickLblPos val="low"/>
        <c:crossAx val="1059617792"/>
        <c:crosses val="autoZero"/>
        <c:crossBetween val="midCat"/>
        <c:majorUnit val="1"/>
      </c:valAx>
      <c:valAx>
        <c:axId val="1059617792"/>
        <c:scaling>
          <c:orientation val="minMax"/>
          <c:max val="1.2"/>
          <c:min val="-1.2"/>
        </c:scaling>
        <c:delete val="1"/>
        <c:axPos val="l"/>
        <c:numFmt formatCode="General" sourceLinked="1"/>
        <c:majorTickMark val="none"/>
        <c:minorTickMark val="none"/>
        <c:tickLblPos val="high"/>
        <c:crossAx val="1059251600"/>
        <c:crossesAt val="0"/>
        <c:crossBetween val="midCat"/>
        <c:majorUnit val="1.2"/>
        <c:minorUnit val="0.2"/>
      </c:valAx>
      <c:spPr>
        <a:noFill/>
        <a:ln>
          <a:noFill/>
        </a:ln>
        <a:effectLst>
          <a:outerShdw blurRad="50800" dist="50800" dir="5400000" algn="ctr" rotWithShape="0">
            <a:schemeClr val="bg1"/>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Hoja1!$B$1</c:f>
              <c:strCache>
                <c:ptCount val="1"/>
                <c:pt idx="0">
                  <c:v>Serie 1</c:v>
                </c:pt>
              </c:strCache>
            </c:strRef>
          </c:tx>
          <c:spPr>
            <a:ln w="25400" cap="rnd">
              <a:solidFill>
                <a:schemeClr val="accent4"/>
              </a:solidFill>
              <a:round/>
            </a:ln>
            <a:effectLst/>
          </c:spPr>
          <c:marker>
            <c:symbol val="none"/>
          </c:marker>
          <c:xVal>
            <c:numRef>
              <c:f>Hoja1!$A$2:$A$202</c:f>
              <c:numCache>
                <c:formatCode>0.00</c:formatCode>
                <c:ptCount val="201"/>
                <c:pt idx="0" formatCode="General">
                  <c:v>-1</c:v>
                </c:pt>
                <c:pt idx="1">
                  <c:v>-0.9</c:v>
                </c:pt>
                <c:pt idx="2">
                  <c:v>-0.8</c:v>
                </c:pt>
                <c:pt idx="3">
                  <c:v>-0.70000000000000007</c:v>
                </c:pt>
                <c:pt idx="4">
                  <c:v>-0.60000000000000009</c:v>
                </c:pt>
                <c:pt idx="5">
                  <c:v>-0.50000000000000011</c:v>
                </c:pt>
                <c:pt idx="6">
                  <c:v>-0.40000000000000013</c:v>
                </c:pt>
                <c:pt idx="7">
                  <c:v>-0.30000000000000016</c:v>
                </c:pt>
                <c:pt idx="8">
                  <c:v>-0.20000000000000015</c:v>
                </c:pt>
                <c:pt idx="9">
                  <c:v>-0.10000000000000014</c:v>
                </c:pt>
                <c:pt idx="10">
                  <c:v>-1.3877787807814457E-16</c:v>
                </c:pt>
                <c:pt idx="11">
                  <c:v>9.9999999999999867E-2</c:v>
                </c:pt>
                <c:pt idx="12">
                  <c:v>0.19999999999999987</c:v>
                </c:pt>
                <c:pt idx="13">
                  <c:v>0.29999999999999988</c:v>
                </c:pt>
                <c:pt idx="14">
                  <c:v>0.39999999999999991</c:v>
                </c:pt>
                <c:pt idx="15">
                  <c:v>0.49999999999999989</c:v>
                </c:pt>
                <c:pt idx="16">
                  <c:v>0.59999999999999987</c:v>
                </c:pt>
                <c:pt idx="17">
                  <c:v>0.69999999999999984</c:v>
                </c:pt>
                <c:pt idx="18">
                  <c:v>0.79999999999999982</c:v>
                </c:pt>
                <c:pt idx="19">
                  <c:v>0.8999999999999998</c:v>
                </c:pt>
                <c:pt idx="20">
                  <c:v>0.99999999999999978</c:v>
                </c:pt>
                <c:pt idx="21">
                  <c:v>1.0999999999999999</c:v>
                </c:pt>
                <c:pt idx="22">
                  <c:v>1.2</c:v>
                </c:pt>
                <c:pt idx="23">
                  <c:v>1.3</c:v>
                </c:pt>
                <c:pt idx="24">
                  <c:v>1.4000000000000001</c:v>
                </c:pt>
                <c:pt idx="25">
                  <c:v>1.5000000000000002</c:v>
                </c:pt>
              </c:numCache>
            </c:numRef>
          </c:xVal>
          <c:yVal>
            <c:numRef>
              <c:f>Hoja1!$B$2:$B$202</c:f>
              <c:numCache>
                <c:formatCode>General</c:formatCode>
                <c:ptCount val="201"/>
                <c:pt idx="0">
                  <c:v>0</c:v>
                </c:pt>
                <c:pt idx="1">
                  <c:v>0</c:v>
                </c:pt>
                <c:pt idx="2">
                  <c:v>0</c:v>
                </c:pt>
                <c:pt idx="3">
                  <c:v>0</c:v>
                </c:pt>
                <c:pt idx="4">
                  <c:v>0</c:v>
                </c:pt>
                <c:pt idx="5">
                  <c:v>0</c:v>
                </c:pt>
                <c:pt idx="6">
                  <c:v>0</c:v>
                </c:pt>
                <c:pt idx="7">
                  <c:v>0</c:v>
                </c:pt>
                <c:pt idx="8">
                  <c:v>0</c:v>
                </c:pt>
                <c:pt idx="9">
                  <c:v>0</c:v>
                </c:pt>
                <c:pt idx="10" formatCode="0.00">
                  <c:v>-1.3877787807814457E-16</c:v>
                </c:pt>
                <c:pt idx="11" formatCode="0.00">
                  <c:v>9.9999999999999867E-2</c:v>
                </c:pt>
                <c:pt idx="12" formatCode="0.00">
                  <c:v>0.19999999999999987</c:v>
                </c:pt>
                <c:pt idx="13" formatCode="0.00">
                  <c:v>0.29999999999999988</c:v>
                </c:pt>
                <c:pt idx="14" formatCode="0.00">
                  <c:v>0.39999999999999991</c:v>
                </c:pt>
                <c:pt idx="15" formatCode="0.00">
                  <c:v>0.49999999999999989</c:v>
                </c:pt>
                <c:pt idx="16" formatCode="0.00">
                  <c:v>0.59999999999999987</c:v>
                </c:pt>
                <c:pt idx="17" formatCode="0.00">
                  <c:v>0.69999999999999984</c:v>
                </c:pt>
                <c:pt idx="18" formatCode="0.00">
                  <c:v>0.79999999999999982</c:v>
                </c:pt>
                <c:pt idx="19" formatCode="0.00">
                  <c:v>0.8999999999999998</c:v>
                </c:pt>
                <c:pt idx="20" formatCode="0.00">
                  <c:v>0.99999999999999978</c:v>
                </c:pt>
                <c:pt idx="21" formatCode="0.00">
                  <c:v>1.0999999999999999</c:v>
                </c:pt>
                <c:pt idx="22" formatCode="0.00">
                  <c:v>1.2</c:v>
                </c:pt>
                <c:pt idx="23" formatCode="0.00">
                  <c:v>1.3</c:v>
                </c:pt>
                <c:pt idx="24" formatCode="0.00">
                  <c:v>1.4000000000000001</c:v>
                </c:pt>
                <c:pt idx="25" formatCode="0.00">
                  <c:v>1.5000000000000002</c:v>
                </c:pt>
              </c:numCache>
            </c:numRef>
          </c:yVal>
          <c:smooth val="1"/>
          <c:extLst>
            <c:ext xmlns:c16="http://schemas.microsoft.com/office/drawing/2014/chart" uri="{C3380CC4-5D6E-409C-BE32-E72D297353CC}">
              <c16:uniqueId val="{00000000-3192-C741-A574-080F6A24C0CA}"/>
            </c:ext>
          </c:extLst>
        </c:ser>
        <c:dLbls>
          <c:showLegendKey val="0"/>
          <c:showVal val="0"/>
          <c:showCatName val="0"/>
          <c:showSerName val="0"/>
          <c:showPercent val="0"/>
          <c:showBubbleSize val="0"/>
        </c:dLbls>
        <c:axId val="1059251600"/>
        <c:axId val="1059617792"/>
      </c:scatterChart>
      <c:valAx>
        <c:axId val="1059251600"/>
        <c:scaling>
          <c:orientation val="minMax"/>
          <c:max val="1.5"/>
          <c:min val="-1"/>
        </c:scaling>
        <c:delete val="1"/>
        <c:axPos val="b"/>
        <c:numFmt formatCode="General" sourceLinked="1"/>
        <c:majorTickMark val="none"/>
        <c:minorTickMark val="none"/>
        <c:tickLblPos val="low"/>
        <c:crossAx val="1059617792"/>
        <c:crosses val="autoZero"/>
        <c:crossBetween val="midCat"/>
        <c:majorUnit val="1"/>
      </c:valAx>
      <c:valAx>
        <c:axId val="1059617792"/>
        <c:scaling>
          <c:orientation val="minMax"/>
          <c:max val="1.5"/>
          <c:min val="0"/>
        </c:scaling>
        <c:delete val="1"/>
        <c:axPos val="l"/>
        <c:numFmt formatCode="General" sourceLinked="1"/>
        <c:majorTickMark val="none"/>
        <c:minorTickMark val="none"/>
        <c:tickLblPos val="high"/>
        <c:crossAx val="1059251600"/>
        <c:crossesAt val="0"/>
        <c:crossBetween val="midCat"/>
        <c:majorUnit val="1"/>
      </c:valAx>
      <c:spPr>
        <a:noFill/>
        <a:ln>
          <a:noFill/>
        </a:ln>
        <a:effectLst>
          <a:outerShdw blurRad="50800" dist="50800" dir="5400000" algn="ctr" rotWithShape="0">
            <a:schemeClr val="bg1"/>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Hoja1!$B$1</c:f>
              <c:strCache>
                <c:ptCount val="1"/>
                <c:pt idx="0">
                  <c:v>Serie 1</c:v>
                </c:pt>
              </c:strCache>
            </c:strRef>
          </c:tx>
          <c:spPr>
            <a:ln w="25400" cap="rnd">
              <a:solidFill>
                <a:schemeClr val="accent1"/>
              </a:solidFill>
              <a:round/>
            </a:ln>
            <a:effectLst/>
          </c:spPr>
          <c:marker>
            <c:symbol val="none"/>
          </c:marker>
          <c:xVal>
            <c:numRef>
              <c:f>Hoja1!$A$2:$A$202</c:f>
              <c:numCache>
                <c:formatCode>0.00</c:formatCode>
                <c:ptCount val="201"/>
                <c:pt idx="0" formatCode="General">
                  <c:v>-5</c:v>
                </c:pt>
                <c:pt idx="1">
                  <c:v>-4.9000000000000004</c:v>
                </c:pt>
                <c:pt idx="2">
                  <c:v>-4.8000000000000007</c:v>
                </c:pt>
                <c:pt idx="3">
                  <c:v>-4.7000000000000011</c:v>
                </c:pt>
                <c:pt idx="4">
                  <c:v>-4.6000000000000014</c:v>
                </c:pt>
                <c:pt idx="5">
                  <c:v>-4.5000000000000018</c:v>
                </c:pt>
                <c:pt idx="6">
                  <c:v>-4.4000000000000021</c:v>
                </c:pt>
                <c:pt idx="7">
                  <c:v>-4.3000000000000025</c:v>
                </c:pt>
                <c:pt idx="8">
                  <c:v>-4.2000000000000028</c:v>
                </c:pt>
                <c:pt idx="9">
                  <c:v>-4.1000000000000032</c:v>
                </c:pt>
                <c:pt idx="10">
                  <c:v>-4.0000000000000036</c:v>
                </c:pt>
                <c:pt idx="11">
                  <c:v>-3.9000000000000035</c:v>
                </c:pt>
                <c:pt idx="12">
                  <c:v>-3.8000000000000034</c:v>
                </c:pt>
                <c:pt idx="13">
                  <c:v>-3.7000000000000033</c:v>
                </c:pt>
                <c:pt idx="14">
                  <c:v>-3.6000000000000032</c:v>
                </c:pt>
                <c:pt idx="15">
                  <c:v>-3.5000000000000031</c:v>
                </c:pt>
                <c:pt idx="16">
                  <c:v>-3.400000000000003</c:v>
                </c:pt>
                <c:pt idx="17">
                  <c:v>-3.3000000000000029</c:v>
                </c:pt>
                <c:pt idx="18">
                  <c:v>-3.2000000000000028</c:v>
                </c:pt>
                <c:pt idx="19">
                  <c:v>-3.1000000000000028</c:v>
                </c:pt>
                <c:pt idx="20">
                  <c:v>-3.0000000000000027</c:v>
                </c:pt>
                <c:pt idx="21">
                  <c:v>-2.9000000000000026</c:v>
                </c:pt>
                <c:pt idx="22">
                  <c:v>-2.8000000000000025</c:v>
                </c:pt>
                <c:pt idx="23">
                  <c:v>-2.7000000000000024</c:v>
                </c:pt>
                <c:pt idx="24">
                  <c:v>-2.6000000000000023</c:v>
                </c:pt>
                <c:pt idx="25">
                  <c:v>-2.5000000000000022</c:v>
                </c:pt>
                <c:pt idx="26">
                  <c:v>-2.4000000000000021</c:v>
                </c:pt>
                <c:pt idx="27">
                  <c:v>-2.300000000000002</c:v>
                </c:pt>
                <c:pt idx="28">
                  <c:v>-2.200000000000002</c:v>
                </c:pt>
                <c:pt idx="29">
                  <c:v>-2.1000000000000019</c:v>
                </c:pt>
                <c:pt idx="30">
                  <c:v>-2.0000000000000018</c:v>
                </c:pt>
                <c:pt idx="31">
                  <c:v>-1.9000000000000017</c:v>
                </c:pt>
                <c:pt idx="32">
                  <c:v>-1.8000000000000016</c:v>
                </c:pt>
                <c:pt idx="33">
                  <c:v>-1.7000000000000015</c:v>
                </c:pt>
                <c:pt idx="34">
                  <c:v>-1.6000000000000014</c:v>
                </c:pt>
                <c:pt idx="35">
                  <c:v>-1.5000000000000013</c:v>
                </c:pt>
                <c:pt idx="36">
                  <c:v>-1.4000000000000012</c:v>
                </c:pt>
                <c:pt idx="37">
                  <c:v>-1.3000000000000012</c:v>
                </c:pt>
                <c:pt idx="38">
                  <c:v>-1.2000000000000011</c:v>
                </c:pt>
                <c:pt idx="39">
                  <c:v>-1.100000000000001</c:v>
                </c:pt>
                <c:pt idx="40">
                  <c:v>-1.0000000000000009</c:v>
                </c:pt>
                <c:pt idx="41">
                  <c:v>-0.90000000000000091</c:v>
                </c:pt>
                <c:pt idx="42">
                  <c:v>-0.80000000000000093</c:v>
                </c:pt>
                <c:pt idx="43">
                  <c:v>-0.70000000000000095</c:v>
                </c:pt>
                <c:pt idx="44">
                  <c:v>-0.60000000000000098</c:v>
                </c:pt>
                <c:pt idx="45">
                  <c:v>-0.500000000000001</c:v>
                </c:pt>
                <c:pt idx="46">
                  <c:v>-0.40000000000000102</c:v>
                </c:pt>
                <c:pt idx="47">
                  <c:v>-0.30000000000000104</c:v>
                </c:pt>
                <c:pt idx="48">
                  <c:v>-0.20000000000000104</c:v>
                </c:pt>
                <c:pt idx="49">
                  <c:v>-0.10000000000000103</c:v>
                </c:pt>
                <c:pt idx="50">
                  <c:v>-1.0269562977782698E-15</c:v>
                </c:pt>
                <c:pt idx="51">
                  <c:v>9.9999999999998979E-2</c:v>
                </c:pt>
                <c:pt idx="52">
                  <c:v>0.19999999999999898</c:v>
                </c:pt>
                <c:pt idx="53">
                  <c:v>0.29999999999999899</c:v>
                </c:pt>
                <c:pt idx="54">
                  <c:v>0.39999999999999902</c:v>
                </c:pt>
                <c:pt idx="55">
                  <c:v>0.499999999999999</c:v>
                </c:pt>
                <c:pt idx="56">
                  <c:v>0.59999999999999898</c:v>
                </c:pt>
                <c:pt idx="57">
                  <c:v>0.69999999999999896</c:v>
                </c:pt>
                <c:pt idx="58">
                  <c:v>0.79999999999999893</c:v>
                </c:pt>
                <c:pt idx="59">
                  <c:v>0.89999999999999891</c:v>
                </c:pt>
                <c:pt idx="60">
                  <c:v>0.99999999999999889</c:v>
                </c:pt>
                <c:pt idx="61">
                  <c:v>1.099999999999999</c:v>
                </c:pt>
                <c:pt idx="62">
                  <c:v>1.1999999999999991</c:v>
                </c:pt>
                <c:pt idx="63">
                  <c:v>1.2999999999999992</c:v>
                </c:pt>
                <c:pt idx="64">
                  <c:v>1.3999999999999992</c:v>
                </c:pt>
                <c:pt idx="65">
                  <c:v>1.4999999999999993</c:v>
                </c:pt>
                <c:pt idx="66">
                  <c:v>1.5999999999999994</c:v>
                </c:pt>
                <c:pt idx="67">
                  <c:v>1.6999999999999995</c:v>
                </c:pt>
                <c:pt idx="68">
                  <c:v>1.7999999999999996</c:v>
                </c:pt>
                <c:pt idx="69">
                  <c:v>1.8999999999999997</c:v>
                </c:pt>
                <c:pt idx="70">
                  <c:v>1.9999999999999998</c:v>
                </c:pt>
                <c:pt idx="71">
                  <c:v>2.0999999999999996</c:v>
                </c:pt>
                <c:pt idx="72">
                  <c:v>2.1999999999999997</c:v>
                </c:pt>
                <c:pt idx="73">
                  <c:v>2.2999999999999998</c:v>
                </c:pt>
                <c:pt idx="74">
                  <c:v>2.4</c:v>
                </c:pt>
                <c:pt idx="75">
                  <c:v>2.5</c:v>
                </c:pt>
                <c:pt idx="76">
                  <c:v>2.6</c:v>
                </c:pt>
                <c:pt idx="77">
                  <c:v>2.7</c:v>
                </c:pt>
                <c:pt idx="78">
                  <c:v>2.8000000000000003</c:v>
                </c:pt>
                <c:pt idx="79">
                  <c:v>2.9000000000000004</c:v>
                </c:pt>
                <c:pt idx="80">
                  <c:v>3.0000000000000004</c:v>
                </c:pt>
                <c:pt idx="81">
                  <c:v>3.1000000000000005</c:v>
                </c:pt>
                <c:pt idx="82">
                  <c:v>3.2000000000000006</c:v>
                </c:pt>
                <c:pt idx="83">
                  <c:v>3.3000000000000007</c:v>
                </c:pt>
                <c:pt idx="84">
                  <c:v>3.4000000000000008</c:v>
                </c:pt>
                <c:pt idx="85">
                  <c:v>3.5000000000000009</c:v>
                </c:pt>
                <c:pt idx="86">
                  <c:v>3.600000000000001</c:v>
                </c:pt>
                <c:pt idx="87">
                  <c:v>3.7000000000000011</c:v>
                </c:pt>
                <c:pt idx="88">
                  <c:v>3.8000000000000012</c:v>
                </c:pt>
                <c:pt idx="89">
                  <c:v>3.9000000000000012</c:v>
                </c:pt>
                <c:pt idx="90">
                  <c:v>4.0000000000000009</c:v>
                </c:pt>
                <c:pt idx="91">
                  <c:v>4.1000000000000005</c:v>
                </c:pt>
                <c:pt idx="92">
                  <c:v>4.2</c:v>
                </c:pt>
                <c:pt idx="93">
                  <c:v>4.3</c:v>
                </c:pt>
                <c:pt idx="94">
                  <c:v>4.3999999999999995</c:v>
                </c:pt>
                <c:pt idx="95">
                  <c:v>4.4999999999999991</c:v>
                </c:pt>
                <c:pt idx="96">
                  <c:v>4.5999999999999988</c:v>
                </c:pt>
                <c:pt idx="97">
                  <c:v>4.6999999999999984</c:v>
                </c:pt>
                <c:pt idx="98">
                  <c:v>4.799999999999998</c:v>
                </c:pt>
                <c:pt idx="99">
                  <c:v>4.8999999999999977</c:v>
                </c:pt>
                <c:pt idx="100">
                  <c:v>4.9999999999999973</c:v>
                </c:pt>
              </c:numCache>
            </c:numRef>
          </c:xVal>
          <c:yVal>
            <c:numRef>
              <c:f>Hoja1!$B$2:$B$202</c:f>
              <c:numCache>
                <c:formatCode>General</c:formatCode>
                <c:ptCount val="201"/>
                <c:pt idx="0">
                  <c:v>6.6928509242848554E-3</c:v>
                </c:pt>
                <c:pt idx="1">
                  <c:v>7.3915413442819707E-3</c:v>
                </c:pt>
                <c:pt idx="2">
                  <c:v>8.1625711531598897E-3</c:v>
                </c:pt>
                <c:pt idx="3">
                  <c:v>9.0132986528478152E-3</c:v>
                </c:pt>
                <c:pt idx="4">
                  <c:v>9.9518018669043085E-3</c:v>
                </c:pt>
                <c:pt idx="5">
                  <c:v>1.0986942630593162E-2</c:v>
                </c:pt>
                <c:pt idx="6">
                  <c:v>1.2128434984274213E-2</c:v>
                </c:pt>
                <c:pt idx="7">
                  <c:v>1.3386917827664744E-2</c:v>
                </c:pt>
                <c:pt idx="8">
                  <c:v>1.4774031693273017E-2</c:v>
                </c:pt>
                <c:pt idx="9">
                  <c:v>1.630249937144089E-2</c:v>
                </c:pt>
                <c:pt idx="10">
                  <c:v>1.7986209962091496E-2</c:v>
                </c:pt>
                <c:pt idx="11">
                  <c:v>1.984030573407744E-2</c:v>
                </c:pt>
                <c:pt idx="12">
                  <c:v>2.1881270936130404E-2</c:v>
                </c:pt>
                <c:pt idx="13">
                  <c:v>2.4127021417669123E-2</c:v>
                </c:pt>
                <c:pt idx="14">
                  <c:v>2.6596993576865773E-2</c:v>
                </c:pt>
                <c:pt idx="15">
                  <c:v>2.9312230751356229E-2</c:v>
                </c:pt>
                <c:pt idx="16">
                  <c:v>3.2295464698450418E-2</c:v>
                </c:pt>
                <c:pt idx="17">
                  <c:v>3.557118927263607E-2</c:v>
                </c:pt>
                <c:pt idx="18">
                  <c:v>3.9165722796764252E-2</c:v>
                </c:pt>
                <c:pt idx="19">
                  <c:v>4.3107254941086012E-2</c:v>
                </c:pt>
                <c:pt idx="20">
                  <c:v>4.7425873177566663E-2</c:v>
                </c:pt>
                <c:pt idx="21">
                  <c:v>5.2153563078417613E-2</c:v>
                </c:pt>
                <c:pt idx="22">
                  <c:v>5.732417589886861E-2</c:v>
                </c:pt>
                <c:pt idx="23">
                  <c:v>6.2973356056996346E-2</c:v>
                </c:pt>
                <c:pt idx="24">
                  <c:v>6.9138420343346663E-2</c:v>
                </c:pt>
                <c:pt idx="25">
                  <c:v>7.5858180021243393E-2</c:v>
                </c:pt>
                <c:pt idx="26">
                  <c:v>8.3172696493922213E-2</c:v>
                </c:pt>
                <c:pt idx="27">
                  <c:v>9.1122961014855966E-2</c:v>
                </c:pt>
                <c:pt idx="28">
                  <c:v>9.9750489119684982E-2</c:v>
                </c:pt>
                <c:pt idx="29">
                  <c:v>0.10909682119561274</c:v>
                </c:pt>
                <c:pt idx="30">
                  <c:v>0.11920292202211738</c:v>
                </c:pt>
                <c:pt idx="31">
                  <c:v>0.13010847436299766</c:v>
                </c:pt>
                <c:pt idx="32">
                  <c:v>0.1418510649004876</c:v>
                </c:pt>
                <c:pt idx="33">
                  <c:v>0.1544652650835345</c:v>
                </c:pt>
                <c:pt idx="34">
                  <c:v>0.16798161486607532</c:v>
                </c:pt>
                <c:pt idx="35">
                  <c:v>0.18242552380635615</c:v>
                </c:pt>
                <c:pt idx="36">
                  <c:v>0.19781611144141806</c:v>
                </c:pt>
                <c:pt idx="37">
                  <c:v>0.21416501695744122</c:v>
                </c:pt>
                <c:pt idx="38">
                  <c:v>0.23147521650098218</c:v>
                </c:pt>
                <c:pt idx="39">
                  <c:v>0.24973989440488223</c:v>
                </c:pt>
                <c:pt idx="40">
                  <c:v>0.26894142136999494</c:v>
                </c:pt>
                <c:pt idx="41">
                  <c:v>0.28905049737499583</c:v>
                </c:pt>
                <c:pt idx="42">
                  <c:v>0.31002551887238738</c:v>
                </c:pt>
                <c:pt idx="43">
                  <c:v>0.33181222783183367</c:v>
                </c:pt>
                <c:pt idx="44">
                  <c:v>0.35434369377420433</c:v>
                </c:pt>
                <c:pt idx="45">
                  <c:v>0.37754066879814518</c:v>
                </c:pt>
                <c:pt idx="46">
                  <c:v>0.40131233988754772</c:v>
                </c:pt>
                <c:pt idx="47">
                  <c:v>0.42555748318834075</c:v>
                </c:pt>
                <c:pt idx="48">
                  <c:v>0.45016600268752177</c:v>
                </c:pt>
                <c:pt idx="49">
                  <c:v>0.47502081252105982</c:v>
                </c:pt>
                <c:pt idx="50">
                  <c:v>0.49999999999999978</c:v>
                </c:pt>
                <c:pt idx="51">
                  <c:v>0.52497918747893968</c:v>
                </c:pt>
                <c:pt idx="52">
                  <c:v>0.54983399731247773</c:v>
                </c:pt>
                <c:pt idx="53">
                  <c:v>0.5744425168116587</c:v>
                </c:pt>
                <c:pt idx="54">
                  <c:v>0.59868766011245178</c:v>
                </c:pt>
                <c:pt idx="55">
                  <c:v>0.62245933120185426</c:v>
                </c:pt>
                <c:pt idx="56">
                  <c:v>0.64565630622579528</c:v>
                </c:pt>
                <c:pt idx="57">
                  <c:v>0.66818777216816583</c:v>
                </c:pt>
                <c:pt idx="58">
                  <c:v>0.68997448112761228</c:v>
                </c:pt>
                <c:pt idx="59">
                  <c:v>0.71094950262500367</c:v>
                </c:pt>
                <c:pt idx="60">
                  <c:v>0.73105857863000467</c:v>
                </c:pt>
                <c:pt idx="61">
                  <c:v>0.75026010559511735</c:v>
                </c:pt>
                <c:pt idx="62">
                  <c:v>0.76852478349901743</c:v>
                </c:pt>
                <c:pt idx="63">
                  <c:v>0.7858349830425585</c:v>
                </c:pt>
                <c:pt idx="64">
                  <c:v>0.80218388855858169</c:v>
                </c:pt>
                <c:pt idx="65">
                  <c:v>0.81757447619364365</c:v>
                </c:pt>
                <c:pt idx="66">
                  <c:v>0.83201838513392445</c:v>
                </c:pt>
                <c:pt idx="67">
                  <c:v>0.84553473491646525</c:v>
                </c:pt>
                <c:pt idx="68">
                  <c:v>0.85814893509951207</c:v>
                </c:pt>
                <c:pt idx="69">
                  <c:v>0.86989152563700212</c:v>
                </c:pt>
                <c:pt idx="70">
                  <c:v>0.88079707797788231</c:v>
                </c:pt>
                <c:pt idx="71">
                  <c:v>0.89090317880438707</c:v>
                </c:pt>
                <c:pt idx="72">
                  <c:v>0.9002495108803148</c:v>
                </c:pt>
                <c:pt idx="73">
                  <c:v>0.90887703898514383</c:v>
                </c:pt>
                <c:pt idx="74">
                  <c:v>0.91682730350607766</c:v>
                </c:pt>
                <c:pt idx="75">
                  <c:v>0.92414181997875655</c:v>
                </c:pt>
                <c:pt idx="76">
                  <c:v>0.93086157965665328</c:v>
                </c:pt>
                <c:pt idx="77">
                  <c:v>0.9370266439430035</c:v>
                </c:pt>
                <c:pt idx="78">
                  <c:v>0.94267582410113127</c:v>
                </c:pt>
                <c:pt idx="79">
                  <c:v>0.94784643692158232</c:v>
                </c:pt>
                <c:pt idx="80">
                  <c:v>0.95257412682243336</c:v>
                </c:pt>
                <c:pt idx="81">
                  <c:v>0.95689274505891386</c:v>
                </c:pt>
                <c:pt idx="82">
                  <c:v>0.96083427720323566</c:v>
                </c:pt>
                <c:pt idx="83">
                  <c:v>0.96442881072736386</c:v>
                </c:pt>
                <c:pt idx="84">
                  <c:v>0.96770453530154954</c:v>
                </c:pt>
                <c:pt idx="85">
                  <c:v>0.97068776924864375</c:v>
                </c:pt>
                <c:pt idx="86">
                  <c:v>0.97340300642313404</c:v>
                </c:pt>
                <c:pt idx="87">
                  <c:v>0.9758729785823308</c:v>
                </c:pt>
                <c:pt idx="88">
                  <c:v>0.97811872906386943</c:v>
                </c:pt>
                <c:pt idx="89">
                  <c:v>0.98015969426592253</c:v>
                </c:pt>
                <c:pt idx="90">
                  <c:v>0.98201379003790845</c:v>
                </c:pt>
                <c:pt idx="91">
                  <c:v>0.9836975006285591</c:v>
                </c:pt>
                <c:pt idx="92">
                  <c:v>0.98522596830672693</c:v>
                </c:pt>
                <c:pt idx="93">
                  <c:v>0.98661308217233512</c:v>
                </c:pt>
                <c:pt idx="94">
                  <c:v>0.98787156501572571</c:v>
                </c:pt>
                <c:pt idx="95">
                  <c:v>0.98901305736940681</c:v>
                </c:pt>
                <c:pt idx="96">
                  <c:v>0.99004819813309575</c:v>
                </c:pt>
                <c:pt idx="97">
                  <c:v>0.99098670134715205</c:v>
                </c:pt>
                <c:pt idx="98">
                  <c:v>0.99183742884684012</c:v>
                </c:pt>
                <c:pt idx="99">
                  <c:v>0.99260845865571812</c:v>
                </c:pt>
                <c:pt idx="100">
                  <c:v>0.99330714907571505</c:v>
                </c:pt>
              </c:numCache>
            </c:numRef>
          </c:yVal>
          <c:smooth val="1"/>
          <c:extLst>
            <c:ext xmlns:c16="http://schemas.microsoft.com/office/drawing/2014/chart" uri="{C3380CC4-5D6E-409C-BE32-E72D297353CC}">
              <c16:uniqueId val="{00000000-C7CE-B044-B9DF-EE77E8CA26A3}"/>
            </c:ext>
          </c:extLst>
        </c:ser>
        <c:dLbls>
          <c:showLegendKey val="0"/>
          <c:showVal val="0"/>
          <c:showCatName val="0"/>
          <c:showSerName val="0"/>
          <c:showPercent val="0"/>
          <c:showBubbleSize val="0"/>
        </c:dLbls>
        <c:axId val="1059251600"/>
        <c:axId val="1059617792"/>
      </c:scatterChart>
      <c:valAx>
        <c:axId val="1059251600"/>
        <c:scaling>
          <c:orientation val="minMax"/>
          <c:max val="5"/>
          <c:min val="-5"/>
        </c:scaling>
        <c:delete val="1"/>
        <c:axPos val="b"/>
        <c:numFmt formatCode="General" sourceLinked="1"/>
        <c:majorTickMark val="none"/>
        <c:minorTickMark val="none"/>
        <c:tickLblPos val="nextTo"/>
        <c:crossAx val="1059617792"/>
        <c:crosses val="autoZero"/>
        <c:crossBetween val="midCat"/>
        <c:majorUnit val="5"/>
      </c:valAx>
      <c:valAx>
        <c:axId val="105961779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high"/>
        <c:spPr>
          <a:noFill/>
          <a:ln>
            <a:noFill/>
          </a:ln>
          <a:effectLst/>
        </c:spPr>
        <c:txPr>
          <a:bodyPr rot="0" spcFirstLastPara="1" vertOverflow="ellipsis" wrap="square" anchor="ctr" anchorCtr="0"/>
          <a:lstStyle/>
          <a:p>
            <a:pPr>
              <a:defRPr sz="1197" b="0" i="0" u="none" strike="noStrike" kern="1200" baseline="0">
                <a:solidFill>
                  <a:schemeClr val="tx1">
                    <a:lumMod val="65000"/>
                    <a:lumOff val="35000"/>
                  </a:schemeClr>
                </a:solidFill>
                <a:latin typeface="+mn-lt"/>
                <a:ea typeface="+mn-ea"/>
                <a:cs typeface="+mn-cs"/>
              </a:defRPr>
            </a:pPr>
            <a:endParaRPr lang="es-ES"/>
          </a:p>
        </c:txPr>
        <c:crossAx val="1059251600"/>
        <c:crossesAt val="0"/>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Hoja1!$B$1</c:f>
              <c:strCache>
                <c:ptCount val="1"/>
                <c:pt idx="0">
                  <c:v>Serie 1</c:v>
                </c:pt>
              </c:strCache>
            </c:strRef>
          </c:tx>
          <c:spPr>
            <a:ln w="25400" cap="rnd">
              <a:solidFill>
                <a:schemeClr val="tx2"/>
              </a:solidFill>
              <a:round/>
            </a:ln>
            <a:effectLst/>
          </c:spPr>
          <c:marker>
            <c:symbol val="none"/>
          </c:marker>
          <c:xVal>
            <c:numRef>
              <c:f>Hoja1!$A$2:$A$202</c:f>
              <c:numCache>
                <c:formatCode>0.00</c:formatCode>
                <c:ptCount val="201"/>
                <c:pt idx="0" formatCode="General">
                  <c:v>-1.2</c:v>
                </c:pt>
                <c:pt idx="1">
                  <c:v>-1.0999999999999999</c:v>
                </c:pt>
                <c:pt idx="2">
                  <c:v>-0.99999999999999989</c:v>
                </c:pt>
                <c:pt idx="3">
                  <c:v>-0.89999999999999991</c:v>
                </c:pt>
                <c:pt idx="4">
                  <c:v>-0.79999999999999993</c:v>
                </c:pt>
                <c:pt idx="5">
                  <c:v>-0.7</c:v>
                </c:pt>
                <c:pt idx="6">
                  <c:v>-0.6</c:v>
                </c:pt>
                <c:pt idx="7">
                  <c:v>-0.5</c:v>
                </c:pt>
                <c:pt idx="8">
                  <c:v>-0.4</c:v>
                </c:pt>
                <c:pt idx="9">
                  <c:v>-0.30000000000000004</c:v>
                </c:pt>
                <c:pt idx="10">
                  <c:v>-0.20000000000000004</c:v>
                </c:pt>
                <c:pt idx="11">
                  <c:v>-0.10000000000000003</c:v>
                </c:pt>
                <c:pt idx="12">
                  <c:v>0</c:v>
                </c:pt>
                <c:pt idx="13">
                  <c:v>0.1</c:v>
                </c:pt>
                <c:pt idx="14">
                  <c:v>0.2</c:v>
                </c:pt>
                <c:pt idx="15">
                  <c:v>0.30000000000000004</c:v>
                </c:pt>
                <c:pt idx="16">
                  <c:v>0.4</c:v>
                </c:pt>
                <c:pt idx="17">
                  <c:v>0.5</c:v>
                </c:pt>
                <c:pt idx="18">
                  <c:v>0.6</c:v>
                </c:pt>
                <c:pt idx="19">
                  <c:v>0.7</c:v>
                </c:pt>
                <c:pt idx="20">
                  <c:v>0.79999999999999993</c:v>
                </c:pt>
                <c:pt idx="21">
                  <c:v>0.89999999999999991</c:v>
                </c:pt>
                <c:pt idx="22">
                  <c:v>0.99999999999999989</c:v>
                </c:pt>
                <c:pt idx="23">
                  <c:v>1.0999999999999999</c:v>
                </c:pt>
                <c:pt idx="24">
                  <c:v>1.2</c:v>
                </c:pt>
              </c:numCache>
            </c:numRef>
          </c:xVal>
          <c:yVal>
            <c:numRef>
              <c:f>Hoja1!$B$2:$B$202</c:f>
              <c:numCache>
                <c:formatCode>General</c:formatCode>
                <c:ptCount val="201"/>
                <c:pt idx="0">
                  <c:v>-1.2</c:v>
                </c:pt>
                <c:pt idx="1">
                  <c:v>-1.0999999999999999</c:v>
                </c:pt>
                <c:pt idx="2">
                  <c:v>-0.99999999999999989</c:v>
                </c:pt>
                <c:pt idx="3">
                  <c:v>-0.89999999999999991</c:v>
                </c:pt>
                <c:pt idx="4">
                  <c:v>-0.79999999999999993</c:v>
                </c:pt>
                <c:pt idx="5">
                  <c:v>-0.7</c:v>
                </c:pt>
                <c:pt idx="6">
                  <c:v>-0.6</c:v>
                </c:pt>
                <c:pt idx="7">
                  <c:v>-0.5</c:v>
                </c:pt>
                <c:pt idx="8">
                  <c:v>-0.4</c:v>
                </c:pt>
                <c:pt idx="9">
                  <c:v>-0.30000000000000004</c:v>
                </c:pt>
                <c:pt idx="10">
                  <c:v>-0.20000000000000004</c:v>
                </c:pt>
                <c:pt idx="11">
                  <c:v>-0.10000000000000003</c:v>
                </c:pt>
                <c:pt idx="12">
                  <c:v>0</c:v>
                </c:pt>
                <c:pt idx="13">
                  <c:v>0.1</c:v>
                </c:pt>
                <c:pt idx="14">
                  <c:v>0.2</c:v>
                </c:pt>
                <c:pt idx="15">
                  <c:v>0.30000000000000004</c:v>
                </c:pt>
                <c:pt idx="16">
                  <c:v>0.4</c:v>
                </c:pt>
                <c:pt idx="17">
                  <c:v>0.5</c:v>
                </c:pt>
                <c:pt idx="18">
                  <c:v>0.6</c:v>
                </c:pt>
                <c:pt idx="19">
                  <c:v>0.7</c:v>
                </c:pt>
                <c:pt idx="20">
                  <c:v>0.79999999999999993</c:v>
                </c:pt>
                <c:pt idx="21">
                  <c:v>0.89999999999999991</c:v>
                </c:pt>
                <c:pt idx="22">
                  <c:v>0.99999999999999989</c:v>
                </c:pt>
                <c:pt idx="23">
                  <c:v>1.0999999999999999</c:v>
                </c:pt>
                <c:pt idx="24">
                  <c:v>1.2</c:v>
                </c:pt>
              </c:numCache>
            </c:numRef>
          </c:yVal>
          <c:smooth val="1"/>
          <c:extLst>
            <c:ext xmlns:c16="http://schemas.microsoft.com/office/drawing/2014/chart" uri="{C3380CC4-5D6E-409C-BE32-E72D297353CC}">
              <c16:uniqueId val="{00000000-B121-574F-9CB7-EC45A0C248C2}"/>
            </c:ext>
          </c:extLst>
        </c:ser>
        <c:dLbls>
          <c:showLegendKey val="0"/>
          <c:showVal val="0"/>
          <c:showCatName val="0"/>
          <c:showSerName val="0"/>
          <c:showPercent val="0"/>
          <c:showBubbleSize val="0"/>
        </c:dLbls>
        <c:axId val="1059251600"/>
        <c:axId val="1059617792"/>
      </c:scatterChart>
      <c:valAx>
        <c:axId val="1059251600"/>
        <c:scaling>
          <c:orientation val="minMax"/>
          <c:max val="1.2"/>
          <c:min val="-1.2"/>
        </c:scaling>
        <c:delete val="1"/>
        <c:axPos val="b"/>
        <c:numFmt formatCode="General" sourceLinked="1"/>
        <c:majorTickMark val="none"/>
        <c:minorTickMark val="none"/>
        <c:tickLblPos val="low"/>
        <c:crossAx val="1059617792"/>
        <c:crosses val="autoZero"/>
        <c:crossBetween val="midCat"/>
        <c:majorUnit val="1"/>
      </c:valAx>
      <c:valAx>
        <c:axId val="1059617792"/>
        <c:scaling>
          <c:orientation val="minMax"/>
          <c:max val="1.2"/>
          <c:min val="-1.2"/>
        </c:scaling>
        <c:delete val="1"/>
        <c:axPos val="l"/>
        <c:numFmt formatCode="General" sourceLinked="1"/>
        <c:majorTickMark val="none"/>
        <c:minorTickMark val="none"/>
        <c:tickLblPos val="high"/>
        <c:crossAx val="1059251600"/>
        <c:crossesAt val="0"/>
        <c:crossBetween val="midCat"/>
        <c:majorUnit val="1.2"/>
        <c:minorUnit val="0.2"/>
      </c:valAx>
      <c:spPr>
        <a:noFill/>
        <a:ln>
          <a:noFill/>
        </a:ln>
        <a:effectLst>
          <a:outerShdw blurRad="50800" dist="50800" dir="5400000" algn="ctr" rotWithShape="0">
            <a:schemeClr val="bg1"/>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Hoja1!$B$1</c:f>
              <c:strCache>
                <c:ptCount val="1"/>
                <c:pt idx="0">
                  <c:v>Serie 1</c:v>
                </c:pt>
              </c:strCache>
            </c:strRef>
          </c:tx>
          <c:spPr>
            <a:ln w="25400" cap="rnd">
              <a:solidFill>
                <a:schemeClr val="accent1"/>
              </a:solidFill>
              <a:round/>
            </a:ln>
            <a:effectLst/>
          </c:spPr>
          <c:marker>
            <c:symbol val="none"/>
          </c:marker>
          <c:xVal>
            <c:numRef>
              <c:f>Hoja1!$A$2:$A$202</c:f>
              <c:numCache>
                <c:formatCode>0.00</c:formatCode>
                <c:ptCount val="201"/>
                <c:pt idx="0" formatCode="General">
                  <c:v>-5</c:v>
                </c:pt>
                <c:pt idx="1">
                  <c:v>-4.9000000000000004</c:v>
                </c:pt>
                <c:pt idx="2">
                  <c:v>-4.8000000000000007</c:v>
                </c:pt>
                <c:pt idx="3">
                  <c:v>-4.7000000000000011</c:v>
                </c:pt>
                <c:pt idx="4">
                  <c:v>-4.6000000000000014</c:v>
                </c:pt>
                <c:pt idx="5">
                  <c:v>-4.5000000000000018</c:v>
                </c:pt>
                <c:pt idx="6">
                  <c:v>-4.4000000000000021</c:v>
                </c:pt>
                <c:pt idx="7">
                  <c:v>-4.3000000000000025</c:v>
                </c:pt>
                <c:pt idx="8">
                  <c:v>-4.2000000000000028</c:v>
                </c:pt>
                <c:pt idx="9">
                  <c:v>-4.1000000000000032</c:v>
                </c:pt>
                <c:pt idx="10">
                  <c:v>-4.0000000000000036</c:v>
                </c:pt>
                <c:pt idx="11">
                  <c:v>-3.9000000000000035</c:v>
                </c:pt>
                <c:pt idx="12">
                  <c:v>-3.8000000000000034</c:v>
                </c:pt>
                <c:pt idx="13">
                  <c:v>-3.7000000000000033</c:v>
                </c:pt>
                <c:pt idx="14">
                  <c:v>-3.6000000000000032</c:v>
                </c:pt>
                <c:pt idx="15">
                  <c:v>-3.5000000000000031</c:v>
                </c:pt>
                <c:pt idx="16">
                  <c:v>-3.400000000000003</c:v>
                </c:pt>
                <c:pt idx="17">
                  <c:v>-3.3000000000000029</c:v>
                </c:pt>
                <c:pt idx="18">
                  <c:v>-3.2000000000000028</c:v>
                </c:pt>
                <c:pt idx="19">
                  <c:v>-3.1000000000000028</c:v>
                </c:pt>
                <c:pt idx="20">
                  <c:v>-3.0000000000000027</c:v>
                </c:pt>
                <c:pt idx="21">
                  <c:v>-2.9000000000000026</c:v>
                </c:pt>
                <c:pt idx="22">
                  <c:v>-2.8000000000000025</c:v>
                </c:pt>
                <c:pt idx="23">
                  <c:v>-2.7000000000000024</c:v>
                </c:pt>
                <c:pt idx="24">
                  <c:v>-2.6000000000000023</c:v>
                </c:pt>
                <c:pt idx="25">
                  <c:v>-2.5000000000000022</c:v>
                </c:pt>
                <c:pt idx="26">
                  <c:v>-2.4000000000000021</c:v>
                </c:pt>
                <c:pt idx="27">
                  <c:v>-2.300000000000002</c:v>
                </c:pt>
                <c:pt idx="28">
                  <c:v>-2.200000000000002</c:v>
                </c:pt>
                <c:pt idx="29">
                  <c:v>-2.1000000000000019</c:v>
                </c:pt>
                <c:pt idx="30">
                  <c:v>-2.0000000000000018</c:v>
                </c:pt>
                <c:pt idx="31">
                  <c:v>-1.9000000000000017</c:v>
                </c:pt>
                <c:pt idx="32">
                  <c:v>-1.8000000000000016</c:v>
                </c:pt>
                <c:pt idx="33">
                  <c:v>-1.7000000000000015</c:v>
                </c:pt>
                <c:pt idx="34">
                  <c:v>-1.6000000000000014</c:v>
                </c:pt>
                <c:pt idx="35">
                  <c:v>-1.5000000000000013</c:v>
                </c:pt>
                <c:pt idx="36">
                  <c:v>-1.4000000000000012</c:v>
                </c:pt>
                <c:pt idx="37">
                  <c:v>-1.3000000000000012</c:v>
                </c:pt>
                <c:pt idx="38">
                  <c:v>-1.2000000000000011</c:v>
                </c:pt>
                <c:pt idx="39">
                  <c:v>-1.100000000000001</c:v>
                </c:pt>
                <c:pt idx="40">
                  <c:v>-1.0000000000000009</c:v>
                </c:pt>
                <c:pt idx="41">
                  <c:v>-0.90000000000000091</c:v>
                </c:pt>
                <c:pt idx="42">
                  <c:v>-0.80000000000000093</c:v>
                </c:pt>
                <c:pt idx="43">
                  <c:v>-0.70000000000000095</c:v>
                </c:pt>
                <c:pt idx="44">
                  <c:v>-0.60000000000000098</c:v>
                </c:pt>
                <c:pt idx="45">
                  <c:v>-0.500000000000001</c:v>
                </c:pt>
                <c:pt idx="46">
                  <c:v>-0.40000000000000102</c:v>
                </c:pt>
                <c:pt idx="47">
                  <c:v>-0.30000000000000104</c:v>
                </c:pt>
                <c:pt idx="48">
                  <c:v>-0.20000000000000104</c:v>
                </c:pt>
                <c:pt idx="49">
                  <c:v>-0.10000000000000103</c:v>
                </c:pt>
                <c:pt idx="50">
                  <c:v>-1.0269562977782698E-15</c:v>
                </c:pt>
                <c:pt idx="51">
                  <c:v>9.9999999999998979E-2</c:v>
                </c:pt>
                <c:pt idx="52">
                  <c:v>0.19999999999999898</c:v>
                </c:pt>
                <c:pt idx="53">
                  <c:v>0.29999999999999899</c:v>
                </c:pt>
                <c:pt idx="54">
                  <c:v>0.39999999999999902</c:v>
                </c:pt>
                <c:pt idx="55">
                  <c:v>0.499999999999999</c:v>
                </c:pt>
                <c:pt idx="56">
                  <c:v>0.59999999999999898</c:v>
                </c:pt>
                <c:pt idx="57">
                  <c:v>0.69999999999999896</c:v>
                </c:pt>
                <c:pt idx="58">
                  <c:v>0.79999999999999893</c:v>
                </c:pt>
                <c:pt idx="59">
                  <c:v>0.89999999999999891</c:v>
                </c:pt>
                <c:pt idx="60">
                  <c:v>0.99999999999999889</c:v>
                </c:pt>
                <c:pt idx="61">
                  <c:v>1.099999999999999</c:v>
                </c:pt>
                <c:pt idx="62">
                  <c:v>1.1999999999999991</c:v>
                </c:pt>
                <c:pt idx="63">
                  <c:v>1.2999999999999992</c:v>
                </c:pt>
                <c:pt idx="64">
                  <c:v>1.3999999999999992</c:v>
                </c:pt>
                <c:pt idx="65">
                  <c:v>1.4999999999999993</c:v>
                </c:pt>
                <c:pt idx="66">
                  <c:v>1.5999999999999994</c:v>
                </c:pt>
                <c:pt idx="67">
                  <c:v>1.6999999999999995</c:v>
                </c:pt>
                <c:pt idx="68">
                  <c:v>1.7999999999999996</c:v>
                </c:pt>
                <c:pt idx="69">
                  <c:v>1.8999999999999997</c:v>
                </c:pt>
                <c:pt idx="70">
                  <c:v>1.9999999999999998</c:v>
                </c:pt>
                <c:pt idx="71">
                  <c:v>2.0999999999999996</c:v>
                </c:pt>
                <c:pt idx="72">
                  <c:v>2.1999999999999997</c:v>
                </c:pt>
                <c:pt idx="73">
                  <c:v>2.2999999999999998</c:v>
                </c:pt>
                <c:pt idx="74">
                  <c:v>2.4</c:v>
                </c:pt>
                <c:pt idx="75">
                  <c:v>2.5</c:v>
                </c:pt>
                <c:pt idx="76">
                  <c:v>2.6</c:v>
                </c:pt>
                <c:pt idx="77">
                  <c:v>2.7</c:v>
                </c:pt>
                <c:pt idx="78">
                  <c:v>2.8000000000000003</c:v>
                </c:pt>
                <c:pt idx="79">
                  <c:v>2.9000000000000004</c:v>
                </c:pt>
                <c:pt idx="80">
                  <c:v>3.0000000000000004</c:v>
                </c:pt>
                <c:pt idx="81">
                  <c:v>3.1000000000000005</c:v>
                </c:pt>
                <c:pt idx="82">
                  <c:v>3.2000000000000006</c:v>
                </c:pt>
                <c:pt idx="83">
                  <c:v>3.3000000000000007</c:v>
                </c:pt>
                <c:pt idx="84">
                  <c:v>3.4000000000000008</c:v>
                </c:pt>
                <c:pt idx="85">
                  <c:v>3.5000000000000009</c:v>
                </c:pt>
                <c:pt idx="86">
                  <c:v>3.600000000000001</c:v>
                </c:pt>
                <c:pt idx="87">
                  <c:v>3.7000000000000011</c:v>
                </c:pt>
                <c:pt idx="88">
                  <c:v>3.8000000000000012</c:v>
                </c:pt>
                <c:pt idx="89">
                  <c:v>3.9000000000000012</c:v>
                </c:pt>
                <c:pt idx="90">
                  <c:v>4.0000000000000009</c:v>
                </c:pt>
                <c:pt idx="91">
                  <c:v>4.1000000000000005</c:v>
                </c:pt>
                <c:pt idx="92">
                  <c:v>4.2</c:v>
                </c:pt>
                <c:pt idx="93">
                  <c:v>4.3</c:v>
                </c:pt>
                <c:pt idx="94">
                  <c:v>4.3999999999999995</c:v>
                </c:pt>
                <c:pt idx="95">
                  <c:v>4.4999999999999991</c:v>
                </c:pt>
                <c:pt idx="96">
                  <c:v>4.5999999999999988</c:v>
                </c:pt>
                <c:pt idx="97">
                  <c:v>4.6999999999999984</c:v>
                </c:pt>
                <c:pt idx="98">
                  <c:v>4.799999999999998</c:v>
                </c:pt>
                <c:pt idx="99">
                  <c:v>4.8999999999999977</c:v>
                </c:pt>
                <c:pt idx="100">
                  <c:v>4.9999999999999973</c:v>
                </c:pt>
              </c:numCache>
            </c:numRef>
          </c:xVal>
          <c:yVal>
            <c:numRef>
              <c:f>Hoja1!$B$2:$B$202</c:f>
              <c:numCache>
                <c:formatCode>General</c:formatCode>
                <c:ptCount val="201"/>
                <c:pt idx="0">
                  <c:v>6.6928509242848554E-3</c:v>
                </c:pt>
                <c:pt idx="1">
                  <c:v>7.3915413442819707E-3</c:v>
                </c:pt>
                <c:pt idx="2">
                  <c:v>8.1625711531598897E-3</c:v>
                </c:pt>
                <c:pt idx="3">
                  <c:v>9.0132986528478152E-3</c:v>
                </c:pt>
                <c:pt idx="4">
                  <c:v>9.9518018669043085E-3</c:v>
                </c:pt>
                <c:pt idx="5">
                  <c:v>1.0986942630593162E-2</c:v>
                </c:pt>
                <c:pt idx="6">
                  <c:v>1.2128434984274213E-2</c:v>
                </c:pt>
                <c:pt idx="7">
                  <c:v>1.3386917827664744E-2</c:v>
                </c:pt>
                <c:pt idx="8">
                  <c:v>1.4774031693273017E-2</c:v>
                </c:pt>
                <c:pt idx="9">
                  <c:v>1.630249937144089E-2</c:v>
                </c:pt>
                <c:pt idx="10">
                  <c:v>1.7986209962091496E-2</c:v>
                </c:pt>
                <c:pt idx="11">
                  <c:v>1.984030573407744E-2</c:v>
                </c:pt>
                <c:pt idx="12">
                  <c:v>2.1881270936130404E-2</c:v>
                </c:pt>
                <c:pt idx="13">
                  <c:v>2.4127021417669123E-2</c:v>
                </c:pt>
                <c:pt idx="14">
                  <c:v>2.6596993576865773E-2</c:v>
                </c:pt>
                <c:pt idx="15">
                  <c:v>2.9312230751356229E-2</c:v>
                </c:pt>
                <c:pt idx="16">
                  <c:v>3.2295464698450418E-2</c:v>
                </c:pt>
                <c:pt idx="17">
                  <c:v>3.557118927263607E-2</c:v>
                </c:pt>
                <c:pt idx="18">
                  <c:v>3.9165722796764252E-2</c:v>
                </c:pt>
                <c:pt idx="19">
                  <c:v>4.3107254941086012E-2</c:v>
                </c:pt>
                <c:pt idx="20">
                  <c:v>4.7425873177566663E-2</c:v>
                </c:pt>
                <c:pt idx="21">
                  <c:v>5.2153563078417613E-2</c:v>
                </c:pt>
                <c:pt idx="22">
                  <c:v>5.732417589886861E-2</c:v>
                </c:pt>
                <c:pt idx="23">
                  <c:v>6.2973356056996346E-2</c:v>
                </c:pt>
                <c:pt idx="24">
                  <c:v>6.9138420343346663E-2</c:v>
                </c:pt>
                <c:pt idx="25">
                  <c:v>7.5858180021243393E-2</c:v>
                </c:pt>
                <c:pt idx="26">
                  <c:v>8.3172696493922213E-2</c:v>
                </c:pt>
                <c:pt idx="27">
                  <c:v>9.1122961014855966E-2</c:v>
                </c:pt>
                <c:pt idx="28">
                  <c:v>9.9750489119684982E-2</c:v>
                </c:pt>
                <c:pt idx="29">
                  <c:v>0.10909682119561274</c:v>
                </c:pt>
                <c:pt idx="30">
                  <c:v>0.11920292202211738</c:v>
                </c:pt>
                <c:pt idx="31">
                  <c:v>0.13010847436299766</c:v>
                </c:pt>
                <c:pt idx="32">
                  <c:v>0.1418510649004876</c:v>
                </c:pt>
                <c:pt idx="33">
                  <c:v>0.1544652650835345</c:v>
                </c:pt>
                <c:pt idx="34">
                  <c:v>0.16798161486607532</c:v>
                </c:pt>
                <c:pt idx="35">
                  <c:v>0.18242552380635615</c:v>
                </c:pt>
                <c:pt idx="36">
                  <c:v>0.19781611144141806</c:v>
                </c:pt>
                <c:pt idx="37">
                  <c:v>0.21416501695744122</c:v>
                </c:pt>
                <c:pt idx="38">
                  <c:v>0.23147521650098218</c:v>
                </c:pt>
                <c:pt idx="39">
                  <c:v>0.24973989440488223</c:v>
                </c:pt>
                <c:pt idx="40">
                  <c:v>0.26894142136999494</c:v>
                </c:pt>
                <c:pt idx="41">
                  <c:v>0.28905049737499583</c:v>
                </c:pt>
                <c:pt idx="42">
                  <c:v>0.31002551887238738</c:v>
                </c:pt>
                <c:pt idx="43">
                  <c:v>0.33181222783183367</c:v>
                </c:pt>
                <c:pt idx="44">
                  <c:v>0.35434369377420433</c:v>
                </c:pt>
                <c:pt idx="45">
                  <c:v>0.37754066879814518</c:v>
                </c:pt>
                <c:pt idx="46">
                  <c:v>0.40131233988754772</c:v>
                </c:pt>
                <c:pt idx="47">
                  <c:v>0.42555748318834075</c:v>
                </c:pt>
                <c:pt idx="48">
                  <c:v>0.45016600268752177</c:v>
                </c:pt>
                <c:pt idx="49">
                  <c:v>0.47502081252105982</c:v>
                </c:pt>
                <c:pt idx="50">
                  <c:v>0.49999999999999978</c:v>
                </c:pt>
                <c:pt idx="51">
                  <c:v>0.52497918747893968</c:v>
                </c:pt>
                <c:pt idx="52">
                  <c:v>0.54983399731247773</c:v>
                </c:pt>
                <c:pt idx="53">
                  <c:v>0.5744425168116587</c:v>
                </c:pt>
                <c:pt idx="54">
                  <c:v>0.59868766011245178</c:v>
                </c:pt>
                <c:pt idx="55">
                  <c:v>0.62245933120185426</c:v>
                </c:pt>
                <c:pt idx="56">
                  <c:v>0.64565630622579528</c:v>
                </c:pt>
                <c:pt idx="57">
                  <c:v>0.66818777216816583</c:v>
                </c:pt>
                <c:pt idx="58">
                  <c:v>0.68997448112761228</c:v>
                </c:pt>
                <c:pt idx="59">
                  <c:v>0.71094950262500367</c:v>
                </c:pt>
                <c:pt idx="60">
                  <c:v>0.73105857863000467</c:v>
                </c:pt>
                <c:pt idx="61">
                  <c:v>0.75026010559511735</c:v>
                </c:pt>
                <c:pt idx="62">
                  <c:v>0.76852478349901743</c:v>
                </c:pt>
                <c:pt idx="63">
                  <c:v>0.7858349830425585</c:v>
                </c:pt>
                <c:pt idx="64">
                  <c:v>0.80218388855858169</c:v>
                </c:pt>
                <c:pt idx="65">
                  <c:v>0.81757447619364365</c:v>
                </c:pt>
                <c:pt idx="66">
                  <c:v>0.83201838513392445</c:v>
                </c:pt>
                <c:pt idx="67">
                  <c:v>0.84553473491646525</c:v>
                </c:pt>
                <c:pt idx="68">
                  <c:v>0.85814893509951207</c:v>
                </c:pt>
                <c:pt idx="69">
                  <c:v>0.86989152563700212</c:v>
                </c:pt>
                <c:pt idx="70">
                  <c:v>0.88079707797788231</c:v>
                </c:pt>
                <c:pt idx="71">
                  <c:v>0.89090317880438707</c:v>
                </c:pt>
                <c:pt idx="72">
                  <c:v>0.9002495108803148</c:v>
                </c:pt>
                <c:pt idx="73">
                  <c:v>0.90887703898514383</c:v>
                </c:pt>
                <c:pt idx="74">
                  <c:v>0.91682730350607766</c:v>
                </c:pt>
                <c:pt idx="75">
                  <c:v>0.92414181997875655</c:v>
                </c:pt>
                <c:pt idx="76">
                  <c:v>0.93086157965665328</c:v>
                </c:pt>
                <c:pt idx="77">
                  <c:v>0.9370266439430035</c:v>
                </c:pt>
                <c:pt idx="78">
                  <c:v>0.94267582410113127</c:v>
                </c:pt>
                <c:pt idx="79">
                  <c:v>0.94784643692158232</c:v>
                </c:pt>
                <c:pt idx="80">
                  <c:v>0.95257412682243336</c:v>
                </c:pt>
                <c:pt idx="81">
                  <c:v>0.95689274505891386</c:v>
                </c:pt>
                <c:pt idx="82">
                  <c:v>0.96083427720323566</c:v>
                </c:pt>
                <c:pt idx="83">
                  <c:v>0.96442881072736386</c:v>
                </c:pt>
                <c:pt idx="84">
                  <c:v>0.96770453530154954</c:v>
                </c:pt>
                <c:pt idx="85">
                  <c:v>0.97068776924864375</c:v>
                </c:pt>
                <c:pt idx="86">
                  <c:v>0.97340300642313404</c:v>
                </c:pt>
                <c:pt idx="87">
                  <c:v>0.9758729785823308</c:v>
                </c:pt>
                <c:pt idx="88">
                  <c:v>0.97811872906386943</c:v>
                </c:pt>
                <c:pt idx="89">
                  <c:v>0.98015969426592253</c:v>
                </c:pt>
                <c:pt idx="90">
                  <c:v>0.98201379003790845</c:v>
                </c:pt>
                <c:pt idx="91">
                  <c:v>0.9836975006285591</c:v>
                </c:pt>
                <c:pt idx="92">
                  <c:v>0.98522596830672693</c:v>
                </c:pt>
                <c:pt idx="93">
                  <c:v>0.98661308217233512</c:v>
                </c:pt>
                <c:pt idx="94">
                  <c:v>0.98787156501572571</c:v>
                </c:pt>
                <c:pt idx="95">
                  <c:v>0.98901305736940681</c:v>
                </c:pt>
                <c:pt idx="96">
                  <c:v>0.99004819813309575</c:v>
                </c:pt>
                <c:pt idx="97">
                  <c:v>0.99098670134715205</c:v>
                </c:pt>
                <c:pt idx="98">
                  <c:v>0.99183742884684012</c:v>
                </c:pt>
                <c:pt idx="99">
                  <c:v>0.99260845865571812</c:v>
                </c:pt>
                <c:pt idx="100">
                  <c:v>0.99330714907571505</c:v>
                </c:pt>
              </c:numCache>
            </c:numRef>
          </c:yVal>
          <c:smooth val="1"/>
          <c:extLst>
            <c:ext xmlns:c16="http://schemas.microsoft.com/office/drawing/2014/chart" uri="{C3380CC4-5D6E-409C-BE32-E72D297353CC}">
              <c16:uniqueId val="{00000000-F066-B14F-AF01-48C9CF1D0401}"/>
            </c:ext>
          </c:extLst>
        </c:ser>
        <c:dLbls>
          <c:showLegendKey val="0"/>
          <c:showVal val="0"/>
          <c:showCatName val="0"/>
          <c:showSerName val="0"/>
          <c:showPercent val="0"/>
          <c:showBubbleSize val="0"/>
        </c:dLbls>
        <c:axId val="1059251600"/>
        <c:axId val="1059617792"/>
      </c:scatterChart>
      <c:valAx>
        <c:axId val="1059251600"/>
        <c:scaling>
          <c:orientation val="minMax"/>
          <c:max val="5"/>
          <c:min val="-5"/>
        </c:scaling>
        <c:delete val="1"/>
        <c:axPos val="b"/>
        <c:numFmt formatCode="General" sourceLinked="1"/>
        <c:majorTickMark val="none"/>
        <c:minorTickMark val="none"/>
        <c:tickLblPos val="nextTo"/>
        <c:crossAx val="1059617792"/>
        <c:crosses val="autoZero"/>
        <c:crossBetween val="midCat"/>
        <c:majorUnit val="5"/>
      </c:valAx>
      <c:valAx>
        <c:axId val="105961779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high"/>
        <c:spPr>
          <a:noFill/>
          <a:ln>
            <a:noFill/>
          </a:ln>
          <a:effectLst/>
        </c:spPr>
        <c:txPr>
          <a:bodyPr rot="0" spcFirstLastPara="1" vertOverflow="ellipsis" wrap="square" anchor="ctr" anchorCtr="0"/>
          <a:lstStyle/>
          <a:p>
            <a:pPr>
              <a:defRPr sz="1197" b="0" i="0" u="none" strike="noStrike" kern="1200" baseline="0">
                <a:solidFill>
                  <a:schemeClr val="tx1">
                    <a:lumMod val="65000"/>
                    <a:lumOff val="35000"/>
                  </a:schemeClr>
                </a:solidFill>
                <a:latin typeface="+mn-lt"/>
                <a:ea typeface="+mn-ea"/>
                <a:cs typeface="+mn-cs"/>
              </a:defRPr>
            </a:pPr>
            <a:endParaRPr lang="es-ES"/>
          </a:p>
        </c:txPr>
        <c:crossAx val="1059251600"/>
        <c:crossesAt val="0"/>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s-ES"/>
          </a:p>
        </p:txBody>
      </p:sp>
      <p:sp>
        <p:nvSpPr>
          <p:cNvPr id="3" name="Marcador de fech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2734D991-3C51-4973-A92E-38AA08E1AAEF}" type="datetimeFigureOut">
              <a:rPr lang="es-ES" smtClean="0"/>
              <a:t>30/11/20</a:t>
            </a:fld>
            <a:endParaRPr lang="es-ES"/>
          </a:p>
        </p:txBody>
      </p:sp>
      <p:sp>
        <p:nvSpPr>
          <p:cNvPr id="4" name="Marcador de imagen d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s-ES"/>
          </a:p>
        </p:txBody>
      </p:sp>
      <p:sp>
        <p:nvSpPr>
          <p:cNvPr id="5" name="Marcador de nota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5ED3E324-9ECE-4350-B436-3B62B3D20E6F}" type="slidenum">
              <a:rPr lang="es-ES" smtClean="0"/>
              <a:t>‹Nº›</a:t>
            </a:fld>
            <a:endParaRPr lang="es-ES"/>
          </a:p>
        </p:txBody>
      </p:sp>
    </p:spTree>
    <p:extLst>
      <p:ext uri="{BB962C8B-B14F-4D97-AF65-F5344CB8AC3E}">
        <p14:creationId xmlns:p14="http://schemas.microsoft.com/office/powerpoint/2010/main" val="2008275236"/>
      </p:ext>
    </p:extLst>
  </p:cSld>
  <p:clrMap bg1="lt1" tx1="dk1" bg2="lt2" tx2="dk2" accent1="accent1" accent2="accent2" accent3="accent3" accent4="accent4" accent5="accent5" accent6="accent6" hlink="hlink" folHlink="folHlink"/>
  <p:notesStyle>
    <a:lvl1pPr marL="0" algn="l" defTabSz="914274" rtl="0" eaLnBrk="1" latinLnBrk="0" hangingPunct="1">
      <a:defRPr sz="1200" kern="1200">
        <a:solidFill>
          <a:schemeClr val="tx1"/>
        </a:solidFill>
        <a:latin typeface="+mn-lt"/>
        <a:ea typeface="+mn-ea"/>
        <a:cs typeface="+mn-cs"/>
      </a:defRPr>
    </a:lvl1pPr>
    <a:lvl2pPr marL="457137" algn="l" defTabSz="914274" rtl="0" eaLnBrk="1" latinLnBrk="0" hangingPunct="1">
      <a:defRPr sz="1200" kern="1200">
        <a:solidFill>
          <a:schemeClr val="tx1"/>
        </a:solidFill>
        <a:latin typeface="+mn-lt"/>
        <a:ea typeface="+mn-ea"/>
        <a:cs typeface="+mn-cs"/>
      </a:defRPr>
    </a:lvl2pPr>
    <a:lvl3pPr marL="914274" algn="l" defTabSz="914274" rtl="0" eaLnBrk="1" latinLnBrk="0" hangingPunct="1">
      <a:defRPr sz="1200" kern="1200">
        <a:solidFill>
          <a:schemeClr val="tx1"/>
        </a:solidFill>
        <a:latin typeface="+mn-lt"/>
        <a:ea typeface="+mn-ea"/>
        <a:cs typeface="+mn-cs"/>
      </a:defRPr>
    </a:lvl3pPr>
    <a:lvl4pPr marL="1371411" algn="l" defTabSz="914274" rtl="0" eaLnBrk="1" latinLnBrk="0" hangingPunct="1">
      <a:defRPr sz="1200" kern="1200">
        <a:solidFill>
          <a:schemeClr val="tx1"/>
        </a:solidFill>
        <a:latin typeface="+mn-lt"/>
        <a:ea typeface="+mn-ea"/>
        <a:cs typeface="+mn-cs"/>
      </a:defRPr>
    </a:lvl4pPr>
    <a:lvl5pPr marL="1828549" algn="l" defTabSz="914274" rtl="0" eaLnBrk="1" latinLnBrk="0" hangingPunct="1">
      <a:defRPr sz="1200" kern="1200">
        <a:solidFill>
          <a:schemeClr val="tx1"/>
        </a:solidFill>
        <a:latin typeface="+mn-lt"/>
        <a:ea typeface="+mn-ea"/>
        <a:cs typeface="+mn-cs"/>
      </a:defRPr>
    </a:lvl5pPr>
    <a:lvl6pPr marL="2285686" algn="l" defTabSz="914274" rtl="0" eaLnBrk="1" latinLnBrk="0" hangingPunct="1">
      <a:defRPr sz="1200" kern="1200">
        <a:solidFill>
          <a:schemeClr val="tx1"/>
        </a:solidFill>
        <a:latin typeface="+mn-lt"/>
        <a:ea typeface="+mn-ea"/>
        <a:cs typeface="+mn-cs"/>
      </a:defRPr>
    </a:lvl6pPr>
    <a:lvl7pPr marL="2742823" algn="l" defTabSz="914274" rtl="0" eaLnBrk="1" latinLnBrk="0" hangingPunct="1">
      <a:defRPr sz="1200" kern="1200">
        <a:solidFill>
          <a:schemeClr val="tx1"/>
        </a:solidFill>
        <a:latin typeface="+mn-lt"/>
        <a:ea typeface="+mn-ea"/>
        <a:cs typeface="+mn-cs"/>
      </a:defRPr>
    </a:lvl7pPr>
    <a:lvl8pPr marL="3199960" algn="l" defTabSz="914274" rtl="0" eaLnBrk="1" latinLnBrk="0" hangingPunct="1">
      <a:defRPr sz="1200" kern="1200">
        <a:solidFill>
          <a:schemeClr val="tx1"/>
        </a:solidFill>
        <a:latin typeface="+mn-lt"/>
        <a:ea typeface="+mn-ea"/>
        <a:cs typeface="+mn-cs"/>
      </a:defRPr>
    </a:lvl8pPr>
    <a:lvl9pPr marL="3657097"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owardsdatascience.com/illustrated-guide-to-lstms-and-gru-s-a-step-by-step-explanation-44e9eb85bf21"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300" dirty="0"/>
              <a:t>Si hace clic en cada una de las neuronas en la capa oculta, verá que cada una de ellas está haciendo una clasificación simple de una sola línea:</a:t>
            </a:r>
          </a:p>
          <a:p>
            <a:r>
              <a:rPr lang="es-ES" sz="1300" dirty="0"/>
              <a:t>	La primera neurona verifica si un punto de datos está a la izquierda o a la derecha</a:t>
            </a:r>
          </a:p>
          <a:p>
            <a:r>
              <a:rPr lang="es-ES" sz="1300" dirty="0"/>
              <a:t>	La segunda neurona verifica si está en la parte superior derecha</a:t>
            </a:r>
          </a:p>
          <a:p>
            <a:r>
              <a:rPr lang="es-ES" sz="1300" dirty="0"/>
              <a:t>	El tercero verifica si está en la parte inferior derecha</a:t>
            </a:r>
          </a:p>
          <a:p>
            <a:endParaRPr lang="es-ES" sz="1300" dirty="0"/>
          </a:p>
          <a:p>
            <a:r>
              <a:rPr lang="es-ES" sz="1300" dirty="0"/>
              <a:t>Estos tres resultados se llaman características de los datos. Los resultados de estas neuronas indican la fortaleza de sus características correspondientes.</a:t>
            </a:r>
          </a:p>
          <a:p>
            <a:endParaRPr lang="es-ES" sz="1300" dirty="0"/>
          </a:p>
          <a:p>
            <a:r>
              <a:rPr lang="es-ES" sz="1300" dirty="0"/>
              <a:t>Finalmente, la neurona en la capa de salida usa estas características para clasificar los datos. Si dibuja un espacio tridimensional que consista en los valores característicos, la neurona final simplemente puede dividir este espacio con un plano </a:t>
            </a:r>
            <a:r>
              <a:rPr lang="es-ES" sz="1300" dirty="0" err="1"/>
              <a:t>plano</a:t>
            </a:r>
            <a:r>
              <a:rPr lang="es-ES" sz="1300" dirty="0"/>
              <a:t>. Este es un ejemplo de una transformación de los datos originales en un espacio de características.</a:t>
            </a:r>
          </a:p>
          <a:p>
            <a:endParaRPr lang="es-ES" dirty="0"/>
          </a:p>
        </p:txBody>
      </p:sp>
      <p:sp>
        <p:nvSpPr>
          <p:cNvPr id="4" name="Marcador de número de diapositiva 3"/>
          <p:cNvSpPr>
            <a:spLocks noGrp="1"/>
          </p:cNvSpPr>
          <p:nvPr>
            <p:ph type="sldNum" sz="quarter" idx="10"/>
          </p:nvPr>
        </p:nvSpPr>
        <p:spPr/>
        <p:txBody>
          <a:bodyPr/>
          <a:lstStyle/>
          <a:p>
            <a:fld id="{5ED3E324-9ECE-4350-B436-3B62B3D20E6F}" type="slidenum">
              <a:rPr lang="es-ES" smtClean="0"/>
              <a:t>39</a:t>
            </a:fld>
            <a:endParaRPr lang="es-ES"/>
          </a:p>
        </p:txBody>
      </p:sp>
    </p:spTree>
    <p:extLst>
      <p:ext uri="{BB962C8B-B14F-4D97-AF65-F5344CB8AC3E}">
        <p14:creationId xmlns:p14="http://schemas.microsoft.com/office/powerpoint/2010/main" val="2961107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ED3E324-9ECE-4350-B436-3B62B3D20E6F}" type="slidenum">
              <a:rPr lang="es-ES" smtClean="0"/>
              <a:t>40</a:t>
            </a:fld>
            <a:endParaRPr lang="es-ES"/>
          </a:p>
        </p:txBody>
      </p:sp>
    </p:spTree>
    <p:extLst>
      <p:ext uri="{BB962C8B-B14F-4D97-AF65-F5344CB8AC3E}">
        <p14:creationId xmlns:p14="http://schemas.microsoft.com/office/powerpoint/2010/main" val="33072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ED3E324-9ECE-4350-B436-3B62B3D20E6F}" type="slidenum">
              <a:rPr lang="es-ES" smtClean="0"/>
              <a:t>66</a:t>
            </a:fld>
            <a:endParaRPr lang="es-ES"/>
          </a:p>
        </p:txBody>
      </p:sp>
    </p:spTree>
    <p:extLst>
      <p:ext uri="{BB962C8B-B14F-4D97-AF65-F5344CB8AC3E}">
        <p14:creationId xmlns:p14="http://schemas.microsoft.com/office/powerpoint/2010/main" val="3334486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Post interesante de las</a:t>
            </a:r>
            <a:r>
              <a:rPr lang="es-ES" baseline="0" dirty="0"/>
              <a:t> GRU y LSTM: </a:t>
            </a:r>
            <a:r>
              <a:rPr lang="es-ES" dirty="0">
                <a:hlinkClick r:id="rId3"/>
              </a:rPr>
              <a:t>https://towardsdatascience.com/illustrated-guide-to-lstms-and-gru-s-a-step-by-step-explanation-44e9eb85bf21</a:t>
            </a:r>
            <a:endParaRPr lang="es-ES" dirty="0"/>
          </a:p>
          <a:p>
            <a:endParaRPr lang="es-ES" dirty="0"/>
          </a:p>
        </p:txBody>
      </p:sp>
      <p:sp>
        <p:nvSpPr>
          <p:cNvPr id="4" name="Marcador de número de diapositiva 3"/>
          <p:cNvSpPr>
            <a:spLocks noGrp="1"/>
          </p:cNvSpPr>
          <p:nvPr>
            <p:ph type="sldNum" sz="quarter" idx="10"/>
          </p:nvPr>
        </p:nvSpPr>
        <p:spPr/>
        <p:txBody>
          <a:bodyPr/>
          <a:lstStyle/>
          <a:p>
            <a:fld id="{5ED3E324-9ECE-4350-B436-3B62B3D20E6F}" type="slidenum">
              <a:rPr lang="es-ES" smtClean="0"/>
              <a:t>67</a:t>
            </a:fld>
            <a:endParaRPr lang="es-ES"/>
          </a:p>
        </p:txBody>
      </p:sp>
    </p:spTree>
    <p:extLst>
      <p:ext uri="{BB962C8B-B14F-4D97-AF65-F5344CB8AC3E}">
        <p14:creationId xmlns:p14="http://schemas.microsoft.com/office/powerpoint/2010/main" val="1845894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ED3E324-9ECE-4350-B436-3B62B3D20E6F}" type="slidenum">
              <a:rPr lang="es-ES" smtClean="0"/>
              <a:t>68</a:t>
            </a:fld>
            <a:endParaRPr lang="es-ES"/>
          </a:p>
        </p:txBody>
      </p:sp>
    </p:spTree>
    <p:extLst>
      <p:ext uri="{BB962C8B-B14F-4D97-AF65-F5344CB8AC3E}">
        <p14:creationId xmlns:p14="http://schemas.microsoft.com/office/powerpoint/2010/main" val="340682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1"/>
            <a:ext cx="9144001"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1" cy="1655762"/>
          </a:xfrm>
        </p:spPr>
        <p:txBody>
          <a:bodyPr>
            <a:normAutofit/>
          </a:bodyPr>
          <a:lstStyle>
            <a:lvl1pPr marL="0" indent="0" algn="ctr">
              <a:buNone/>
              <a:defRPr sz="2400">
                <a:solidFill>
                  <a:schemeClr val="tx1">
                    <a:lumMod val="75000"/>
                    <a:lumOff val="25000"/>
                  </a:schemeClr>
                </a:solidFill>
              </a:defRPr>
            </a:lvl1pPr>
            <a:lvl2pPr marL="457189" indent="0" algn="ctr">
              <a:buNone/>
              <a:defRPr sz="28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D5A25FB-C319-4356-9698-3000DC0D6741}"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1643549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3B37481-FF54-4556-AAC4-95A577E187E6}"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62861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3" y="360363"/>
            <a:ext cx="2628899"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2" y="360369"/>
            <a:ext cx="7734300" cy="581183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BF4EA84-7C47-44FB-ABD7-63719109FB30}"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435061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1"/>
            <a:ext cx="9144001"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1" cy="1655762"/>
          </a:xfrm>
        </p:spPr>
        <p:txBody>
          <a:bodyPr>
            <a:normAutofit/>
          </a:bodyPr>
          <a:lstStyle>
            <a:lvl1pPr marL="0" indent="0" algn="ctr">
              <a:buNone/>
              <a:defRPr sz="2400">
                <a:solidFill>
                  <a:schemeClr val="tx1">
                    <a:lumMod val="75000"/>
                    <a:lumOff val="25000"/>
                  </a:schemeClr>
                </a:solidFill>
              </a:defRPr>
            </a:lvl1pPr>
            <a:lvl2pPr marL="457189" indent="0" algn="ctr">
              <a:buNone/>
              <a:defRPr sz="28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525831E-27FB-4781-82C6-DFB21A7FC4E2}"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3928389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ED0ABF9-B820-49A5-B2D9-F5CE1F130D63}"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4276761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1"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40"/>
            <a:ext cx="10515601" cy="1500187"/>
          </a:xfrm>
        </p:spPr>
        <p:txBody>
          <a:bodyPr anchor="t">
            <a:normAutofit/>
          </a:bodyPr>
          <a:lstStyle>
            <a:lvl1pPr marL="0" indent="0">
              <a:buNone/>
              <a:defRPr sz="24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5EE8C2A2-9BE6-4F5F-AB5D-C54E1EA0A934}"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214093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4"/>
            <a:ext cx="5181600" cy="435133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4"/>
            <a:ext cx="5181600" cy="435133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F380824-DC67-4EC7-8274-0FA970BF11C2}" type="datetime1">
              <a:rPr lang="es-ES" smtClean="0"/>
              <a:t>30/11/20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833556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3"/>
            <a:ext cx="5156201" cy="825699"/>
          </a:xfrm>
        </p:spPr>
        <p:txBody>
          <a:bodyPr anchor="b">
            <a:normAutofit/>
          </a:bodyPr>
          <a:lstStyle>
            <a:lvl1pPr marL="0" indent="0">
              <a:spcBef>
                <a:spcPts val="0"/>
              </a:spcBef>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45127" y="2507557"/>
            <a:ext cx="5156201" cy="368052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6" y="1681851"/>
            <a:ext cx="5181600" cy="825698"/>
          </a:xfrm>
        </p:spPr>
        <p:txBody>
          <a:bodyPr anchor="b"/>
          <a:lstStyle>
            <a:lvl1pPr marL="0" indent="0">
              <a:spcBef>
                <a:spcPts val="0"/>
              </a:spcBef>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6" y="2507557"/>
            <a:ext cx="5181600" cy="368052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7D9B0E1D-12B9-4BBB-B762-ABD9E77F659F}" type="datetime1">
              <a:rPr lang="es-ES" smtClean="0"/>
              <a:t>30/11/20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22E5588-4F17-4671-809B-01DC44419EF5}" type="slidenum">
              <a:rPr lang="es-ES" smtClean="0"/>
              <a:t>‹Nº›</a:t>
            </a:fld>
            <a:endParaRPr lang="es-ES"/>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017061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D15BBBA-82FC-4D73-AEE3-7FC399C96DA6}" type="datetime1">
              <a:rPr lang="es-ES" smtClean="0"/>
              <a:t>30/11/20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22E5588-4F17-4671-809B-01DC44419EF5}" type="slidenum">
              <a:rPr lang="es-ES" smtClean="0"/>
              <a:t>‹Nº›</a:t>
            </a:fld>
            <a:endParaRPr lang="es-ES"/>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3725047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FF6A7E-70C6-40A7-B10A-8923038A5D55}" type="datetime1">
              <a:rPr lang="es-ES" smtClean="0"/>
              <a:t>30/11/20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1026657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9" y="457207"/>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1"/>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9" y="2057399"/>
            <a:ext cx="3931920" cy="3810001"/>
          </a:xfrm>
        </p:spPr>
        <p:txBody>
          <a:bodyPr>
            <a:normAutofit/>
          </a:bodyPr>
          <a:lstStyle>
            <a:lvl1pPr marL="0" indent="0">
              <a:lnSpc>
                <a:spcPct val="90000"/>
              </a:lnSpc>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603C95F-823B-4A0A-8E3B-E8578962E472}" type="datetime1">
              <a:rPr lang="es-ES" smtClean="0"/>
              <a:t>30/11/20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60058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564E699-6526-4A83-8450-11F628753605}"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1042956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9" y="457201"/>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1"/>
            <a:ext cx="6172200" cy="4876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9" y="2057401"/>
            <a:ext cx="3931920" cy="3810000"/>
          </a:xfrm>
        </p:spPr>
        <p:txBody>
          <a:bodyPr>
            <a:normAutofit/>
          </a:bodyPr>
          <a:lstStyle>
            <a:lvl1pPr marL="0" indent="0">
              <a:lnSpc>
                <a:spcPct val="90000"/>
              </a:lnSpc>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1C7DED56-7E80-48DD-8C3B-A0B1DD6A3EED}" type="datetime1">
              <a:rPr lang="es-ES" smtClean="0"/>
              <a:t>30/11/20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1129696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0DC3097-E7A3-4712-91B5-1514A3DCC000}"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369824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3" y="360363"/>
            <a:ext cx="2628899"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2" y="360369"/>
            <a:ext cx="7734300" cy="581183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04A76C5-FE14-4847-BA50-469D23D59ED4}"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114464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1"/>
            <a:ext cx="9144001"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1" cy="1655762"/>
          </a:xfrm>
        </p:spPr>
        <p:txBody>
          <a:bodyPr>
            <a:normAutofit/>
          </a:bodyPr>
          <a:lstStyle>
            <a:lvl1pPr marL="0" indent="0" algn="ctr">
              <a:buNone/>
              <a:defRPr sz="2400">
                <a:solidFill>
                  <a:schemeClr val="tx1">
                    <a:lumMod val="75000"/>
                    <a:lumOff val="25000"/>
                  </a:schemeClr>
                </a:solidFill>
              </a:defRPr>
            </a:lvl1pPr>
            <a:lvl2pPr marL="457189" indent="0" algn="ctr">
              <a:buNone/>
              <a:defRPr sz="28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A50B99C-7A7D-47F5-ABAC-9693D8B36F93}"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3913163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43ADEDA-662E-453E-B69B-0D383F222FD2}"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1517058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1"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40"/>
            <a:ext cx="10515601" cy="1500187"/>
          </a:xfrm>
        </p:spPr>
        <p:txBody>
          <a:bodyPr anchor="t">
            <a:normAutofit/>
          </a:bodyPr>
          <a:lstStyle>
            <a:lvl1pPr marL="0" indent="0">
              <a:buNone/>
              <a:defRPr sz="24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0356C420-4239-47EC-9725-602A0E03D251}"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3859561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4"/>
            <a:ext cx="5181600" cy="435133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4"/>
            <a:ext cx="5181600" cy="435133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C9D7AC5-1F5F-4C9B-B5DE-18A45B38DC83}" type="datetime1">
              <a:rPr lang="es-ES" smtClean="0"/>
              <a:t>30/11/20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10756572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3"/>
            <a:ext cx="5156201" cy="825699"/>
          </a:xfrm>
        </p:spPr>
        <p:txBody>
          <a:bodyPr anchor="b">
            <a:normAutofit/>
          </a:bodyPr>
          <a:lstStyle>
            <a:lvl1pPr marL="0" indent="0">
              <a:spcBef>
                <a:spcPts val="0"/>
              </a:spcBef>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45127" y="2507557"/>
            <a:ext cx="5156201" cy="368052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6" y="1681851"/>
            <a:ext cx="5181600" cy="825698"/>
          </a:xfrm>
        </p:spPr>
        <p:txBody>
          <a:bodyPr anchor="b"/>
          <a:lstStyle>
            <a:lvl1pPr marL="0" indent="0">
              <a:spcBef>
                <a:spcPts val="0"/>
              </a:spcBef>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6" y="2507557"/>
            <a:ext cx="5181600" cy="368052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2738AA39-D643-44FF-A8D1-FE36AE55C90E}" type="datetime1">
              <a:rPr lang="es-ES" smtClean="0"/>
              <a:t>30/11/20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22E5588-4F17-4671-809B-01DC44419EF5}" type="slidenum">
              <a:rPr lang="es-ES" smtClean="0"/>
              <a:t>‹Nº›</a:t>
            </a:fld>
            <a:endParaRPr lang="es-ES"/>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399406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434A169-BB08-4107-A2A5-4B43097CA0A4}" type="datetime1">
              <a:rPr lang="es-ES" smtClean="0"/>
              <a:t>30/11/20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22E5588-4F17-4671-809B-01DC44419EF5}" type="slidenum">
              <a:rPr lang="es-ES" smtClean="0"/>
              <a:t>‹Nº›</a:t>
            </a:fld>
            <a:endParaRPr lang="es-ES"/>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2222907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FA00D-8C1B-4786-8F3D-D866357703C6}" type="datetime1">
              <a:rPr lang="es-ES" smtClean="0"/>
              <a:t>30/11/20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1220615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1"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40"/>
            <a:ext cx="10515601" cy="1500187"/>
          </a:xfrm>
        </p:spPr>
        <p:txBody>
          <a:bodyPr anchor="t">
            <a:normAutofit/>
          </a:bodyPr>
          <a:lstStyle>
            <a:lvl1pPr marL="0" indent="0">
              <a:buNone/>
              <a:defRPr sz="24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1E94D21A-F2F6-43AB-81CD-87400327871E}"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335910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9" y="457207"/>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1"/>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9" y="2057399"/>
            <a:ext cx="3931920" cy="3810001"/>
          </a:xfrm>
        </p:spPr>
        <p:txBody>
          <a:bodyPr>
            <a:normAutofit/>
          </a:bodyPr>
          <a:lstStyle>
            <a:lvl1pPr marL="0" indent="0">
              <a:lnSpc>
                <a:spcPct val="90000"/>
              </a:lnSpc>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765ACD40-B99D-4838-BDA0-EBA204B5505B}" type="datetime1">
              <a:rPr lang="es-ES" smtClean="0"/>
              <a:t>30/11/20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355846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9" y="457201"/>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1"/>
            <a:ext cx="6172200" cy="4876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9" y="2057401"/>
            <a:ext cx="3931920" cy="3810000"/>
          </a:xfrm>
        </p:spPr>
        <p:txBody>
          <a:bodyPr>
            <a:normAutofit/>
          </a:bodyPr>
          <a:lstStyle>
            <a:lvl1pPr marL="0" indent="0">
              <a:lnSpc>
                <a:spcPct val="90000"/>
              </a:lnSpc>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5FCCACA7-827C-407D-80A6-578AAF84AF56}" type="datetime1">
              <a:rPr lang="es-ES" smtClean="0"/>
              <a:t>30/11/20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160367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0A2B335-5C63-4FBA-8A4F-95FFA041DF81}"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1949182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3" y="360363"/>
            <a:ext cx="2628899"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2" y="360369"/>
            <a:ext cx="7734300" cy="581183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176014B-4F5E-4772-B55C-F215A678FB8B}" type="datetime1">
              <a:rPr lang="es-ES" smtClean="0"/>
              <a:t>30/11/20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3441936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4"/>
            <a:ext cx="5181600" cy="435133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4"/>
            <a:ext cx="5181600" cy="435133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8C9D684-7591-4DDE-A1DA-B5A608FB5F84}" type="datetime1">
              <a:rPr lang="es-ES" smtClean="0"/>
              <a:t>30/11/20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1814737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3"/>
            <a:ext cx="5156201" cy="825699"/>
          </a:xfrm>
        </p:spPr>
        <p:txBody>
          <a:bodyPr anchor="b">
            <a:normAutofit/>
          </a:bodyPr>
          <a:lstStyle>
            <a:lvl1pPr marL="0" indent="0">
              <a:spcBef>
                <a:spcPts val="0"/>
              </a:spcBef>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45127" y="2507557"/>
            <a:ext cx="5156201" cy="368052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6" y="1681851"/>
            <a:ext cx="5181600" cy="825698"/>
          </a:xfrm>
        </p:spPr>
        <p:txBody>
          <a:bodyPr anchor="b"/>
          <a:lstStyle>
            <a:lvl1pPr marL="0" indent="0">
              <a:spcBef>
                <a:spcPts val="0"/>
              </a:spcBef>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6" y="2507557"/>
            <a:ext cx="5181600" cy="368052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EEAB9F62-A310-4CD1-9DDD-80DA79CCAC98}" type="datetime1">
              <a:rPr lang="es-ES" smtClean="0"/>
              <a:t>30/11/20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22E5588-4F17-4671-809B-01DC44419EF5}" type="slidenum">
              <a:rPr lang="es-ES" smtClean="0"/>
              <a:t>‹Nº›</a:t>
            </a:fld>
            <a:endParaRPr lang="es-ES"/>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11104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4EE00C-3922-4473-B944-646CC87B96A6}" type="datetime1">
              <a:rPr lang="es-ES" smtClean="0"/>
              <a:t>30/11/20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22E5588-4F17-4671-809B-01DC44419EF5}" type="slidenum">
              <a:rPr lang="es-ES" smtClean="0"/>
              <a:t>‹Nº›</a:t>
            </a:fld>
            <a:endParaRPr lang="es-ES"/>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59138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1DB3E-F43A-4D29-9CB7-C8454A12A91E}" type="datetime1">
              <a:rPr lang="es-ES" smtClean="0"/>
              <a:t>30/11/20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3739305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9" y="457207"/>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1"/>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9" y="2057399"/>
            <a:ext cx="3931920" cy="3810001"/>
          </a:xfrm>
        </p:spPr>
        <p:txBody>
          <a:bodyPr>
            <a:normAutofit/>
          </a:bodyPr>
          <a:lstStyle>
            <a:lvl1pPr marL="0" indent="0">
              <a:lnSpc>
                <a:spcPct val="90000"/>
              </a:lnSpc>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1D7A6FDA-1075-45F9-8CD1-1D75A89850E9}" type="datetime1">
              <a:rPr lang="es-ES" smtClean="0"/>
              <a:t>30/11/20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634294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9" y="457201"/>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1"/>
            <a:ext cx="6172200" cy="4876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9" y="2057401"/>
            <a:ext cx="3931920" cy="3810000"/>
          </a:xfrm>
        </p:spPr>
        <p:txBody>
          <a:bodyPr>
            <a:normAutofit/>
          </a:bodyPr>
          <a:lstStyle>
            <a:lvl1pPr marL="0" indent="0">
              <a:lnSpc>
                <a:spcPct val="90000"/>
              </a:lnSpc>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61DE2493-205B-4575-B40D-34262EA598F9}" type="datetime1">
              <a:rPr lang="es-ES" smtClean="0"/>
              <a:t>30/11/20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22E5588-4F17-4671-809B-01DC44419EF5}" type="slidenum">
              <a:rPr lang="es-ES" smtClean="0"/>
              <a:t>‹Nº›</a:t>
            </a:fld>
            <a:endParaRPr lang="es-ES"/>
          </a:p>
        </p:txBody>
      </p:sp>
    </p:spTree>
    <p:extLst>
      <p:ext uri="{BB962C8B-B14F-4D97-AF65-F5344CB8AC3E}">
        <p14:creationId xmlns:p14="http://schemas.microsoft.com/office/powerpoint/2010/main" val="2584885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6" y="365761"/>
            <a:ext cx="10515601"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6" y="1828804"/>
            <a:ext cx="10515601" cy="4351337"/>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7"/>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222F506-EB65-4D1B-9F35-321E29B2FCC6}" type="datetime1">
              <a:rPr lang="es-ES" smtClean="0"/>
              <a:t>30/11/20</a:t>
            </a:fld>
            <a:endParaRPr lang="es-ES"/>
          </a:p>
        </p:txBody>
      </p:sp>
      <p:sp>
        <p:nvSpPr>
          <p:cNvPr id="5" name="Footer Placeholder 4"/>
          <p:cNvSpPr>
            <a:spLocks noGrp="1"/>
          </p:cNvSpPr>
          <p:nvPr>
            <p:ph type="ftr" sz="quarter" idx="3"/>
          </p:nvPr>
        </p:nvSpPr>
        <p:spPr>
          <a:xfrm>
            <a:off x="4038600" y="6356357"/>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ES"/>
          </a:p>
        </p:txBody>
      </p:sp>
      <p:sp>
        <p:nvSpPr>
          <p:cNvPr id="6" name="Slide Number Placeholder 5"/>
          <p:cNvSpPr>
            <a:spLocks noGrp="1"/>
          </p:cNvSpPr>
          <p:nvPr>
            <p:ph type="sldNum" sz="quarter" idx="4"/>
          </p:nvPr>
        </p:nvSpPr>
        <p:spPr>
          <a:xfrm>
            <a:off x="8617527" y="6356357"/>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22E5588-4F17-4671-809B-01DC44419EF5}" type="slidenum">
              <a:rPr lang="es-ES" smtClean="0"/>
              <a:t>‹Nº›</a:t>
            </a:fld>
            <a:endParaRPr lang="es-ES"/>
          </a:p>
        </p:txBody>
      </p:sp>
    </p:spTree>
    <p:extLst>
      <p:ext uri="{BB962C8B-B14F-4D97-AF65-F5344CB8AC3E}">
        <p14:creationId xmlns:p14="http://schemas.microsoft.com/office/powerpoint/2010/main" val="3725137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6" y="365761"/>
            <a:ext cx="10515601"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6" y="1828804"/>
            <a:ext cx="10515601" cy="4351337"/>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7"/>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DA3D0535-F2E2-4A6F-AA49-4DE81917FC14}" type="datetime1">
              <a:rPr lang="es-ES" smtClean="0"/>
              <a:t>30/11/20</a:t>
            </a:fld>
            <a:endParaRPr lang="es-ES"/>
          </a:p>
        </p:txBody>
      </p:sp>
      <p:sp>
        <p:nvSpPr>
          <p:cNvPr id="5" name="Footer Placeholder 4"/>
          <p:cNvSpPr>
            <a:spLocks noGrp="1"/>
          </p:cNvSpPr>
          <p:nvPr>
            <p:ph type="ftr" sz="quarter" idx="3"/>
          </p:nvPr>
        </p:nvSpPr>
        <p:spPr>
          <a:xfrm>
            <a:off x="4038600" y="6356357"/>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ES"/>
          </a:p>
        </p:txBody>
      </p:sp>
      <p:sp>
        <p:nvSpPr>
          <p:cNvPr id="6" name="Slide Number Placeholder 5"/>
          <p:cNvSpPr>
            <a:spLocks noGrp="1"/>
          </p:cNvSpPr>
          <p:nvPr>
            <p:ph type="sldNum" sz="quarter" idx="4"/>
          </p:nvPr>
        </p:nvSpPr>
        <p:spPr>
          <a:xfrm>
            <a:off x="8617527" y="6356357"/>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22E5588-4F17-4671-809B-01DC44419EF5}" type="slidenum">
              <a:rPr lang="es-ES" smtClean="0"/>
              <a:t>‹Nº›</a:t>
            </a:fld>
            <a:endParaRPr lang="es-ES"/>
          </a:p>
        </p:txBody>
      </p:sp>
    </p:spTree>
    <p:extLst>
      <p:ext uri="{BB962C8B-B14F-4D97-AF65-F5344CB8AC3E}">
        <p14:creationId xmlns:p14="http://schemas.microsoft.com/office/powerpoint/2010/main" val="2032045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6" y="365761"/>
            <a:ext cx="10515601"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6" y="1828804"/>
            <a:ext cx="10515601" cy="4351337"/>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7"/>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27D115CB-CC92-4D05-951D-9FE3B74E9BA6}" type="datetime1">
              <a:rPr lang="es-ES" smtClean="0"/>
              <a:t>30/11/20</a:t>
            </a:fld>
            <a:endParaRPr lang="es-ES"/>
          </a:p>
        </p:txBody>
      </p:sp>
      <p:sp>
        <p:nvSpPr>
          <p:cNvPr id="5" name="Footer Placeholder 4"/>
          <p:cNvSpPr>
            <a:spLocks noGrp="1"/>
          </p:cNvSpPr>
          <p:nvPr>
            <p:ph type="ftr" sz="quarter" idx="3"/>
          </p:nvPr>
        </p:nvSpPr>
        <p:spPr>
          <a:xfrm>
            <a:off x="4038600" y="6356357"/>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ES"/>
          </a:p>
        </p:txBody>
      </p:sp>
      <p:sp>
        <p:nvSpPr>
          <p:cNvPr id="6" name="Slide Number Placeholder 5"/>
          <p:cNvSpPr>
            <a:spLocks noGrp="1"/>
          </p:cNvSpPr>
          <p:nvPr>
            <p:ph type="sldNum" sz="quarter" idx="4"/>
          </p:nvPr>
        </p:nvSpPr>
        <p:spPr>
          <a:xfrm>
            <a:off x="8617527" y="6356357"/>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22E5588-4F17-4671-809B-01DC44419EF5}" type="slidenum">
              <a:rPr lang="es-ES" smtClean="0"/>
              <a:t>‹Nº›</a:t>
            </a:fld>
            <a:endParaRPr lang="es-ES"/>
          </a:p>
        </p:txBody>
      </p:sp>
    </p:spTree>
    <p:extLst>
      <p:ext uri="{BB962C8B-B14F-4D97-AF65-F5344CB8AC3E}">
        <p14:creationId xmlns:p14="http://schemas.microsoft.com/office/powerpoint/2010/main" val="280513862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hart" Target="../charts/chart2.xml"/><Relationship Id="rId7" Type="http://schemas.openxmlformats.org/officeDocument/2006/relationships/image" Target="../media/image20.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11" Type="http://schemas.openxmlformats.org/officeDocument/2006/relationships/image" Target="../media/image24.png"/><Relationship Id="rId5" Type="http://schemas.openxmlformats.org/officeDocument/2006/relationships/chart" Target="../charts/chart4.xml"/><Relationship Id="rId10" Type="http://schemas.openxmlformats.org/officeDocument/2006/relationships/image" Target="../media/image23.png"/><Relationship Id="rId4" Type="http://schemas.openxmlformats.org/officeDocument/2006/relationships/chart" Target="../charts/chart3.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hart" Target="../charts/char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8.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9.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7.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3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8.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40.png"/><Relationship Id="rId18" Type="http://schemas.openxmlformats.org/officeDocument/2006/relationships/image" Target="../media/image58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70.png"/><Relationship Id="rId2" Type="http://schemas.openxmlformats.org/officeDocument/2006/relationships/image" Target="../media/image380.png"/><Relationship Id="rId16"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50.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590.png"/><Relationship Id="rId18" Type="http://schemas.openxmlformats.org/officeDocument/2006/relationships/image" Target="../media/image58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70.png"/><Relationship Id="rId2" Type="http://schemas.openxmlformats.org/officeDocument/2006/relationships/image" Target="../media/image380.png"/><Relationship Id="rId16" Type="http://schemas.openxmlformats.org/officeDocument/2006/relationships/image" Target="../media/image560.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50.png"/><Relationship Id="rId10" Type="http://schemas.openxmlformats.org/officeDocument/2006/relationships/image" Target="../media/image460.png"/><Relationship Id="rId19" Type="http://schemas.openxmlformats.org/officeDocument/2006/relationships/image" Target="../media/image6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62.png"/><Relationship Id="rId18" Type="http://schemas.openxmlformats.org/officeDocument/2006/relationships/image" Target="../media/image580.png"/><Relationship Id="rId26" Type="http://schemas.openxmlformats.org/officeDocument/2006/relationships/image" Target="../media/image68.png"/><Relationship Id="rId3" Type="http://schemas.openxmlformats.org/officeDocument/2006/relationships/image" Target="../media/image390.png"/><Relationship Id="rId21" Type="http://schemas.openxmlformats.org/officeDocument/2006/relationships/image" Target="../media/image63.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70.png"/><Relationship Id="rId25" Type="http://schemas.openxmlformats.org/officeDocument/2006/relationships/image" Target="../media/image67.png"/><Relationship Id="rId2" Type="http://schemas.openxmlformats.org/officeDocument/2006/relationships/image" Target="../media/image380.png"/><Relationship Id="rId16" Type="http://schemas.openxmlformats.org/officeDocument/2006/relationships/image" Target="../media/image560.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24" Type="http://schemas.openxmlformats.org/officeDocument/2006/relationships/image" Target="../media/image66.png"/><Relationship Id="rId5" Type="http://schemas.openxmlformats.org/officeDocument/2006/relationships/image" Target="../media/image410.png"/><Relationship Id="rId15" Type="http://schemas.openxmlformats.org/officeDocument/2006/relationships/image" Target="../media/image550.png"/><Relationship Id="rId23" Type="http://schemas.openxmlformats.org/officeDocument/2006/relationships/image" Target="../media/image65.png"/><Relationship Id="rId10" Type="http://schemas.openxmlformats.org/officeDocument/2006/relationships/image" Target="../media/image460.png"/><Relationship Id="rId19" Type="http://schemas.openxmlformats.org/officeDocument/2006/relationships/image" Target="../media/image6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480.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keras-team/kera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hyperlink" Target="https://keras.io/losses/" TargetMode="External"/><Relationship Id="rId2" Type="http://schemas.openxmlformats.org/officeDocument/2006/relationships/hyperlink" Target="https://keras.io/activations/" TargetMode="External"/><Relationship Id="rId1" Type="http://schemas.openxmlformats.org/officeDocument/2006/relationships/slideLayout" Target="../slideLayouts/slideLayout26.xml"/><Relationship Id="rId6" Type="http://schemas.openxmlformats.org/officeDocument/2006/relationships/hyperlink" Target="https://keras.io/regularizers/" TargetMode="External"/><Relationship Id="rId5" Type="http://schemas.openxmlformats.org/officeDocument/2006/relationships/hyperlink" Target="https://keras.io/metrics/" TargetMode="External"/><Relationship Id="rId4" Type="http://schemas.openxmlformats.org/officeDocument/2006/relationships/hyperlink" Target="https://keras.io/optimizer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tiff"/><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1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1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39747B1B-AFE8-4907-A411-BB504EB46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3606"/>
            <a:ext cx="5459470" cy="3971764"/>
          </a:xfrm>
          <a:prstGeom prst="rect">
            <a:avLst/>
          </a:prstGeom>
        </p:spPr>
      </p:pic>
      <p:sp>
        <p:nvSpPr>
          <p:cNvPr id="2" name="Título 1">
            <a:extLst>
              <a:ext uri="{FF2B5EF4-FFF2-40B4-BE49-F238E27FC236}">
                <a16:creationId xmlns:a16="http://schemas.microsoft.com/office/drawing/2014/main" id="{D39C5DC1-833A-470D-85FE-A460756EF6DD}"/>
              </a:ext>
            </a:extLst>
          </p:cNvPr>
          <p:cNvSpPr>
            <a:spLocks noGrp="1"/>
          </p:cNvSpPr>
          <p:nvPr>
            <p:ph type="ctrTitle"/>
          </p:nvPr>
        </p:nvSpPr>
        <p:spPr>
          <a:xfrm>
            <a:off x="634276" y="803705"/>
            <a:ext cx="4208656" cy="3034857"/>
          </a:xfrm>
        </p:spPr>
        <p:txBody>
          <a:bodyPr anchor="b">
            <a:normAutofit/>
          </a:bodyPr>
          <a:lstStyle/>
          <a:p>
            <a:pPr algn="r"/>
            <a:r>
              <a:rPr lang="es-ES" sz="5400" b="1" i="1">
                <a:solidFill>
                  <a:srgbClr val="FFFFFF"/>
                </a:solidFill>
                <a:latin typeface="+mn-lt"/>
              </a:rPr>
              <a:t>Redes Neuronales</a:t>
            </a:r>
          </a:p>
        </p:txBody>
      </p:sp>
      <p:sp>
        <p:nvSpPr>
          <p:cNvPr id="3" name="Subtítulo 2">
            <a:extLst>
              <a:ext uri="{FF2B5EF4-FFF2-40B4-BE49-F238E27FC236}">
                <a16:creationId xmlns:a16="http://schemas.microsoft.com/office/drawing/2014/main" id="{4F98EA20-CD6A-407B-A39C-2C198795460A}"/>
              </a:ext>
            </a:extLst>
          </p:cNvPr>
          <p:cNvSpPr>
            <a:spLocks noGrp="1"/>
          </p:cNvSpPr>
          <p:nvPr>
            <p:ph type="subTitle" idx="1"/>
          </p:nvPr>
        </p:nvSpPr>
        <p:spPr>
          <a:xfrm>
            <a:off x="638921" y="4013165"/>
            <a:ext cx="4204012" cy="2205732"/>
          </a:xfrm>
        </p:spPr>
        <p:txBody>
          <a:bodyPr anchor="t">
            <a:normAutofit/>
          </a:bodyPr>
          <a:lstStyle/>
          <a:p>
            <a:pPr algn="r"/>
            <a:r>
              <a:rPr lang="es-ES" sz="1800">
                <a:solidFill>
                  <a:srgbClr val="FFFFFF"/>
                </a:solidFill>
              </a:rPr>
              <a:t>Ricardo Moya García, Ph.D</a:t>
            </a:r>
          </a:p>
          <a:p>
            <a:pPr algn="r"/>
            <a:r>
              <a:rPr lang="es-ES" sz="1800">
                <a:solidFill>
                  <a:srgbClr val="FFFFFF"/>
                </a:solidFill>
              </a:rPr>
              <a:t>Máster en Big Data y Analytics (U-Tad)</a:t>
            </a:r>
            <a:endParaRPr lang="es-ES" sz="1800" dirty="0">
              <a:solidFill>
                <a:srgbClr val="FFFFFF"/>
              </a:solidFill>
            </a:endParaRPr>
          </a:p>
        </p:txBody>
      </p:sp>
      <p:sp>
        <p:nvSpPr>
          <p:cNvPr id="6" name="Marcador de número de diapositiva 5">
            <a:extLst>
              <a:ext uri="{FF2B5EF4-FFF2-40B4-BE49-F238E27FC236}">
                <a16:creationId xmlns:a16="http://schemas.microsoft.com/office/drawing/2014/main" id="{996DCE9B-B682-410D-A1ED-986B5EC65537}"/>
              </a:ext>
            </a:extLst>
          </p:cNvPr>
          <p:cNvSpPr>
            <a:spLocks noGrp="1"/>
          </p:cNvSpPr>
          <p:nvPr>
            <p:ph type="sldNum" sz="quarter" idx="12"/>
          </p:nvPr>
        </p:nvSpPr>
        <p:spPr>
          <a:xfrm>
            <a:off x="10491536" y="6356350"/>
            <a:ext cx="862263" cy="365125"/>
          </a:xfrm>
          <a:prstGeom prst="ellipse">
            <a:avLst/>
          </a:prstGeom>
        </p:spPr>
        <p:txBody>
          <a:bodyPr>
            <a:normAutofit/>
          </a:bodyPr>
          <a:lstStyle/>
          <a:p>
            <a:pPr>
              <a:lnSpc>
                <a:spcPct val="90000"/>
              </a:lnSpc>
              <a:spcAft>
                <a:spcPts val="600"/>
              </a:spcAft>
            </a:pPr>
            <a:fld id="{022E5588-4F17-4671-809B-01DC44419EF5}" type="slidenum">
              <a:rPr lang="es-ES" smtClean="0"/>
              <a:pPr>
                <a:lnSpc>
                  <a:spcPct val="90000"/>
                </a:lnSpc>
                <a:spcAft>
                  <a:spcPts val="600"/>
                </a:spcAft>
              </a:pPr>
              <a:t>1</a:t>
            </a:fld>
            <a:endParaRPr lang="es-ES"/>
          </a:p>
        </p:txBody>
      </p:sp>
    </p:spTree>
    <p:extLst>
      <p:ext uri="{BB962C8B-B14F-4D97-AF65-F5344CB8AC3E}">
        <p14:creationId xmlns:p14="http://schemas.microsoft.com/office/powerpoint/2010/main" val="3821216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Perceptrón</a:t>
            </a:r>
            <a:r>
              <a:rPr lang="es-ES" dirty="0">
                <a:solidFill>
                  <a:schemeClr val="accent5">
                    <a:lumMod val="75000"/>
                  </a:schemeClr>
                </a:solidFill>
                <a:latin typeface="+mn-lt"/>
              </a:rPr>
              <a:t> - Puerta AND</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10</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2" name="Tabla 11">
            <a:extLst>
              <a:ext uri="{FF2B5EF4-FFF2-40B4-BE49-F238E27FC236}">
                <a16:creationId xmlns:a16="http://schemas.microsoft.com/office/drawing/2014/main" id="{C299AEFB-97D4-4E53-AA49-2DFC8B1580A6}"/>
              </a:ext>
            </a:extLst>
          </p:cNvPr>
          <p:cNvGraphicFramePr>
            <a:graphicFrameLocks noGrp="1"/>
          </p:cNvGraphicFramePr>
          <p:nvPr>
            <p:extLst>
              <p:ext uri="{D42A27DB-BD31-4B8C-83A1-F6EECF244321}">
                <p14:modId xmlns:p14="http://schemas.microsoft.com/office/powerpoint/2010/main" val="570816525"/>
              </p:ext>
            </p:extLst>
          </p:nvPr>
        </p:nvGraphicFramePr>
        <p:xfrm>
          <a:off x="1100998" y="1735340"/>
          <a:ext cx="3388860" cy="1854200"/>
        </p:xfrm>
        <a:graphic>
          <a:graphicData uri="http://schemas.openxmlformats.org/drawingml/2006/table">
            <a:tbl>
              <a:tblPr firstRow="1" bandRow="1">
                <a:tableStyleId>{5940675A-B579-460E-94D1-54222C63F5DA}</a:tableStyleId>
              </a:tblPr>
              <a:tblGrid>
                <a:gridCol w="847215">
                  <a:extLst>
                    <a:ext uri="{9D8B030D-6E8A-4147-A177-3AD203B41FA5}">
                      <a16:colId xmlns:a16="http://schemas.microsoft.com/office/drawing/2014/main" val="3461469137"/>
                    </a:ext>
                  </a:extLst>
                </a:gridCol>
                <a:gridCol w="847215">
                  <a:extLst>
                    <a:ext uri="{9D8B030D-6E8A-4147-A177-3AD203B41FA5}">
                      <a16:colId xmlns:a16="http://schemas.microsoft.com/office/drawing/2014/main" val="1986459629"/>
                    </a:ext>
                  </a:extLst>
                </a:gridCol>
                <a:gridCol w="847215">
                  <a:extLst>
                    <a:ext uri="{9D8B030D-6E8A-4147-A177-3AD203B41FA5}">
                      <a16:colId xmlns:a16="http://schemas.microsoft.com/office/drawing/2014/main" val="3321839941"/>
                    </a:ext>
                  </a:extLst>
                </a:gridCol>
                <a:gridCol w="847215">
                  <a:extLst>
                    <a:ext uri="{9D8B030D-6E8A-4147-A177-3AD203B41FA5}">
                      <a16:colId xmlns:a16="http://schemas.microsoft.com/office/drawing/2014/main" val="2886336987"/>
                    </a:ext>
                  </a:extLst>
                </a:gridCol>
              </a:tblGrid>
              <a:tr h="370840">
                <a:tc>
                  <a:txBody>
                    <a:bodyPr/>
                    <a:lstStyle/>
                    <a:p>
                      <a:pPr algn="ctr"/>
                      <a:r>
                        <a:rPr lang="es-ES" dirty="0"/>
                        <a:t>b</a:t>
                      </a:r>
                      <a:r>
                        <a:rPr lang="es-ES" baseline="-25000" dirty="0"/>
                        <a:t>0</a:t>
                      </a:r>
                    </a:p>
                  </a:txBody>
                  <a:tcPr>
                    <a:solidFill>
                      <a:schemeClr val="bg1">
                        <a:lumMod val="85000"/>
                      </a:schemeClr>
                    </a:solidFill>
                  </a:tcPr>
                </a:tc>
                <a:tc>
                  <a:txBody>
                    <a:bodyPr/>
                    <a:lstStyle/>
                    <a:p>
                      <a:pPr algn="ctr"/>
                      <a:r>
                        <a:rPr lang="es-ES" dirty="0"/>
                        <a:t>X</a:t>
                      </a:r>
                      <a:r>
                        <a:rPr lang="es-ES" baseline="-25000" dirty="0"/>
                        <a:t>1</a:t>
                      </a:r>
                      <a:endParaRPr lang="es-ES" dirty="0"/>
                    </a:p>
                  </a:txBody>
                  <a:tcPr>
                    <a:solidFill>
                      <a:schemeClr val="bg1">
                        <a:lumMod val="85000"/>
                      </a:schemeClr>
                    </a:solidFill>
                  </a:tcPr>
                </a:tc>
                <a:tc>
                  <a:txBody>
                    <a:bodyPr/>
                    <a:lstStyle/>
                    <a:p>
                      <a:pPr algn="ctr"/>
                      <a:r>
                        <a:rPr lang="es-ES" dirty="0"/>
                        <a:t>X</a:t>
                      </a:r>
                      <a:r>
                        <a:rPr lang="es-ES" baseline="-25000" dirty="0"/>
                        <a:t>2</a:t>
                      </a:r>
                      <a:endParaRPr lang="es-ES" dirty="0"/>
                    </a:p>
                  </a:txBody>
                  <a:tcPr>
                    <a:solidFill>
                      <a:schemeClr val="bg1">
                        <a:lumMod val="85000"/>
                      </a:schemeClr>
                    </a:solidFill>
                  </a:tcPr>
                </a:tc>
                <a:tc>
                  <a:txBody>
                    <a:bodyPr/>
                    <a:lstStyle/>
                    <a:p>
                      <a:pPr algn="ctr"/>
                      <a:r>
                        <a:rPr lang="es-ES" dirty="0"/>
                        <a:t>y</a:t>
                      </a:r>
                    </a:p>
                  </a:txBody>
                  <a:tcPr>
                    <a:solidFill>
                      <a:schemeClr val="bg1">
                        <a:lumMod val="85000"/>
                      </a:schemeClr>
                    </a:solidFill>
                  </a:tcPr>
                </a:tc>
                <a:extLst>
                  <a:ext uri="{0D108BD9-81ED-4DB2-BD59-A6C34878D82A}">
                    <a16:rowId xmlns:a16="http://schemas.microsoft.com/office/drawing/2014/main" val="1600383896"/>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tc>
                <a:tc>
                  <a:txBody>
                    <a:bodyPr/>
                    <a:lstStyle/>
                    <a:p>
                      <a:pPr algn="ctr"/>
                      <a:r>
                        <a:rPr lang="es-ES" dirty="0"/>
                        <a:t>0</a:t>
                      </a:r>
                    </a:p>
                  </a:txBody>
                  <a:tcPr>
                    <a:solidFill>
                      <a:schemeClr val="accent6">
                        <a:lumMod val="40000"/>
                        <a:lumOff val="60000"/>
                      </a:schemeClr>
                    </a:solidFill>
                  </a:tcPr>
                </a:tc>
                <a:extLst>
                  <a:ext uri="{0D108BD9-81ED-4DB2-BD59-A6C34878D82A}">
                    <a16:rowId xmlns:a16="http://schemas.microsoft.com/office/drawing/2014/main" val="1874706395"/>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0</a:t>
                      </a:r>
                    </a:p>
                  </a:txBody>
                  <a:tcPr>
                    <a:solidFill>
                      <a:schemeClr val="accent6">
                        <a:lumMod val="40000"/>
                        <a:lumOff val="60000"/>
                      </a:schemeClr>
                    </a:solidFill>
                  </a:tcPr>
                </a:tc>
                <a:extLst>
                  <a:ext uri="{0D108BD9-81ED-4DB2-BD59-A6C34878D82A}">
                    <a16:rowId xmlns:a16="http://schemas.microsoft.com/office/drawing/2014/main" val="3776406037"/>
                  </a:ext>
                </a:extLst>
              </a:tr>
              <a:tr h="370840">
                <a:tc>
                  <a:txBody>
                    <a:bodyPr/>
                    <a:lstStyle/>
                    <a:p>
                      <a:pPr algn="ctr"/>
                      <a:r>
                        <a:rPr lang="es-ES" dirty="0"/>
                        <a:t>1</a:t>
                      </a:r>
                    </a:p>
                  </a:txBody>
                  <a:tcPr/>
                </a:tc>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solidFill>
                      <a:schemeClr val="accent6">
                        <a:lumMod val="40000"/>
                        <a:lumOff val="60000"/>
                      </a:schemeClr>
                    </a:solidFill>
                  </a:tcPr>
                </a:tc>
                <a:extLst>
                  <a:ext uri="{0D108BD9-81ED-4DB2-BD59-A6C34878D82A}">
                    <a16:rowId xmlns:a16="http://schemas.microsoft.com/office/drawing/2014/main" val="2732356642"/>
                  </a:ext>
                </a:extLst>
              </a:tr>
              <a:tr h="370840">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solidFill>
                      <a:schemeClr val="accent6">
                        <a:lumMod val="40000"/>
                        <a:lumOff val="60000"/>
                      </a:schemeClr>
                    </a:solidFill>
                  </a:tcPr>
                </a:tc>
                <a:extLst>
                  <a:ext uri="{0D108BD9-81ED-4DB2-BD59-A6C34878D82A}">
                    <a16:rowId xmlns:a16="http://schemas.microsoft.com/office/drawing/2014/main" val="815794115"/>
                  </a:ext>
                </a:extLst>
              </a:tr>
            </a:tbl>
          </a:graphicData>
        </a:graphic>
      </p:graphicFrame>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D487BCB7-D8A0-41B1-8E97-8792AD9BBB9C}"/>
                  </a:ext>
                </a:extLst>
              </p:cNvPr>
              <p:cNvSpPr txBox="1"/>
              <p:nvPr/>
            </p:nvSpPr>
            <p:spPr>
              <a:xfrm>
                <a:off x="6862008" y="3712581"/>
                <a:ext cx="1488806" cy="369332"/>
              </a:xfrm>
              <a:prstGeom prst="rect">
                <a:avLst/>
              </a:prstGeom>
              <a:noFill/>
            </p:spPr>
            <p:txBody>
              <a:bodyPr wrap="none" lIns="0" tIns="0" rIns="0" bIns="0" rtlCol="0">
                <a:spAutoFit/>
              </a:bodyPr>
              <a:lstStyle/>
              <a:p>
                <a:r>
                  <a:rPr lang="es-ES" sz="1200" dirty="0"/>
                  <a:t>E</a:t>
                </a:r>
                <a14:m>
                  <m:oMath xmlns:m="http://schemas.openxmlformats.org/officeDocument/2006/math">
                    <m:r>
                      <a:rPr lang="es-ES" sz="1200" b="0" i="1" smtClean="0">
                        <a:latin typeface="Cambria Math" panose="02040503050406030204" pitchFamily="18" charset="0"/>
                      </a:rPr>
                      <m:t>𝑛𝑡𝑟𝑎𝑑𝑎</m:t>
                    </m:r>
                    <m:r>
                      <a:rPr lang="es-ES" sz="1200" b="0" i="1" smtClean="0">
                        <a:latin typeface="Cambria Math" panose="02040503050406030204" pitchFamily="18" charset="0"/>
                      </a:rPr>
                      <m:t>(</m:t>
                    </m:r>
                    <m:sSub>
                      <m:sSubPr>
                        <m:ctrlPr>
                          <a:rPr lang="es-ES" sz="1200" b="0" i="1" smtClean="0">
                            <a:latin typeface="Cambria Math" panose="02040503050406030204" pitchFamily="18" charset="0"/>
                          </a:rPr>
                        </m:ctrlPr>
                      </m:sSubPr>
                      <m:e>
                        <m:r>
                          <a:rPr lang="es-ES" sz="1200" b="0" i="1" smtClean="0">
                            <a:latin typeface="Cambria Math" panose="02040503050406030204" pitchFamily="18" charset="0"/>
                          </a:rPr>
                          <m:t>𝑏</m:t>
                        </m:r>
                      </m:e>
                      <m:sub>
                        <m:r>
                          <a:rPr lang="es-ES" sz="1200" b="0" i="1" smtClean="0">
                            <a:latin typeface="Cambria Math" panose="02040503050406030204" pitchFamily="18" charset="0"/>
                          </a:rPr>
                          <m:t>0</m:t>
                        </m:r>
                      </m:sub>
                    </m:sSub>
                    <m:r>
                      <a:rPr lang="es-ES" sz="1200" b="0" i="1" smtClean="0">
                        <a:latin typeface="Cambria Math" panose="02040503050406030204" pitchFamily="18" charset="0"/>
                      </a:rPr>
                      <m:t>,</m:t>
                    </m:r>
                    <m:sSub>
                      <m:sSubPr>
                        <m:ctrlPr>
                          <a:rPr lang="es-ES" sz="1200" i="1">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1</m:t>
                        </m:r>
                      </m:sub>
                    </m:sSub>
                  </m:oMath>
                </a14:m>
                <a:r>
                  <a:rPr lang="es-ES" sz="1200" dirty="0"/>
                  <a:t>, </a:t>
                </a:r>
                <a14:m>
                  <m:oMath xmlns:m="http://schemas.openxmlformats.org/officeDocument/2006/math">
                    <m:sSub>
                      <m:sSubPr>
                        <m:ctrlPr>
                          <a:rPr lang="es-ES" sz="1200" i="1">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2</m:t>
                        </m:r>
                      </m:sub>
                    </m:sSub>
                    <m:r>
                      <a:rPr lang="es-ES" sz="1200" b="0" i="1" smtClean="0">
                        <a:latin typeface="Cambria Math" panose="02040503050406030204" pitchFamily="18" charset="0"/>
                      </a:rPr>
                      <m:t>)=</m:t>
                    </m:r>
                  </m:oMath>
                </a14:m>
                <a:endParaRPr lang="es-ES" sz="1200" b="0" i="1" dirty="0">
                  <a:latin typeface="Cambria Math" panose="02040503050406030204" pitchFamily="18" charset="0"/>
                </a:endParaRPr>
              </a:p>
              <a:p>
                <a14:m>
                  <m:oMath xmlns:m="http://schemas.openxmlformats.org/officeDocument/2006/math">
                    <m:sSub>
                      <m:sSubPr>
                        <m:ctrlPr>
                          <a:rPr lang="es-ES" sz="1200" i="1">
                            <a:latin typeface="Cambria Math" panose="02040503050406030204" pitchFamily="18" charset="0"/>
                          </a:rPr>
                        </m:ctrlPr>
                      </m:sSubPr>
                      <m:e>
                        <m:r>
                          <a:rPr lang="es-ES" sz="1200" i="1">
                            <a:latin typeface="Cambria Math" panose="02040503050406030204" pitchFamily="18" charset="0"/>
                          </a:rPr>
                          <m:t>𝑤</m:t>
                        </m:r>
                      </m:e>
                      <m:sub>
                        <m:r>
                          <a:rPr lang="es-ES" sz="1200" i="1">
                            <a:latin typeface="Cambria Math" panose="02040503050406030204" pitchFamily="18" charset="0"/>
                          </a:rPr>
                          <m:t>0</m:t>
                        </m:r>
                      </m:sub>
                    </m:sSub>
                  </m:oMath>
                </a14:m>
                <a:r>
                  <a:rPr lang="es-ES" sz="1200" dirty="0"/>
                  <a:t> </a:t>
                </a:r>
                <a14:m>
                  <m:oMath xmlns:m="http://schemas.openxmlformats.org/officeDocument/2006/math">
                    <m:sSub>
                      <m:sSubPr>
                        <m:ctrlPr>
                          <a:rPr lang="es-ES" sz="1200" i="1" smtClean="0">
                            <a:latin typeface="Cambria Math" panose="02040503050406030204" pitchFamily="18" charset="0"/>
                          </a:rPr>
                        </m:ctrlPr>
                      </m:sSubPr>
                      <m:e>
                        <m:r>
                          <a:rPr lang="es-ES" sz="1200" b="0" i="1" smtClean="0">
                            <a:latin typeface="Cambria Math" panose="02040503050406030204" pitchFamily="18" charset="0"/>
                          </a:rPr>
                          <m:t>𝑏</m:t>
                        </m:r>
                      </m:e>
                      <m:sub>
                        <m:r>
                          <a:rPr lang="es-ES" sz="1200" i="1">
                            <a:latin typeface="Cambria Math" panose="02040503050406030204" pitchFamily="18" charset="0"/>
                          </a:rPr>
                          <m:t>0</m:t>
                        </m:r>
                      </m:sub>
                    </m:sSub>
                    <m:r>
                      <a:rPr lang="es-ES" sz="1200" b="0" i="1" smtClean="0">
                        <a:latin typeface="Cambria Math" panose="02040503050406030204" pitchFamily="18" charset="0"/>
                      </a:rPr>
                      <m:t>+</m:t>
                    </m:r>
                    <m:sSub>
                      <m:sSubPr>
                        <m:ctrlPr>
                          <a:rPr lang="es-ES" sz="1200" i="1">
                            <a:latin typeface="Cambria Math" panose="02040503050406030204" pitchFamily="18" charset="0"/>
                          </a:rPr>
                        </m:ctrlPr>
                      </m:sSubPr>
                      <m:e>
                        <m:r>
                          <a:rPr lang="es-ES" sz="1200" i="1">
                            <a:latin typeface="Cambria Math" panose="02040503050406030204" pitchFamily="18" charset="0"/>
                          </a:rPr>
                          <m:t>𝑤</m:t>
                        </m:r>
                      </m:e>
                      <m:sub>
                        <m:r>
                          <a:rPr lang="es-ES" sz="1200" b="0" i="1" smtClean="0">
                            <a:latin typeface="Cambria Math" panose="02040503050406030204" pitchFamily="18" charset="0"/>
                          </a:rPr>
                          <m:t>1</m:t>
                        </m:r>
                      </m:sub>
                    </m:sSub>
                    <m:r>
                      <m:rPr>
                        <m:nor/>
                      </m:rPr>
                      <a:rPr lang="es-ES" sz="1200" dirty="0"/>
                      <m:t> </m:t>
                    </m:r>
                    <m:sSub>
                      <m:sSubPr>
                        <m:ctrlPr>
                          <a:rPr lang="es-ES" sz="1200" i="1">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1</m:t>
                        </m:r>
                      </m:sub>
                    </m:sSub>
                    <m:r>
                      <a:rPr lang="es-ES" sz="1200" b="0" i="1" smtClean="0">
                        <a:latin typeface="Cambria Math" panose="02040503050406030204" pitchFamily="18" charset="0"/>
                      </a:rPr>
                      <m:t>+</m:t>
                    </m:r>
                    <m:sSub>
                      <m:sSubPr>
                        <m:ctrlPr>
                          <a:rPr lang="es-ES" sz="1200" i="1">
                            <a:latin typeface="Cambria Math" panose="02040503050406030204" pitchFamily="18" charset="0"/>
                          </a:rPr>
                        </m:ctrlPr>
                      </m:sSubPr>
                      <m:e>
                        <m:r>
                          <a:rPr lang="es-ES" sz="1200" i="1">
                            <a:latin typeface="Cambria Math" panose="02040503050406030204" pitchFamily="18" charset="0"/>
                          </a:rPr>
                          <m:t>𝑤</m:t>
                        </m:r>
                      </m:e>
                      <m:sub>
                        <m:r>
                          <a:rPr lang="es-ES" sz="1200" b="0" i="1" smtClean="0">
                            <a:latin typeface="Cambria Math" panose="02040503050406030204" pitchFamily="18" charset="0"/>
                          </a:rPr>
                          <m:t>2</m:t>
                        </m:r>
                      </m:sub>
                    </m:sSub>
                    <m:r>
                      <m:rPr>
                        <m:nor/>
                      </m:rPr>
                      <a:rPr lang="es-ES" sz="1200" dirty="0"/>
                      <m:t> </m:t>
                    </m:r>
                    <m:sSub>
                      <m:sSubPr>
                        <m:ctrlPr>
                          <a:rPr lang="es-ES" sz="1200" i="1">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2</m:t>
                        </m:r>
                      </m:sub>
                    </m:sSub>
                  </m:oMath>
                </a14:m>
                <a:endParaRPr lang="es-ES" sz="1200" dirty="0"/>
              </a:p>
            </p:txBody>
          </p:sp>
        </mc:Choice>
        <mc:Fallback xmlns="">
          <p:sp>
            <p:nvSpPr>
              <p:cNvPr id="13" name="CuadroTexto 12">
                <a:extLst>
                  <a:ext uri="{FF2B5EF4-FFF2-40B4-BE49-F238E27FC236}">
                    <a16:creationId xmlns:a16="http://schemas.microsoft.com/office/drawing/2014/main" id="{D487BCB7-D8A0-41B1-8E97-8792AD9BBB9C}"/>
                  </a:ext>
                </a:extLst>
              </p:cNvPr>
              <p:cNvSpPr txBox="1">
                <a:spLocks noRot="1" noChangeAspect="1" noMove="1" noResize="1" noEditPoints="1" noAdjustHandles="1" noChangeArrowheads="1" noChangeShapeType="1" noTextEdit="1"/>
              </p:cNvSpPr>
              <p:nvPr/>
            </p:nvSpPr>
            <p:spPr>
              <a:xfrm>
                <a:off x="6862008" y="3712581"/>
                <a:ext cx="1488806" cy="369332"/>
              </a:xfrm>
              <a:prstGeom prst="rect">
                <a:avLst/>
              </a:prstGeom>
              <a:blipFill>
                <a:blip r:embed="rId2"/>
                <a:stretch>
                  <a:fillRect l="-5932" t="-10000" r="-847" b="-20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7B631DDD-5AA2-422E-852B-9D144912FF44}"/>
                  </a:ext>
                </a:extLst>
              </p:cNvPr>
              <p:cNvSpPr/>
              <p:nvPr/>
            </p:nvSpPr>
            <p:spPr>
              <a:xfrm>
                <a:off x="8515508" y="3646761"/>
                <a:ext cx="1953502" cy="5043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ES" sz="1200" i="1" smtClean="0">
                          <a:latin typeface="Cambria Math" panose="02040503050406030204" pitchFamily="18" charset="0"/>
                        </a:rPr>
                        <m:t>s</m:t>
                      </m:r>
                      <m:r>
                        <a:rPr lang="es-ES" sz="1200" b="0" i="1" smtClean="0">
                          <a:latin typeface="Cambria Math" panose="02040503050406030204" pitchFamily="18" charset="0"/>
                        </a:rPr>
                        <m:t>𝑎𝑙𝑖𝑑𝑎</m:t>
                      </m:r>
                      <m:d>
                        <m:dPr>
                          <m:ctrlPr>
                            <a:rPr lang="es-ES" sz="1200" i="1">
                              <a:latin typeface="Cambria Math" panose="02040503050406030204" pitchFamily="18" charset="0"/>
                            </a:rPr>
                          </m:ctrlPr>
                        </m:dPr>
                        <m:e>
                          <m:r>
                            <a:rPr lang="es-ES" sz="1200" b="0" i="1" smtClean="0">
                              <a:latin typeface="Cambria Math" panose="02040503050406030204" pitchFamily="18" charset="0"/>
                            </a:rPr>
                            <m:t>𝑥</m:t>
                          </m:r>
                        </m:e>
                      </m:d>
                      <m:r>
                        <a:rPr lang="es-ES" sz="1200" i="1">
                          <a:latin typeface="Cambria Math" panose="02040503050406030204" pitchFamily="18" charset="0"/>
                        </a:rPr>
                        <m:t>=</m:t>
                      </m:r>
                      <m:d>
                        <m:dPr>
                          <m:begChr m:val="{"/>
                          <m:endChr m:val=""/>
                          <m:ctrlPr>
                            <a:rPr lang="es-ES" sz="1200" i="1">
                              <a:latin typeface="Cambria Math" panose="02040503050406030204" pitchFamily="18" charset="0"/>
                            </a:rPr>
                          </m:ctrlPr>
                        </m:dPr>
                        <m:e>
                          <m:eqArr>
                            <m:eqArrPr>
                              <m:ctrlPr>
                                <a:rPr lang="es-ES" sz="1200" i="1">
                                  <a:latin typeface="Cambria Math" panose="02040503050406030204" pitchFamily="18" charset="0"/>
                                </a:rPr>
                              </m:ctrlPr>
                            </m:eqArrPr>
                            <m:e>
                              <m:r>
                                <a:rPr lang="es-ES" sz="1200" i="1">
                                  <a:latin typeface="Cambria Math" panose="02040503050406030204" pitchFamily="18" charset="0"/>
                                </a:rPr>
                                <m:t>0, </m:t>
                              </m:r>
                              <m:r>
                                <a:rPr lang="es-ES" sz="1200" i="1">
                                  <a:latin typeface="Cambria Math" panose="02040503050406030204" pitchFamily="18" charset="0"/>
                                </a:rPr>
                                <m:t>𝑥</m:t>
                              </m:r>
                              <m:r>
                                <a:rPr lang="es-ES" sz="1200" i="1">
                                  <a:latin typeface="Cambria Math" panose="02040503050406030204" pitchFamily="18" charset="0"/>
                                </a:rPr>
                                <m:t>&lt;0</m:t>
                              </m:r>
                            </m:e>
                            <m:e>
                              <m:r>
                                <a:rPr lang="es-ES" sz="1200" i="1">
                                  <a:latin typeface="Cambria Math" panose="02040503050406030204" pitchFamily="18" charset="0"/>
                                </a:rPr>
                                <m:t>&amp;1, </m:t>
                              </m:r>
                              <m:r>
                                <a:rPr lang="es-ES" sz="1200" i="1">
                                  <a:latin typeface="Cambria Math" panose="02040503050406030204" pitchFamily="18" charset="0"/>
                                </a:rPr>
                                <m:t>𝑥</m:t>
                              </m:r>
                              <m:r>
                                <a:rPr lang="es-ES" sz="1200" i="1">
                                  <a:latin typeface="Cambria Math" panose="02040503050406030204" pitchFamily="18" charset="0"/>
                                </a:rPr>
                                <m:t>≥0</m:t>
                              </m:r>
                            </m:e>
                          </m:eqArr>
                        </m:e>
                      </m:d>
                      <m:r>
                        <a:rPr lang="es-ES" sz="1200" b="0" i="1" smtClean="0">
                          <a:latin typeface="Cambria Math" panose="02040503050406030204" pitchFamily="18" charset="0"/>
                        </a:rPr>
                        <m:t>=</m:t>
                      </m:r>
                      <m:r>
                        <a:rPr lang="es-ES" sz="1200" b="0" i="1" smtClean="0">
                          <a:latin typeface="Cambria Math" panose="02040503050406030204" pitchFamily="18" charset="0"/>
                        </a:rPr>
                        <m:t>𝑦</m:t>
                      </m:r>
                    </m:oMath>
                  </m:oMathPara>
                </a14:m>
                <a:endParaRPr lang="es-ES" sz="1200" dirty="0"/>
              </a:p>
            </p:txBody>
          </p:sp>
        </mc:Choice>
        <mc:Fallback xmlns="">
          <p:sp>
            <p:nvSpPr>
              <p:cNvPr id="14" name="Rectángulo 13">
                <a:extLst>
                  <a:ext uri="{FF2B5EF4-FFF2-40B4-BE49-F238E27FC236}">
                    <a16:creationId xmlns:a16="http://schemas.microsoft.com/office/drawing/2014/main" id="{7B631DDD-5AA2-422E-852B-9D144912FF44}"/>
                  </a:ext>
                </a:extLst>
              </p:cNvPr>
              <p:cNvSpPr>
                <a:spLocks noRot="1" noChangeAspect="1" noMove="1" noResize="1" noEditPoints="1" noAdjustHandles="1" noChangeArrowheads="1" noChangeShapeType="1" noTextEdit="1"/>
              </p:cNvSpPr>
              <p:nvPr/>
            </p:nvSpPr>
            <p:spPr>
              <a:xfrm>
                <a:off x="8515508" y="3646761"/>
                <a:ext cx="1953502" cy="504305"/>
              </a:xfrm>
              <a:prstGeom prst="rect">
                <a:avLst/>
              </a:prstGeom>
              <a:blipFill>
                <a:blip r:embed="rId3"/>
                <a:stretch>
                  <a:fillRect t="-170732" b="-243902"/>
                </a:stretch>
              </a:blipFill>
            </p:spPr>
            <p:txBody>
              <a:bodyPr/>
              <a:lstStyle/>
              <a:p>
                <a:r>
                  <a:rPr lang="es-ES">
                    <a:noFill/>
                  </a:rPr>
                  <a:t> </a:t>
                </a:r>
              </a:p>
            </p:txBody>
          </p:sp>
        </mc:Fallback>
      </mc:AlternateContent>
      <p:sp>
        <p:nvSpPr>
          <p:cNvPr id="3" name="CuadroTexto 2">
            <a:extLst>
              <a:ext uri="{FF2B5EF4-FFF2-40B4-BE49-F238E27FC236}">
                <a16:creationId xmlns:a16="http://schemas.microsoft.com/office/drawing/2014/main" id="{0C8BD91F-71A0-6744-8E19-0ED821D10F94}"/>
              </a:ext>
            </a:extLst>
          </p:cNvPr>
          <p:cNvSpPr txBox="1"/>
          <p:nvPr/>
        </p:nvSpPr>
        <p:spPr>
          <a:xfrm>
            <a:off x="7216218" y="1577607"/>
            <a:ext cx="726481" cy="369332"/>
          </a:xfrm>
          <a:prstGeom prst="rect">
            <a:avLst/>
          </a:prstGeom>
          <a:noFill/>
        </p:spPr>
        <p:txBody>
          <a:bodyPr wrap="none" rtlCol="0">
            <a:spAutoFit/>
          </a:bodyPr>
          <a:lstStyle/>
          <a:p>
            <a:r>
              <a:rPr lang="es-ES" dirty="0"/>
              <a:t>B</a:t>
            </a:r>
            <a:r>
              <a:rPr lang="es-ES" baseline="-25000" dirty="0"/>
              <a:t>0</a:t>
            </a:r>
            <a:r>
              <a:rPr lang="es-ES" dirty="0"/>
              <a:t> = 1</a:t>
            </a:r>
          </a:p>
        </p:txBody>
      </p:sp>
      <p:sp>
        <p:nvSpPr>
          <p:cNvPr id="17" name="CuadroTexto 16">
            <a:extLst>
              <a:ext uri="{FF2B5EF4-FFF2-40B4-BE49-F238E27FC236}">
                <a16:creationId xmlns:a16="http://schemas.microsoft.com/office/drawing/2014/main" id="{06DB512F-CC80-9442-9A6E-7ED3C93479C0}"/>
              </a:ext>
            </a:extLst>
          </p:cNvPr>
          <p:cNvSpPr txBox="1"/>
          <p:nvPr/>
        </p:nvSpPr>
        <p:spPr>
          <a:xfrm>
            <a:off x="5559990" y="2352321"/>
            <a:ext cx="383438" cy="369332"/>
          </a:xfrm>
          <a:prstGeom prst="rect">
            <a:avLst/>
          </a:prstGeom>
          <a:noFill/>
        </p:spPr>
        <p:txBody>
          <a:bodyPr wrap="none" rtlCol="0">
            <a:spAutoFit/>
          </a:bodyPr>
          <a:lstStyle/>
          <a:p>
            <a:r>
              <a:rPr lang="es-ES" dirty="0"/>
              <a:t>X</a:t>
            </a:r>
            <a:r>
              <a:rPr lang="es-ES" baseline="-25000" dirty="0"/>
              <a:t>1</a:t>
            </a:r>
          </a:p>
        </p:txBody>
      </p:sp>
      <p:sp>
        <p:nvSpPr>
          <p:cNvPr id="18" name="CuadroTexto 17">
            <a:extLst>
              <a:ext uri="{FF2B5EF4-FFF2-40B4-BE49-F238E27FC236}">
                <a16:creationId xmlns:a16="http://schemas.microsoft.com/office/drawing/2014/main" id="{883A9C9F-2014-CD45-9547-BFB19FC8E90D}"/>
              </a:ext>
            </a:extLst>
          </p:cNvPr>
          <p:cNvSpPr txBox="1"/>
          <p:nvPr/>
        </p:nvSpPr>
        <p:spPr>
          <a:xfrm>
            <a:off x="5559990" y="3203051"/>
            <a:ext cx="383438" cy="369332"/>
          </a:xfrm>
          <a:prstGeom prst="rect">
            <a:avLst/>
          </a:prstGeom>
          <a:noFill/>
        </p:spPr>
        <p:txBody>
          <a:bodyPr wrap="none" rtlCol="0">
            <a:spAutoFit/>
          </a:bodyPr>
          <a:lstStyle/>
          <a:p>
            <a:r>
              <a:rPr lang="es-ES" dirty="0"/>
              <a:t>X</a:t>
            </a:r>
            <a:r>
              <a:rPr lang="es-ES" baseline="-25000" dirty="0"/>
              <a:t>2</a:t>
            </a:r>
          </a:p>
        </p:txBody>
      </p:sp>
      <p:sp>
        <p:nvSpPr>
          <p:cNvPr id="4" name="Elipse 3">
            <a:extLst>
              <a:ext uri="{FF2B5EF4-FFF2-40B4-BE49-F238E27FC236}">
                <a16:creationId xmlns:a16="http://schemas.microsoft.com/office/drawing/2014/main" id="{528BD5F0-B417-6D4E-91A6-665748E0EB16}"/>
              </a:ext>
            </a:extLst>
          </p:cNvPr>
          <p:cNvSpPr>
            <a:spLocks noChangeAspect="1"/>
          </p:cNvSpPr>
          <p:nvPr/>
        </p:nvSpPr>
        <p:spPr>
          <a:xfrm>
            <a:off x="7039134" y="2496810"/>
            <a:ext cx="108065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w</a:t>
            </a:r>
            <a:r>
              <a:rPr lang="es-ES" sz="1600" baseline="-25000" dirty="0">
                <a:solidFill>
                  <a:schemeClr val="tx1"/>
                </a:solidFill>
              </a:rPr>
              <a:t>0</a:t>
            </a:r>
            <a:r>
              <a:rPr lang="es-ES" sz="1600" dirty="0">
                <a:solidFill>
                  <a:schemeClr val="tx1"/>
                </a:solidFill>
              </a:rPr>
              <a:t> b</a:t>
            </a:r>
            <a:r>
              <a:rPr lang="es-ES" sz="1600" baseline="-25000" dirty="0">
                <a:solidFill>
                  <a:schemeClr val="tx1"/>
                </a:solidFill>
              </a:rPr>
              <a:t>0</a:t>
            </a:r>
            <a:r>
              <a:rPr lang="es-ES" sz="1600" dirty="0">
                <a:solidFill>
                  <a:schemeClr val="tx1"/>
                </a:solidFill>
              </a:rPr>
              <a:t> + w</a:t>
            </a:r>
            <a:r>
              <a:rPr lang="es-ES" sz="1600" baseline="-25000" dirty="0">
                <a:solidFill>
                  <a:schemeClr val="tx1"/>
                </a:solidFill>
              </a:rPr>
              <a:t>1</a:t>
            </a:r>
            <a:r>
              <a:rPr lang="es-ES" sz="1600" dirty="0">
                <a:solidFill>
                  <a:schemeClr val="tx1"/>
                </a:solidFill>
              </a:rPr>
              <a:t> X</a:t>
            </a:r>
            <a:r>
              <a:rPr lang="es-ES" sz="1600" baseline="-25000" dirty="0">
                <a:solidFill>
                  <a:schemeClr val="tx1"/>
                </a:solidFill>
              </a:rPr>
              <a:t>1</a:t>
            </a:r>
            <a:r>
              <a:rPr lang="es-ES" sz="1600" dirty="0">
                <a:solidFill>
                  <a:schemeClr val="tx1"/>
                </a:solidFill>
              </a:rPr>
              <a:t> + w</a:t>
            </a:r>
            <a:r>
              <a:rPr lang="es-ES" sz="1600" baseline="-25000" dirty="0">
                <a:solidFill>
                  <a:schemeClr val="tx1"/>
                </a:solidFill>
              </a:rPr>
              <a:t>2</a:t>
            </a:r>
            <a:r>
              <a:rPr lang="es-ES" sz="1600" dirty="0">
                <a:solidFill>
                  <a:schemeClr val="tx1"/>
                </a:solidFill>
              </a:rPr>
              <a:t> X</a:t>
            </a:r>
            <a:r>
              <a:rPr lang="es-ES" sz="1600" baseline="-25000" dirty="0">
                <a:solidFill>
                  <a:schemeClr val="tx1"/>
                </a:solidFill>
              </a:rPr>
              <a:t>2</a:t>
            </a:r>
          </a:p>
        </p:txBody>
      </p:sp>
      <p:cxnSp>
        <p:nvCxnSpPr>
          <p:cNvPr id="9" name="Conector recto de flecha 8">
            <a:extLst>
              <a:ext uri="{FF2B5EF4-FFF2-40B4-BE49-F238E27FC236}">
                <a16:creationId xmlns:a16="http://schemas.microsoft.com/office/drawing/2014/main" id="{D88DA333-F286-A84F-A4E1-EA6FDAC0DEC1}"/>
              </a:ext>
            </a:extLst>
          </p:cNvPr>
          <p:cNvCxnSpPr>
            <a:cxnSpLocks/>
            <a:stCxn id="3" idx="2"/>
            <a:endCxn id="4" idx="0"/>
          </p:cNvCxnSpPr>
          <p:nvPr/>
        </p:nvCxnSpPr>
        <p:spPr>
          <a:xfrm>
            <a:off x="7579459" y="1946939"/>
            <a:ext cx="0" cy="549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ector recto de flecha 23">
            <a:extLst>
              <a:ext uri="{FF2B5EF4-FFF2-40B4-BE49-F238E27FC236}">
                <a16:creationId xmlns:a16="http://schemas.microsoft.com/office/drawing/2014/main" id="{C7662E41-D70C-3B41-BCCE-FC1D9CC4133B}"/>
              </a:ext>
            </a:extLst>
          </p:cNvPr>
          <p:cNvCxnSpPr>
            <a:stCxn id="17" idx="3"/>
            <a:endCxn id="4" idx="2"/>
          </p:cNvCxnSpPr>
          <p:nvPr/>
        </p:nvCxnSpPr>
        <p:spPr>
          <a:xfrm>
            <a:off x="5943428" y="2536987"/>
            <a:ext cx="1095706" cy="4998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recto de flecha 25">
            <a:extLst>
              <a:ext uri="{FF2B5EF4-FFF2-40B4-BE49-F238E27FC236}">
                <a16:creationId xmlns:a16="http://schemas.microsoft.com/office/drawing/2014/main" id="{CF291A4E-EB71-A347-9752-7574F9623A9F}"/>
              </a:ext>
            </a:extLst>
          </p:cNvPr>
          <p:cNvCxnSpPr>
            <a:stCxn id="18" idx="3"/>
            <a:endCxn id="4" idx="2"/>
          </p:cNvCxnSpPr>
          <p:nvPr/>
        </p:nvCxnSpPr>
        <p:spPr>
          <a:xfrm flipV="1">
            <a:off x="5943428" y="3036810"/>
            <a:ext cx="1095706" cy="350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11BB81F3-18AF-144F-94C2-A8929C7EE2CA}"/>
              </a:ext>
            </a:extLst>
          </p:cNvPr>
          <p:cNvSpPr txBox="1"/>
          <p:nvPr/>
        </p:nvSpPr>
        <p:spPr>
          <a:xfrm>
            <a:off x="6048584" y="3001091"/>
            <a:ext cx="529312" cy="261610"/>
          </a:xfrm>
          <a:prstGeom prst="rect">
            <a:avLst/>
          </a:prstGeom>
          <a:noFill/>
        </p:spPr>
        <p:txBody>
          <a:bodyPr wrap="none" rtlCol="0">
            <a:spAutoFit/>
          </a:bodyPr>
          <a:lstStyle/>
          <a:p>
            <a:r>
              <a:rPr lang="es-ES" sz="1100" dirty="0">
                <a:solidFill>
                  <a:srgbClr val="FF0000"/>
                </a:solidFill>
              </a:rPr>
              <a:t>w</a:t>
            </a:r>
            <a:r>
              <a:rPr lang="es-ES" sz="1100" baseline="-25000" dirty="0">
                <a:solidFill>
                  <a:srgbClr val="FF0000"/>
                </a:solidFill>
              </a:rPr>
              <a:t>2 </a:t>
            </a:r>
            <a:r>
              <a:rPr lang="es-ES" sz="1100" dirty="0">
                <a:solidFill>
                  <a:srgbClr val="FF0000"/>
                </a:solidFill>
              </a:rPr>
              <a:t>= 1</a:t>
            </a:r>
          </a:p>
        </p:txBody>
      </p:sp>
      <p:sp>
        <p:nvSpPr>
          <p:cNvPr id="33" name="CuadroTexto 32">
            <a:extLst>
              <a:ext uri="{FF2B5EF4-FFF2-40B4-BE49-F238E27FC236}">
                <a16:creationId xmlns:a16="http://schemas.microsoft.com/office/drawing/2014/main" id="{3739C98F-1109-FF46-8AEA-D3D45EAC49C5}"/>
              </a:ext>
            </a:extLst>
          </p:cNvPr>
          <p:cNvSpPr txBox="1"/>
          <p:nvPr/>
        </p:nvSpPr>
        <p:spPr>
          <a:xfrm>
            <a:off x="6205471" y="2458589"/>
            <a:ext cx="529312" cy="261610"/>
          </a:xfrm>
          <a:prstGeom prst="rect">
            <a:avLst/>
          </a:prstGeom>
          <a:noFill/>
        </p:spPr>
        <p:txBody>
          <a:bodyPr wrap="none" rtlCol="0">
            <a:spAutoFit/>
          </a:bodyPr>
          <a:lstStyle/>
          <a:p>
            <a:r>
              <a:rPr lang="es-ES" sz="1100" dirty="0">
                <a:solidFill>
                  <a:srgbClr val="FF0000"/>
                </a:solidFill>
              </a:rPr>
              <a:t>w</a:t>
            </a:r>
            <a:r>
              <a:rPr lang="es-ES" sz="1100" baseline="-25000" dirty="0">
                <a:solidFill>
                  <a:srgbClr val="FF0000"/>
                </a:solidFill>
              </a:rPr>
              <a:t>1 </a:t>
            </a:r>
            <a:r>
              <a:rPr lang="es-ES" sz="1100" dirty="0">
                <a:solidFill>
                  <a:srgbClr val="FF0000"/>
                </a:solidFill>
              </a:rPr>
              <a:t>= 1</a:t>
            </a:r>
          </a:p>
        </p:txBody>
      </p:sp>
      <p:sp>
        <p:nvSpPr>
          <p:cNvPr id="34" name="CuadroTexto 33">
            <a:extLst>
              <a:ext uri="{FF2B5EF4-FFF2-40B4-BE49-F238E27FC236}">
                <a16:creationId xmlns:a16="http://schemas.microsoft.com/office/drawing/2014/main" id="{99912E62-E2A2-654D-9994-47BBCA6CF189}"/>
              </a:ext>
            </a:extLst>
          </p:cNvPr>
          <p:cNvSpPr txBox="1"/>
          <p:nvPr/>
        </p:nvSpPr>
        <p:spPr>
          <a:xfrm>
            <a:off x="7582792" y="2082710"/>
            <a:ext cx="679994" cy="261610"/>
          </a:xfrm>
          <a:prstGeom prst="rect">
            <a:avLst/>
          </a:prstGeom>
          <a:noFill/>
        </p:spPr>
        <p:txBody>
          <a:bodyPr wrap="none" rtlCol="0">
            <a:spAutoFit/>
          </a:bodyPr>
          <a:lstStyle/>
          <a:p>
            <a:r>
              <a:rPr lang="es-ES" sz="1100" dirty="0">
                <a:solidFill>
                  <a:srgbClr val="FF0000"/>
                </a:solidFill>
              </a:rPr>
              <a:t>w</a:t>
            </a:r>
            <a:r>
              <a:rPr lang="es-ES" sz="1100" baseline="-25000" dirty="0">
                <a:solidFill>
                  <a:srgbClr val="FF0000"/>
                </a:solidFill>
              </a:rPr>
              <a:t>0 </a:t>
            </a:r>
            <a:r>
              <a:rPr lang="es-ES" sz="1100" dirty="0">
                <a:solidFill>
                  <a:srgbClr val="FF0000"/>
                </a:solidFill>
              </a:rPr>
              <a:t>= -1,5</a:t>
            </a:r>
          </a:p>
        </p:txBody>
      </p:sp>
      <p:sp>
        <p:nvSpPr>
          <p:cNvPr id="35" name="Elipse 34">
            <a:extLst>
              <a:ext uri="{FF2B5EF4-FFF2-40B4-BE49-F238E27FC236}">
                <a16:creationId xmlns:a16="http://schemas.microsoft.com/office/drawing/2014/main" id="{02E4C84A-30B4-324C-94BE-7067BD068E7B}"/>
              </a:ext>
            </a:extLst>
          </p:cNvPr>
          <p:cNvSpPr>
            <a:spLocks noChangeAspect="1"/>
          </p:cNvSpPr>
          <p:nvPr/>
        </p:nvSpPr>
        <p:spPr>
          <a:xfrm>
            <a:off x="8770985" y="2494652"/>
            <a:ext cx="108065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baseline="-25000" dirty="0">
              <a:solidFill>
                <a:schemeClr val="tx1"/>
              </a:solidFill>
            </a:endParaRPr>
          </a:p>
        </p:txBody>
      </p:sp>
      <p:cxnSp>
        <p:nvCxnSpPr>
          <p:cNvPr id="38" name="Conector recto de flecha 37">
            <a:extLst>
              <a:ext uri="{FF2B5EF4-FFF2-40B4-BE49-F238E27FC236}">
                <a16:creationId xmlns:a16="http://schemas.microsoft.com/office/drawing/2014/main" id="{3B685B84-78D7-844A-A756-9D024C1FAFD5}"/>
              </a:ext>
            </a:extLst>
          </p:cNvPr>
          <p:cNvCxnSpPr>
            <a:stCxn id="4" idx="6"/>
            <a:endCxn id="35" idx="2"/>
          </p:cNvCxnSpPr>
          <p:nvPr/>
        </p:nvCxnSpPr>
        <p:spPr>
          <a:xfrm flipV="1">
            <a:off x="8119784" y="3034652"/>
            <a:ext cx="651201" cy="2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uadroTexto 38">
            <a:extLst>
              <a:ext uri="{FF2B5EF4-FFF2-40B4-BE49-F238E27FC236}">
                <a16:creationId xmlns:a16="http://schemas.microsoft.com/office/drawing/2014/main" id="{FBE48A68-7059-2D40-9B52-959A15AC05EA}"/>
              </a:ext>
            </a:extLst>
          </p:cNvPr>
          <p:cNvSpPr txBox="1"/>
          <p:nvPr/>
        </p:nvSpPr>
        <p:spPr>
          <a:xfrm>
            <a:off x="8291118" y="2791352"/>
            <a:ext cx="245580" cy="261610"/>
          </a:xfrm>
          <a:prstGeom prst="rect">
            <a:avLst/>
          </a:prstGeom>
          <a:noFill/>
        </p:spPr>
        <p:txBody>
          <a:bodyPr wrap="none" rtlCol="0">
            <a:spAutoFit/>
          </a:bodyPr>
          <a:lstStyle/>
          <a:p>
            <a:r>
              <a:rPr lang="es-ES" sz="1100" dirty="0"/>
              <a:t>x</a:t>
            </a:r>
          </a:p>
        </p:txBody>
      </p:sp>
      <mc:AlternateContent xmlns:mc="http://schemas.openxmlformats.org/markup-compatibility/2006" xmlns:a14="http://schemas.microsoft.com/office/drawing/2010/main">
        <mc:Choice Requires="a14">
          <p:sp>
            <p:nvSpPr>
              <p:cNvPr id="40" name="Rectángulo 39">
                <a:extLst>
                  <a:ext uri="{FF2B5EF4-FFF2-40B4-BE49-F238E27FC236}">
                    <a16:creationId xmlns:a16="http://schemas.microsoft.com/office/drawing/2014/main" id="{51B9AB4F-F11B-C847-9B1B-F5F36C344EE1}"/>
                  </a:ext>
                </a:extLst>
              </p:cNvPr>
              <p:cNvSpPr/>
              <p:nvPr/>
            </p:nvSpPr>
            <p:spPr>
              <a:xfrm>
                <a:off x="8700213" y="2792764"/>
                <a:ext cx="1222194" cy="4699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050" i="1" smtClean="0">
                          <a:latin typeface="Cambria Math" panose="02040503050406030204" pitchFamily="18" charset="0"/>
                        </a:rPr>
                        <m:t>𝑓</m:t>
                      </m:r>
                      <m:d>
                        <m:dPr>
                          <m:ctrlPr>
                            <a:rPr lang="es-ES" sz="1050" i="1">
                              <a:latin typeface="Cambria Math" panose="02040503050406030204" pitchFamily="18" charset="0"/>
                            </a:rPr>
                          </m:ctrlPr>
                        </m:dPr>
                        <m:e>
                          <m:r>
                            <a:rPr lang="es-ES" sz="1050" i="1">
                              <a:latin typeface="Cambria Math" panose="02040503050406030204" pitchFamily="18" charset="0"/>
                            </a:rPr>
                            <m:t>𝑥</m:t>
                          </m:r>
                        </m:e>
                      </m:d>
                      <m:r>
                        <a:rPr lang="es-ES" sz="1050" i="1">
                          <a:latin typeface="Cambria Math" panose="02040503050406030204" pitchFamily="18" charset="0"/>
                        </a:rPr>
                        <m:t>=</m:t>
                      </m:r>
                      <m:d>
                        <m:dPr>
                          <m:begChr m:val="{"/>
                          <m:endChr m:val=""/>
                          <m:ctrlPr>
                            <a:rPr lang="es-ES" sz="1050" i="1">
                              <a:latin typeface="Cambria Math" panose="02040503050406030204" pitchFamily="18" charset="0"/>
                            </a:rPr>
                          </m:ctrlPr>
                        </m:dPr>
                        <m:e>
                          <m:eqArr>
                            <m:eqArrPr>
                              <m:ctrlPr>
                                <a:rPr lang="es-ES" sz="1050" i="1">
                                  <a:latin typeface="Cambria Math" panose="02040503050406030204" pitchFamily="18" charset="0"/>
                                </a:rPr>
                              </m:ctrlPr>
                            </m:eqArrPr>
                            <m:e>
                              <m:r>
                                <a:rPr lang="es-ES" sz="1050" i="1">
                                  <a:latin typeface="Cambria Math" panose="02040503050406030204" pitchFamily="18" charset="0"/>
                                </a:rPr>
                                <m:t>0</m:t>
                              </m:r>
                              <m:r>
                                <a:rPr lang="es-ES" sz="1050" b="0" i="1" smtClean="0">
                                  <a:latin typeface="Cambria Math" panose="02040503050406030204" pitchFamily="18" charset="0"/>
                                </a:rPr>
                                <m:t>, </m:t>
                              </m:r>
                              <m:r>
                                <a:rPr lang="es-ES" sz="1050" i="1">
                                  <a:latin typeface="Cambria Math" panose="02040503050406030204" pitchFamily="18" charset="0"/>
                                </a:rPr>
                                <m:t>𝑥</m:t>
                              </m:r>
                              <m:r>
                                <a:rPr lang="es-ES" sz="1050" i="1">
                                  <a:latin typeface="Cambria Math" panose="02040503050406030204" pitchFamily="18" charset="0"/>
                                </a:rPr>
                                <m:t>&lt;0</m:t>
                              </m:r>
                            </m:e>
                            <m:e>
                              <m:r>
                                <a:rPr lang="es-ES" sz="1050" i="1">
                                  <a:latin typeface="Cambria Math" panose="02040503050406030204" pitchFamily="18" charset="0"/>
                                </a:rPr>
                                <m:t>&amp;1</m:t>
                              </m:r>
                              <m:r>
                                <a:rPr lang="es-ES" sz="1050" b="0" i="1" smtClean="0">
                                  <a:latin typeface="Cambria Math" panose="02040503050406030204" pitchFamily="18" charset="0"/>
                                </a:rPr>
                                <m:t>, </m:t>
                              </m:r>
                              <m:r>
                                <a:rPr lang="es-ES" sz="1050" i="1">
                                  <a:latin typeface="Cambria Math" panose="02040503050406030204" pitchFamily="18" charset="0"/>
                                </a:rPr>
                                <m:t>𝑥</m:t>
                              </m:r>
                              <m:r>
                                <a:rPr lang="es-ES" sz="1050" i="1">
                                  <a:latin typeface="Cambria Math" panose="02040503050406030204" pitchFamily="18" charset="0"/>
                                </a:rPr>
                                <m:t>≥0</m:t>
                              </m:r>
                            </m:e>
                          </m:eqArr>
                        </m:e>
                      </m:d>
                    </m:oMath>
                  </m:oMathPara>
                </a14:m>
                <a:endParaRPr lang="es-ES" sz="1050" dirty="0"/>
              </a:p>
            </p:txBody>
          </p:sp>
        </mc:Choice>
        <mc:Fallback xmlns="">
          <p:sp>
            <p:nvSpPr>
              <p:cNvPr id="40" name="Rectángulo 39">
                <a:extLst>
                  <a:ext uri="{FF2B5EF4-FFF2-40B4-BE49-F238E27FC236}">
                    <a16:creationId xmlns:a16="http://schemas.microsoft.com/office/drawing/2014/main" id="{51B9AB4F-F11B-C847-9B1B-F5F36C344EE1}"/>
                  </a:ext>
                </a:extLst>
              </p:cNvPr>
              <p:cNvSpPr>
                <a:spLocks noRot="1" noChangeAspect="1" noMove="1" noResize="1" noEditPoints="1" noAdjustHandles="1" noChangeArrowheads="1" noChangeShapeType="1" noTextEdit="1"/>
              </p:cNvSpPr>
              <p:nvPr/>
            </p:nvSpPr>
            <p:spPr>
              <a:xfrm>
                <a:off x="8700213" y="2792764"/>
                <a:ext cx="1222194" cy="469937"/>
              </a:xfrm>
              <a:prstGeom prst="rect">
                <a:avLst/>
              </a:prstGeom>
              <a:blipFill>
                <a:blip r:embed="rId4"/>
                <a:stretch>
                  <a:fillRect l="-11340" t="-171053" r="-5155" b="-244737"/>
                </a:stretch>
              </a:blipFill>
            </p:spPr>
            <p:txBody>
              <a:bodyPr/>
              <a:lstStyle/>
              <a:p>
                <a:r>
                  <a:rPr lang="es-ES">
                    <a:noFill/>
                  </a:rPr>
                  <a:t> </a:t>
                </a:r>
              </a:p>
            </p:txBody>
          </p:sp>
        </mc:Fallback>
      </mc:AlternateContent>
      <p:cxnSp>
        <p:nvCxnSpPr>
          <p:cNvPr id="42" name="Conector recto de flecha 41">
            <a:extLst>
              <a:ext uri="{FF2B5EF4-FFF2-40B4-BE49-F238E27FC236}">
                <a16:creationId xmlns:a16="http://schemas.microsoft.com/office/drawing/2014/main" id="{5686CB93-8B6E-0645-9CBD-683967AA4CA7}"/>
              </a:ext>
            </a:extLst>
          </p:cNvPr>
          <p:cNvCxnSpPr>
            <a:stCxn id="35" idx="6"/>
          </p:cNvCxnSpPr>
          <p:nvPr/>
        </p:nvCxnSpPr>
        <p:spPr>
          <a:xfrm flipV="1">
            <a:off x="9851635" y="3027732"/>
            <a:ext cx="494632" cy="6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CuadroTexto 42">
            <a:extLst>
              <a:ext uri="{FF2B5EF4-FFF2-40B4-BE49-F238E27FC236}">
                <a16:creationId xmlns:a16="http://schemas.microsoft.com/office/drawing/2014/main" id="{0A3C161E-EEB7-484B-97B1-495903ABC672}"/>
              </a:ext>
            </a:extLst>
          </p:cNvPr>
          <p:cNvSpPr txBox="1"/>
          <p:nvPr/>
        </p:nvSpPr>
        <p:spPr>
          <a:xfrm>
            <a:off x="10344578" y="2903847"/>
            <a:ext cx="248786" cy="261610"/>
          </a:xfrm>
          <a:prstGeom prst="rect">
            <a:avLst/>
          </a:prstGeom>
          <a:noFill/>
        </p:spPr>
        <p:txBody>
          <a:bodyPr wrap="none" rtlCol="0">
            <a:spAutoFit/>
          </a:bodyPr>
          <a:lstStyle/>
          <a:p>
            <a:r>
              <a:rPr lang="es-ES" sz="1100" dirty="0"/>
              <a:t>y</a:t>
            </a:r>
          </a:p>
        </p:txBody>
      </p:sp>
      <mc:AlternateContent xmlns:mc="http://schemas.openxmlformats.org/markup-compatibility/2006" xmlns:a14="http://schemas.microsoft.com/office/drawing/2010/main">
        <mc:Choice Requires="a14">
          <p:sp>
            <p:nvSpPr>
              <p:cNvPr id="44" name="Marcador de contenido 5">
                <a:extLst>
                  <a:ext uri="{FF2B5EF4-FFF2-40B4-BE49-F238E27FC236}">
                    <a16:creationId xmlns:a16="http://schemas.microsoft.com/office/drawing/2014/main" id="{D65D9B87-DA56-3644-9060-6EA14E2C91BF}"/>
                  </a:ext>
                </a:extLst>
              </p:cNvPr>
              <p:cNvSpPr txBox="1">
                <a:spLocks/>
              </p:cNvSpPr>
              <p:nvPr/>
            </p:nvSpPr>
            <p:spPr>
              <a:xfrm>
                <a:off x="2717800" y="4689283"/>
                <a:ext cx="6756400" cy="1764318"/>
              </a:xfrm>
              <a:prstGeom prst="rect">
                <a:avLst/>
              </a:prstGeom>
            </p:spPr>
            <p:txBody>
              <a:bodyPr vert="horz" lIns="91440" tIns="45720" rIns="91440" bIns="45720" rtlCol="0" anchor="t">
                <a:normAutofit fontScale="70000" lnSpcReduction="20000"/>
              </a:bodyPr>
              <a:lstStyle>
                <a:lvl1pPr marL="228594" indent="-228594" algn="l" defTabSz="914377"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𝐸𝑛𝑡𝑟𝑎𝑑𝑎</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1,0,0</m:t>
                          </m:r>
                        </m:e>
                      </m:d>
                      <m:r>
                        <a:rPr lang="es-ES" sz="2000" b="0" i="1" smtClean="0">
                          <a:latin typeface="Cambria Math" panose="02040503050406030204" pitchFamily="18" charset="0"/>
                        </a:rPr>
                        <m:t>=−1,5·1+1·0+1·0=−1,5  </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𝑆𝑎𝑙𝑖𝑑𝑎</m:t>
                      </m:r>
                      <m:r>
                        <a:rPr lang="es-ES" sz="2000" b="0" i="1" smtClean="0">
                          <a:latin typeface="Cambria Math" panose="02040503050406030204" pitchFamily="18" charset="0"/>
                          <a:ea typeface="Cambria Math" panose="02040503050406030204" pitchFamily="18" charset="0"/>
                        </a:rPr>
                        <m:t> </m:t>
                      </m:r>
                      <m:d>
                        <m:dPr>
                          <m:ctrlPr>
                            <a:rPr lang="es-ES" sz="2000" b="0" i="1" smtClean="0">
                              <a:latin typeface="Cambria Math" panose="02040503050406030204" pitchFamily="18" charset="0"/>
                              <a:ea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−1,5</m:t>
                          </m:r>
                        </m:e>
                      </m:d>
                      <m:r>
                        <a:rPr lang="es-ES" sz="2000" b="0" i="1" smtClean="0">
                          <a:latin typeface="Cambria Math" panose="02040503050406030204" pitchFamily="18" charset="0"/>
                          <a:ea typeface="Cambria Math" panose="02040503050406030204" pitchFamily="18" charset="0"/>
                        </a:rPr>
                        <m:t>=0</m:t>
                      </m:r>
                    </m:oMath>
                  </m:oMathPara>
                </a14:m>
                <a:endParaRPr lang="es-ES" sz="2000" b="0" dirty="0">
                  <a:ea typeface="Cambria Math" panose="02040503050406030204" pitchFamily="18" charset="0"/>
                </a:endParaRPr>
              </a:p>
              <a:p>
                <a:pPr marL="0" indent="0">
                  <a:lnSpc>
                    <a:spcPct val="100000"/>
                  </a:lnSpc>
                  <a:buNone/>
                </a:pPr>
                <a:endParaRPr lang="es-ES" sz="900" b="0" dirty="0">
                  <a:ea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s-ES" sz="2000" i="1">
                          <a:latin typeface="Cambria Math" panose="02040503050406030204" pitchFamily="18" charset="0"/>
                        </a:rPr>
                        <m:t>𝐸𝑛𝑡𝑟𝑎𝑑𝑎</m:t>
                      </m:r>
                      <m:d>
                        <m:dPr>
                          <m:ctrlPr>
                            <a:rPr lang="es-ES" sz="2000" i="1">
                              <a:latin typeface="Cambria Math" panose="02040503050406030204" pitchFamily="18" charset="0"/>
                            </a:rPr>
                          </m:ctrlPr>
                        </m:dPr>
                        <m:e>
                          <m:r>
                            <a:rPr lang="es-ES" sz="2000" i="1">
                              <a:latin typeface="Cambria Math" panose="02040503050406030204" pitchFamily="18" charset="0"/>
                            </a:rPr>
                            <m:t>1,0,</m:t>
                          </m:r>
                          <m:r>
                            <a:rPr lang="es-ES" sz="2000" b="0" i="1" smtClean="0">
                              <a:latin typeface="Cambria Math" panose="02040503050406030204" pitchFamily="18" charset="0"/>
                            </a:rPr>
                            <m:t>1</m:t>
                          </m:r>
                        </m:e>
                      </m:d>
                      <m:r>
                        <a:rPr lang="es-ES" sz="2000" i="1">
                          <a:latin typeface="Cambria Math" panose="02040503050406030204" pitchFamily="18" charset="0"/>
                        </a:rPr>
                        <m:t>=−1,5·1+1·0+1·</m:t>
                      </m:r>
                      <m:r>
                        <a:rPr lang="es-ES" sz="2000" b="0" i="1" smtClean="0">
                          <a:latin typeface="Cambria Math" panose="02040503050406030204" pitchFamily="18" charset="0"/>
                        </a:rPr>
                        <m:t>1</m:t>
                      </m:r>
                      <m:r>
                        <a:rPr lang="es-ES" sz="2000" i="1">
                          <a:latin typeface="Cambria Math" panose="02040503050406030204" pitchFamily="18" charset="0"/>
                        </a:rPr>
                        <m:t>=−</m:t>
                      </m:r>
                      <m:r>
                        <a:rPr lang="es-ES" sz="2000" b="0" i="1" smtClean="0">
                          <a:latin typeface="Cambria Math" panose="02040503050406030204" pitchFamily="18" charset="0"/>
                        </a:rPr>
                        <m:t>0</m:t>
                      </m:r>
                      <m:r>
                        <a:rPr lang="es-ES" sz="2000" i="1">
                          <a:latin typeface="Cambria Math" panose="02040503050406030204" pitchFamily="18" charset="0"/>
                        </a:rPr>
                        <m:t>,5  </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𝑆𝑎𝑙𝑖𝑑𝑎</m:t>
                      </m:r>
                      <m:r>
                        <a:rPr lang="es-ES" sz="2000" i="1">
                          <a:latin typeface="Cambria Math" panose="02040503050406030204" pitchFamily="18" charset="0"/>
                          <a:ea typeface="Cambria Math" panose="02040503050406030204" pitchFamily="18" charset="0"/>
                        </a:rPr>
                        <m:t> </m:t>
                      </m:r>
                      <m:d>
                        <m:dPr>
                          <m:ctrlPr>
                            <a:rPr lang="es-ES" sz="2000" i="1">
                              <a:latin typeface="Cambria Math" panose="02040503050406030204" pitchFamily="18" charset="0"/>
                              <a:ea typeface="Cambria Math" panose="02040503050406030204" pitchFamily="18" charset="0"/>
                            </a:rPr>
                          </m:ctrlPr>
                        </m:d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0</m:t>
                          </m:r>
                          <m:r>
                            <a:rPr lang="es-ES" sz="2000" i="1">
                              <a:latin typeface="Cambria Math" panose="02040503050406030204" pitchFamily="18" charset="0"/>
                              <a:ea typeface="Cambria Math" panose="02040503050406030204" pitchFamily="18" charset="0"/>
                            </a:rPr>
                            <m:t>,5</m:t>
                          </m:r>
                        </m:e>
                      </m:d>
                      <m:r>
                        <a:rPr lang="es-ES" sz="2000" i="1">
                          <a:latin typeface="Cambria Math" panose="02040503050406030204" pitchFamily="18" charset="0"/>
                          <a:ea typeface="Cambria Math" panose="02040503050406030204" pitchFamily="18" charset="0"/>
                        </a:rPr>
                        <m:t>=0</m:t>
                      </m:r>
                    </m:oMath>
                  </m:oMathPara>
                </a14:m>
                <a:endParaRPr lang="es-ES" sz="2000" dirty="0">
                  <a:ea typeface="Cambria Math" panose="02040503050406030204" pitchFamily="18" charset="0"/>
                </a:endParaRPr>
              </a:p>
              <a:p>
                <a:pPr marL="0" indent="0">
                  <a:lnSpc>
                    <a:spcPct val="100000"/>
                  </a:lnSpc>
                  <a:buNone/>
                </a:pPr>
                <a:endParaRPr lang="es-ES" sz="1100" dirty="0"/>
              </a:p>
              <a:p>
                <a:pPr marL="0" indent="0">
                  <a:lnSpc>
                    <a:spcPct val="100000"/>
                  </a:lnSpc>
                  <a:buNone/>
                </a:pPr>
                <a14:m>
                  <m:oMathPara xmlns:m="http://schemas.openxmlformats.org/officeDocument/2006/math">
                    <m:oMathParaPr>
                      <m:jc m:val="centerGroup"/>
                    </m:oMathParaPr>
                    <m:oMath xmlns:m="http://schemas.openxmlformats.org/officeDocument/2006/math">
                      <m:r>
                        <a:rPr lang="es-ES" sz="2000" i="1">
                          <a:latin typeface="Cambria Math" panose="02040503050406030204" pitchFamily="18" charset="0"/>
                        </a:rPr>
                        <m:t>𝐸𝑛𝑡𝑟𝑎𝑑𝑎</m:t>
                      </m:r>
                      <m:d>
                        <m:dPr>
                          <m:ctrlPr>
                            <a:rPr lang="es-ES" sz="2000" i="1">
                              <a:latin typeface="Cambria Math" panose="02040503050406030204" pitchFamily="18" charset="0"/>
                            </a:rPr>
                          </m:ctrlPr>
                        </m:dPr>
                        <m:e>
                          <m:r>
                            <a:rPr lang="es-ES" sz="2000" i="1">
                              <a:latin typeface="Cambria Math" panose="02040503050406030204" pitchFamily="18" charset="0"/>
                            </a:rPr>
                            <m:t>1,</m:t>
                          </m:r>
                          <m:r>
                            <a:rPr lang="es-ES" sz="2000" b="0" i="1" smtClean="0">
                              <a:latin typeface="Cambria Math" panose="02040503050406030204" pitchFamily="18" charset="0"/>
                            </a:rPr>
                            <m:t>1</m:t>
                          </m:r>
                          <m:r>
                            <a:rPr lang="es-ES" sz="2000" i="1">
                              <a:latin typeface="Cambria Math" panose="02040503050406030204" pitchFamily="18" charset="0"/>
                            </a:rPr>
                            <m:t>,0</m:t>
                          </m:r>
                        </m:e>
                      </m:d>
                      <m:r>
                        <a:rPr lang="es-ES" sz="2000" i="1">
                          <a:latin typeface="Cambria Math" panose="02040503050406030204" pitchFamily="18" charset="0"/>
                        </a:rPr>
                        <m:t>=−1,5·1+1·</m:t>
                      </m:r>
                      <m:r>
                        <a:rPr lang="es-ES" sz="2000" b="0" i="1" smtClean="0">
                          <a:latin typeface="Cambria Math" panose="02040503050406030204" pitchFamily="18" charset="0"/>
                        </a:rPr>
                        <m:t>1</m:t>
                      </m:r>
                      <m:r>
                        <a:rPr lang="es-ES" sz="2000" i="1">
                          <a:latin typeface="Cambria Math" panose="02040503050406030204" pitchFamily="18" charset="0"/>
                        </a:rPr>
                        <m:t>+1·0=−</m:t>
                      </m:r>
                      <m:r>
                        <a:rPr lang="es-ES" sz="2000" b="0" i="1" smtClean="0">
                          <a:latin typeface="Cambria Math" panose="02040503050406030204" pitchFamily="18" charset="0"/>
                        </a:rPr>
                        <m:t>0</m:t>
                      </m:r>
                      <m:r>
                        <a:rPr lang="es-ES" sz="2000" i="1">
                          <a:latin typeface="Cambria Math" panose="02040503050406030204" pitchFamily="18" charset="0"/>
                        </a:rPr>
                        <m:t>,5  </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𝑆𝑎𝑙𝑖𝑑𝑎</m:t>
                      </m:r>
                      <m:r>
                        <a:rPr lang="es-ES" sz="2000" i="1">
                          <a:latin typeface="Cambria Math" panose="02040503050406030204" pitchFamily="18" charset="0"/>
                          <a:ea typeface="Cambria Math" panose="02040503050406030204" pitchFamily="18" charset="0"/>
                        </a:rPr>
                        <m:t> </m:t>
                      </m:r>
                      <m:d>
                        <m:dPr>
                          <m:ctrlPr>
                            <a:rPr lang="es-ES" sz="2000" i="1">
                              <a:latin typeface="Cambria Math" panose="02040503050406030204" pitchFamily="18" charset="0"/>
                              <a:ea typeface="Cambria Math" panose="02040503050406030204" pitchFamily="18" charset="0"/>
                            </a:rPr>
                          </m:ctrlPr>
                        </m:d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0</m:t>
                          </m:r>
                          <m:r>
                            <a:rPr lang="es-ES" sz="2000" i="1">
                              <a:latin typeface="Cambria Math" panose="02040503050406030204" pitchFamily="18" charset="0"/>
                              <a:ea typeface="Cambria Math" panose="02040503050406030204" pitchFamily="18" charset="0"/>
                            </a:rPr>
                            <m:t>,5</m:t>
                          </m:r>
                        </m:e>
                      </m:d>
                      <m:r>
                        <a:rPr lang="es-ES" sz="2000" i="1">
                          <a:latin typeface="Cambria Math" panose="02040503050406030204" pitchFamily="18" charset="0"/>
                          <a:ea typeface="Cambria Math" panose="02040503050406030204" pitchFamily="18" charset="0"/>
                        </a:rPr>
                        <m:t>=0</m:t>
                      </m:r>
                    </m:oMath>
                  </m:oMathPara>
                </a14:m>
                <a:endParaRPr lang="es-ES" sz="2000" dirty="0">
                  <a:ea typeface="Cambria Math" panose="02040503050406030204" pitchFamily="18" charset="0"/>
                </a:endParaRPr>
              </a:p>
              <a:p>
                <a:pPr marL="0" indent="0">
                  <a:lnSpc>
                    <a:spcPct val="100000"/>
                  </a:lnSpc>
                  <a:buNone/>
                </a:pPr>
                <a:endParaRPr lang="es-ES" sz="1500" dirty="0"/>
              </a:p>
              <a:p>
                <a:pPr marL="0" indent="0">
                  <a:lnSpc>
                    <a:spcPct val="100000"/>
                  </a:lnSpc>
                  <a:buNone/>
                </a:pPr>
                <a14:m>
                  <m:oMathPara xmlns:m="http://schemas.openxmlformats.org/officeDocument/2006/math">
                    <m:oMathParaPr>
                      <m:jc m:val="centerGroup"/>
                    </m:oMathParaPr>
                    <m:oMath xmlns:m="http://schemas.openxmlformats.org/officeDocument/2006/math">
                      <m:r>
                        <a:rPr lang="es-ES" sz="2000" i="1">
                          <a:latin typeface="Cambria Math" panose="02040503050406030204" pitchFamily="18" charset="0"/>
                        </a:rPr>
                        <m:t>𝐸𝑛𝑡𝑟𝑎𝑑𝑎</m:t>
                      </m:r>
                      <m:d>
                        <m:dPr>
                          <m:ctrlPr>
                            <a:rPr lang="es-ES" sz="2000" i="1">
                              <a:latin typeface="Cambria Math" panose="02040503050406030204" pitchFamily="18" charset="0"/>
                            </a:rPr>
                          </m:ctrlPr>
                        </m:dPr>
                        <m:e>
                          <m:r>
                            <a:rPr lang="es-ES" sz="2000" i="1">
                              <a:latin typeface="Cambria Math" panose="02040503050406030204" pitchFamily="18" charset="0"/>
                            </a:rPr>
                            <m:t>1,</m:t>
                          </m:r>
                          <m:r>
                            <a:rPr lang="es-ES" sz="2000" b="0" i="1" smtClean="0">
                              <a:latin typeface="Cambria Math" panose="02040503050406030204" pitchFamily="18" charset="0"/>
                            </a:rPr>
                            <m:t>1</m:t>
                          </m:r>
                          <m:r>
                            <a:rPr lang="es-ES" sz="2000" i="1">
                              <a:latin typeface="Cambria Math" panose="02040503050406030204" pitchFamily="18" charset="0"/>
                            </a:rPr>
                            <m:t>,</m:t>
                          </m:r>
                          <m:r>
                            <a:rPr lang="es-ES" sz="2000" b="0" i="1" smtClean="0">
                              <a:latin typeface="Cambria Math" panose="02040503050406030204" pitchFamily="18" charset="0"/>
                            </a:rPr>
                            <m:t>1</m:t>
                          </m:r>
                        </m:e>
                      </m:d>
                      <m:r>
                        <a:rPr lang="es-ES" sz="2000" i="1">
                          <a:latin typeface="Cambria Math" panose="02040503050406030204" pitchFamily="18" charset="0"/>
                        </a:rPr>
                        <m:t>=−1,5·1+1·</m:t>
                      </m:r>
                      <m:r>
                        <a:rPr lang="es-ES" sz="2000" b="0" i="1" smtClean="0">
                          <a:latin typeface="Cambria Math" panose="02040503050406030204" pitchFamily="18" charset="0"/>
                        </a:rPr>
                        <m:t>1</m:t>
                      </m:r>
                      <m:r>
                        <a:rPr lang="es-ES" sz="2000" i="1">
                          <a:latin typeface="Cambria Math" panose="02040503050406030204" pitchFamily="18" charset="0"/>
                        </a:rPr>
                        <m:t>+1·</m:t>
                      </m:r>
                      <m:r>
                        <a:rPr lang="es-ES" sz="2000" b="0" i="1" smtClean="0">
                          <a:latin typeface="Cambria Math" panose="02040503050406030204" pitchFamily="18" charset="0"/>
                        </a:rPr>
                        <m:t>1</m:t>
                      </m:r>
                      <m:r>
                        <a:rPr lang="es-ES" sz="2000" i="1">
                          <a:latin typeface="Cambria Math" panose="02040503050406030204" pitchFamily="18" charset="0"/>
                        </a:rPr>
                        <m:t>=</m:t>
                      </m:r>
                      <m:r>
                        <a:rPr lang="es-ES" sz="2000" b="0" i="1" smtClean="0">
                          <a:latin typeface="Cambria Math" panose="02040503050406030204" pitchFamily="18" charset="0"/>
                        </a:rPr>
                        <m:t>0</m:t>
                      </m:r>
                      <m:r>
                        <a:rPr lang="es-ES" sz="2000" i="1">
                          <a:latin typeface="Cambria Math" panose="02040503050406030204" pitchFamily="18" charset="0"/>
                        </a:rPr>
                        <m:t>,5  </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𝑆𝑎𝑙𝑖𝑑𝑎</m:t>
                      </m:r>
                      <m:r>
                        <a:rPr lang="es-ES" sz="2000" i="1">
                          <a:latin typeface="Cambria Math" panose="02040503050406030204" pitchFamily="18" charset="0"/>
                          <a:ea typeface="Cambria Math" panose="02040503050406030204" pitchFamily="18" charset="0"/>
                        </a:rPr>
                        <m:t> </m:t>
                      </m:r>
                      <m:d>
                        <m:dPr>
                          <m:ctrlPr>
                            <a:rPr lang="es-ES" sz="2000" i="1">
                              <a:latin typeface="Cambria Math" panose="02040503050406030204" pitchFamily="18" charset="0"/>
                              <a:ea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0</m:t>
                          </m:r>
                          <m:r>
                            <a:rPr lang="es-ES" sz="2000" i="1">
                              <a:latin typeface="Cambria Math" panose="02040503050406030204" pitchFamily="18" charset="0"/>
                              <a:ea typeface="Cambria Math" panose="02040503050406030204" pitchFamily="18" charset="0"/>
                            </a:rPr>
                            <m:t>,5</m:t>
                          </m:r>
                        </m:e>
                      </m:d>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1</m:t>
                      </m:r>
                    </m:oMath>
                  </m:oMathPara>
                </a14:m>
                <a:endParaRPr lang="es-ES" sz="2000" dirty="0"/>
              </a:p>
            </p:txBody>
          </p:sp>
        </mc:Choice>
        <mc:Fallback xmlns="">
          <p:sp>
            <p:nvSpPr>
              <p:cNvPr id="44" name="Marcador de contenido 5">
                <a:extLst>
                  <a:ext uri="{FF2B5EF4-FFF2-40B4-BE49-F238E27FC236}">
                    <a16:creationId xmlns:a16="http://schemas.microsoft.com/office/drawing/2014/main" id="{D65D9B87-DA56-3644-9060-6EA14E2C91BF}"/>
                  </a:ext>
                </a:extLst>
              </p:cNvPr>
              <p:cNvSpPr txBox="1">
                <a:spLocks noRot="1" noChangeAspect="1" noMove="1" noResize="1" noEditPoints="1" noAdjustHandles="1" noChangeArrowheads="1" noChangeShapeType="1" noTextEdit="1"/>
              </p:cNvSpPr>
              <p:nvPr/>
            </p:nvSpPr>
            <p:spPr>
              <a:xfrm>
                <a:off x="2717800" y="4689283"/>
                <a:ext cx="6756400" cy="1764318"/>
              </a:xfrm>
              <a:prstGeom prst="rect">
                <a:avLst/>
              </a:prstGeom>
              <a:blipFill>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65150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Perceptrón</a:t>
            </a:r>
            <a:endParaRPr lang="es-ES" dirty="0">
              <a:solidFill>
                <a:schemeClr val="accent5">
                  <a:lumMod val="75000"/>
                </a:schemeClr>
              </a:solidFill>
              <a:latin typeface="+mn-lt"/>
            </a:endParaRP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5257800" cy="4908336"/>
              </a:xfrm>
            </p:spPr>
            <p:txBody>
              <a:bodyPr anchor="t">
                <a:normAutofit/>
              </a:bodyPr>
              <a:lstStyle/>
              <a:p>
                <a:pPr algn="just">
                  <a:lnSpc>
                    <a:spcPct val="100000"/>
                  </a:lnSpc>
                </a:pPr>
                <a:r>
                  <a:rPr lang="es-ES" sz="1800" dirty="0"/>
                  <a:t>El </a:t>
                </a:r>
                <a:r>
                  <a:rPr lang="es-ES" sz="1800" dirty="0" err="1"/>
                  <a:t>Perceptrón</a:t>
                </a:r>
                <a:r>
                  <a:rPr lang="es-ES" sz="1800" dirty="0"/>
                  <a:t> esta formada por:</a:t>
                </a:r>
              </a:p>
              <a:p>
                <a:pPr algn="just">
                  <a:lnSpc>
                    <a:spcPct val="100000"/>
                  </a:lnSpc>
                </a:pPr>
                <a:endParaRPr lang="es-ES" sz="1800" dirty="0"/>
              </a:p>
              <a:p>
                <a:pPr lvl="1" algn="just">
                  <a:lnSpc>
                    <a:spcPct val="100000"/>
                  </a:lnSpc>
                  <a:buFont typeface="Courier New" panose="02070309020205020404" pitchFamily="49" charset="0"/>
                  <a:buChar char="o"/>
                </a:pPr>
                <a:r>
                  <a:rPr lang="es-ES" sz="1400" dirty="0"/>
                  <a:t>Neuronas de Entradas {e</a:t>
                </a:r>
                <a:r>
                  <a:rPr lang="es-ES" sz="1400" baseline="-25000" dirty="0"/>
                  <a:t>1</a:t>
                </a:r>
                <a:r>
                  <a:rPr lang="es-ES" sz="1400" dirty="0"/>
                  <a:t>, …, e</a:t>
                </a:r>
                <a:r>
                  <a:rPr lang="es-ES" sz="1400" baseline="-25000" dirty="0"/>
                  <a:t>n</a:t>
                </a:r>
                <a:r>
                  <a:rPr lang="es-ES" sz="1400" dirty="0"/>
                  <a:t>}</a:t>
                </a:r>
              </a:p>
              <a:p>
                <a:pPr lvl="1" algn="just">
                  <a:lnSpc>
                    <a:spcPct val="100000"/>
                  </a:lnSpc>
                  <a:buFont typeface="Courier New" panose="02070309020205020404" pitchFamily="49" charset="0"/>
                  <a:buChar char="o"/>
                </a:pPr>
                <a:endParaRPr lang="es-ES" sz="1400" dirty="0"/>
              </a:p>
              <a:p>
                <a:pPr lvl="1" algn="just">
                  <a:lnSpc>
                    <a:spcPct val="100000"/>
                  </a:lnSpc>
                  <a:buFont typeface="Courier New" panose="02070309020205020404" pitchFamily="49" charset="0"/>
                  <a:buChar char="o"/>
                </a:pPr>
                <a:r>
                  <a:rPr lang="es-ES" sz="1400" dirty="0"/>
                  <a:t>Conexión a Masa b</a:t>
                </a:r>
                <a:r>
                  <a:rPr lang="es-ES" sz="1400" baseline="-25000" dirty="0"/>
                  <a:t>0</a:t>
                </a:r>
                <a:r>
                  <a:rPr lang="es-ES" sz="1400" dirty="0"/>
                  <a:t>, también conocida como </a:t>
                </a:r>
                <a:r>
                  <a:rPr lang="es-ES" sz="1400" dirty="0" err="1"/>
                  <a:t>bias</a:t>
                </a:r>
                <a:r>
                  <a:rPr lang="es-ES" sz="1400" dirty="0"/>
                  <a:t>.</a:t>
                </a:r>
              </a:p>
              <a:p>
                <a:pPr lvl="1" algn="just">
                  <a:lnSpc>
                    <a:spcPct val="100000"/>
                  </a:lnSpc>
                  <a:buFont typeface="Courier New" panose="02070309020205020404" pitchFamily="49" charset="0"/>
                  <a:buChar char="o"/>
                </a:pPr>
                <a:endParaRPr lang="es-ES" sz="1400" dirty="0"/>
              </a:p>
              <a:p>
                <a:pPr lvl="1" algn="just">
                  <a:lnSpc>
                    <a:spcPct val="100000"/>
                  </a:lnSpc>
                  <a:buFont typeface="Courier New" panose="02070309020205020404" pitchFamily="49" charset="0"/>
                  <a:buChar char="o"/>
                </a:pPr>
                <a:r>
                  <a:rPr lang="es-ES" sz="1400" dirty="0"/>
                  <a:t>Pesos {w</a:t>
                </a:r>
                <a:r>
                  <a:rPr lang="es-ES" sz="1400" baseline="-25000" dirty="0"/>
                  <a:t>0</a:t>
                </a:r>
                <a:r>
                  <a:rPr lang="es-ES" sz="1400" dirty="0"/>
                  <a:t>, w</a:t>
                </a:r>
                <a:r>
                  <a:rPr lang="es-ES" sz="1400" baseline="-25000" dirty="0"/>
                  <a:t>1</a:t>
                </a:r>
                <a:r>
                  <a:rPr lang="es-ES" sz="1400" dirty="0"/>
                  <a:t>, …, </a:t>
                </a:r>
                <a:r>
                  <a:rPr lang="es-ES" sz="1400" dirty="0" err="1"/>
                  <a:t>w</a:t>
                </a:r>
                <a:r>
                  <a:rPr lang="es-ES" sz="1400" baseline="-25000" dirty="0" err="1"/>
                  <a:t>n</a:t>
                </a:r>
                <a:r>
                  <a:rPr lang="es-ES" sz="1400" dirty="0"/>
                  <a:t>} que interconectan las entradas con la neurona.</a:t>
                </a:r>
              </a:p>
              <a:p>
                <a:pPr lvl="1" algn="just">
                  <a:lnSpc>
                    <a:spcPct val="100000"/>
                  </a:lnSpc>
                  <a:buFont typeface="Courier New" panose="02070309020205020404" pitchFamily="49" charset="0"/>
                  <a:buChar char="o"/>
                </a:pPr>
                <a:endParaRPr lang="es-ES" sz="1400" dirty="0"/>
              </a:p>
              <a:p>
                <a:pPr lvl="1" algn="just">
                  <a:lnSpc>
                    <a:spcPct val="100000"/>
                  </a:lnSpc>
                  <a:buFont typeface="Courier New" panose="02070309020205020404" pitchFamily="49" charset="0"/>
                  <a:buChar char="o"/>
                </a:pPr>
                <a:r>
                  <a:rPr lang="es-ES" sz="1400" dirty="0"/>
                  <a:t>Función de entrada, que es la suma de todas las entradas por sus pesos:</a:t>
                </a:r>
              </a:p>
              <a:p>
                <a:pPr marL="457189" lvl="1" indent="0" algn="just">
                  <a:lnSpc>
                    <a:spcPct val="100000"/>
                  </a:lnSpc>
                  <a:buNone/>
                </a:pPr>
                <a14:m>
                  <m:oMathPara xmlns:m="http://schemas.openxmlformats.org/officeDocument/2006/math">
                    <m:oMathParaPr>
                      <m:jc m:val="centerGroup"/>
                    </m:oMathParaPr>
                    <m:oMath xmlns:m="http://schemas.openxmlformats.org/officeDocument/2006/math">
                      <m:sSub>
                        <m:sSubPr>
                          <m:ctrlPr>
                            <a:rPr lang="es-ES" sz="1400" i="1" smtClean="0">
                              <a:latin typeface="Cambria Math" panose="02040503050406030204" pitchFamily="18" charset="0"/>
                            </a:rPr>
                          </m:ctrlPr>
                        </m:sSubPr>
                        <m:e>
                          <m:r>
                            <a:rPr lang="es-ES" sz="1400" b="0" i="1" smtClean="0">
                              <a:latin typeface="Cambria Math" panose="02040503050406030204" pitchFamily="18" charset="0"/>
                            </a:rPr>
                            <m:t>𝑓</m:t>
                          </m:r>
                        </m:e>
                        <m:sub>
                          <m:r>
                            <a:rPr lang="es-ES" sz="1400" b="0" i="1" smtClean="0">
                              <a:latin typeface="Cambria Math" panose="02040503050406030204" pitchFamily="18" charset="0"/>
                            </a:rPr>
                            <m:t>𝑒𝑛𝑡𝑟𝑎𝑑𝑎</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𝑏</m:t>
                          </m:r>
                        </m:e>
                        <m:sub>
                          <m:r>
                            <a:rPr lang="es-ES" sz="1400" b="0" i="1" smtClean="0">
                              <a:latin typeface="Cambria Math" panose="02040503050406030204" pitchFamily="18" charset="0"/>
                            </a:rPr>
                            <m:t>0</m:t>
                          </m:r>
                        </m:sub>
                      </m:sSub>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𝑤</m:t>
                          </m:r>
                        </m:e>
                        <m:sub>
                          <m:r>
                            <a:rPr lang="es-ES" sz="1400" b="0" i="1" smtClean="0">
                              <a:latin typeface="Cambria Math" panose="02040503050406030204" pitchFamily="18" charset="0"/>
                            </a:rPr>
                            <m:t>0</m:t>
                          </m:r>
                        </m:sub>
                      </m:sSub>
                      <m:r>
                        <a:rPr lang="es-ES" sz="1400" b="0" i="1" smtClean="0">
                          <a:latin typeface="Cambria Math" panose="02040503050406030204" pitchFamily="18" charset="0"/>
                        </a:rPr>
                        <m:t>+</m:t>
                      </m:r>
                      <m:nary>
                        <m:naryPr>
                          <m:chr m:val="∑"/>
                          <m:subHide m:val="on"/>
                          <m:supHide m:val="on"/>
                          <m:ctrlPr>
                            <a:rPr lang="es-ES" sz="1400" b="0" i="1" smtClean="0">
                              <a:latin typeface="Cambria Math" panose="02040503050406030204" pitchFamily="18" charset="0"/>
                            </a:rPr>
                          </m:ctrlPr>
                        </m:naryPr>
                        <m:sub/>
                        <m:sup/>
                        <m:e>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𝑒</m:t>
                              </m:r>
                            </m:e>
                            <m:sub>
                              <m:r>
                                <a:rPr lang="es-ES" sz="1400" b="0" i="1" smtClean="0">
                                  <a:latin typeface="Cambria Math" panose="02040503050406030204" pitchFamily="18" charset="0"/>
                                </a:rPr>
                                <m:t>𝑖</m:t>
                              </m:r>
                            </m:sub>
                          </m:sSub>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𝑤</m:t>
                              </m:r>
                            </m:e>
                            <m:sub>
                              <m:r>
                                <a:rPr lang="es-ES" sz="1400" b="0" i="1" smtClean="0">
                                  <a:latin typeface="Cambria Math" panose="02040503050406030204" pitchFamily="18" charset="0"/>
                                </a:rPr>
                                <m:t>𝑖</m:t>
                              </m:r>
                            </m:sub>
                          </m:sSub>
                          <m:r>
                            <a:rPr lang="es-ES" sz="1400" b="0" i="1" smtClean="0">
                              <a:latin typeface="Cambria Math" panose="02040503050406030204" pitchFamily="18" charset="0"/>
                            </a:rPr>
                            <m:t>)</m:t>
                          </m:r>
                        </m:e>
                      </m:nary>
                    </m:oMath>
                  </m:oMathPara>
                </a14:m>
                <a:endParaRPr lang="es-ES" sz="1400" dirty="0"/>
              </a:p>
              <a:p>
                <a:pPr lvl="1" algn="just">
                  <a:lnSpc>
                    <a:spcPct val="100000"/>
                  </a:lnSpc>
                  <a:buFont typeface="Courier New" panose="02070309020205020404" pitchFamily="49" charset="0"/>
                  <a:buChar char="o"/>
                </a:pPr>
                <a:endParaRPr lang="es-ES" sz="1400" dirty="0"/>
              </a:p>
              <a:p>
                <a:pPr lvl="1" algn="just">
                  <a:lnSpc>
                    <a:spcPct val="100000"/>
                  </a:lnSpc>
                  <a:buFont typeface="Courier New" panose="02070309020205020404" pitchFamily="49" charset="0"/>
                  <a:buChar char="o"/>
                </a:pPr>
                <a:r>
                  <a:rPr lang="es-ES" sz="1400" dirty="0"/>
                  <a:t>Salida dada por una Función de Activación:</a:t>
                </a:r>
              </a:p>
              <a:p>
                <a:pPr marL="457189" lvl="1" indent="0" algn="just">
                  <a:lnSpc>
                    <a:spcPct val="100000"/>
                  </a:lnSpc>
                  <a:buNone/>
                </a:pPr>
                <a:endParaRPr lang="es-ES" sz="1400" dirty="0"/>
              </a:p>
              <a:p>
                <a:pPr marL="0" indent="0">
                  <a:buNone/>
                </a:pPr>
                <a14:m>
                  <m:oMathPara xmlns:m="http://schemas.openxmlformats.org/officeDocument/2006/math">
                    <m:oMathParaPr>
                      <m:jc m:val="centerGroup"/>
                    </m:oMathParaPr>
                    <m:oMath xmlns:m="http://schemas.openxmlformats.org/officeDocument/2006/math">
                      <m:r>
                        <a:rPr lang="es-ES" sz="1600" i="1">
                          <a:latin typeface="Cambria Math" panose="02040503050406030204" pitchFamily="18" charset="0"/>
                        </a:rPr>
                        <m:t>𝐹𝑢𝑛𝑐𝑖</m:t>
                      </m:r>
                      <m:r>
                        <a:rPr lang="es-ES" sz="1600" i="1">
                          <a:latin typeface="Cambria Math" panose="02040503050406030204" pitchFamily="18" charset="0"/>
                        </a:rPr>
                        <m:t>ó</m:t>
                      </m:r>
                      <m:r>
                        <a:rPr lang="es-ES" sz="1600" i="1">
                          <a:latin typeface="Cambria Math" panose="02040503050406030204" pitchFamily="18" charset="0"/>
                        </a:rPr>
                        <m:t>𝑛</m:t>
                      </m:r>
                      <m:r>
                        <a:rPr lang="es-ES" sz="1600" i="1">
                          <a:latin typeface="Cambria Math" panose="02040503050406030204" pitchFamily="18" charset="0"/>
                        </a:rPr>
                        <m:t> </m:t>
                      </m:r>
                      <m:r>
                        <a:rPr lang="es-ES" sz="1600" i="1">
                          <a:latin typeface="Cambria Math" panose="02040503050406030204" pitchFamily="18" charset="0"/>
                        </a:rPr>
                        <m:t>𝐴𝑐𝑡𝑖𝑣𝑎𝑐𝑖</m:t>
                      </m:r>
                      <m:r>
                        <a:rPr lang="es-ES" sz="1600" i="1">
                          <a:latin typeface="Cambria Math" panose="02040503050406030204" pitchFamily="18" charset="0"/>
                        </a:rPr>
                        <m:t>ó</m:t>
                      </m:r>
                      <m:r>
                        <a:rPr lang="es-ES" sz="1600" i="1">
                          <a:latin typeface="Cambria Math" panose="02040503050406030204" pitchFamily="18" charset="0"/>
                        </a:rPr>
                        <m:t>𝑛</m:t>
                      </m:r>
                      <m:r>
                        <a:rPr lang="es-ES" sz="1600" b="0" i="1" smtClean="0">
                          <a:latin typeface="Cambria Math" panose="02040503050406030204" pitchFamily="18" charset="0"/>
                        </a:rPr>
                        <m:t> </m:t>
                      </m:r>
                      <m:r>
                        <a:rPr lang="es-ES" sz="1600" i="1">
                          <a:latin typeface="Cambria Math" panose="02040503050406030204" pitchFamily="18" charset="0"/>
                        </a:rPr>
                        <m:t>=</m:t>
                      </m:r>
                      <m:r>
                        <a:rPr lang="es-ES" sz="1600" i="1">
                          <a:latin typeface="Cambria Math" panose="02040503050406030204" pitchFamily="18" charset="0"/>
                        </a:rPr>
                        <m:t>𝐹</m:t>
                      </m:r>
                      <m:r>
                        <a:rPr lang="es-ES" sz="1600" i="1">
                          <a:latin typeface="Cambria Math" panose="02040503050406030204" pitchFamily="18" charset="0"/>
                        </a:rPr>
                        <m:t>(</m:t>
                      </m:r>
                      <m:sSub>
                        <m:sSubPr>
                          <m:ctrlPr>
                            <a:rPr lang="es-ES" sz="1600" i="1">
                              <a:latin typeface="Cambria Math" panose="02040503050406030204" pitchFamily="18" charset="0"/>
                            </a:rPr>
                          </m:ctrlPr>
                        </m:sSubPr>
                        <m:e>
                          <m:r>
                            <a:rPr lang="es-ES" sz="1600" i="1">
                              <a:latin typeface="Cambria Math" panose="02040503050406030204" pitchFamily="18" charset="0"/>
                            </a:rPr>
                            <m:t>𝑓</m:t>
                          </m:r>
                        </m:e>
                        <m:sub>
                          <m:r>
                            <a:rPr lang="es-ES" sz="1600" i="1">
                              <a:latin typeface="Cambria Math" panose="02040503050406030204" pitchFamily="18" charset="0"/>
                            </a:rPr>
                            <m:t>𝑒𝑛𝑡𝑟𝑎𝑑𝑎</m:t>
                          </m:r>
                        </m:sub>
                      </m:sSub>
                      <m:r>
                        <a:rPr lang="es-ES" sz="1600" i="1">
                          <a:latin typeface="Cambria Math" panose="02040503050406030204" pitchFamily="18" charset="0"/>
                        </a:rPr>
                        <m:t>)</m:t>
                      </m:r>
                    </m:oMath>
                  </m:oMathPara>
                </a14:m>
                <a:endParaRPr lang="es-ES" sz="1600" dirty="0"/>
              </a:p>
              <a:p>
                <a:pPr marL="457189" lvl="1" indent="0" algn="just">
                  <a:lnSpc>
                    <a:spcPct val="100000"/>
                  </a:lnSpc>
                  <a:buNone/>
                </a:pPr>
                <a:endParaRPr lang="es-ES" sz="1400" dirty="0"/>
              </a:p>
            </p:txBody>
          </p:sp>
        </mc:Choice>
        <mc:Fallback xmlns="">
          <p:sp>
            <p:nvSpPr>
              <p:cNvPr id="6" name="Marcador de contenido 5">
                <a:extLst>
                  <a:ext uri="{FF2B5EF4-FFF2-40B4-BE49-F238E27FC236}">
                    <a16:creationId xmlns:a16="http://schemas.microsoft.com/office/drawing/2014/main" id="{DAAB0447-68C3-4ACA-9725-1DBF9BF88CCF}"/>
                  </a:ext>
                </a:extLst>
              </p:cNvPr>
              <p:cNvSpPr>
                <a:spLocks noGrp="1" noRot="1" noChangeAspect="1" noMove="1" noResize="1" noEditPoints="1" noAdjustHandles="1" noChangeArrowheads="1" noChangeShapeType="1" noTextEdit="1"/>
              </p:cNvSpPr>
              <p:nvPr>
                <p:ph idx="1"/>
              </p:nvPr>
            </p:nvSpPr>
            <p:spPr>
              <a:xfrm>
                <a:off x="838200" y="1268627"/>
                <a:ext cx="5257800" cy="4908336"/>
              </a:xfrm>
              <a:blipFill>
                <a:blip r:embed="rId2"/>
                <a:stretch>
                  <a:fillRect l="-482" t="-517" r="-241"/>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11</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Elipse 2">
            <a:extLst>
              <a:ext uri="{FF2B5EF4-FFF2-40B4-BE49-F238E27FC236}">
                <a16:creationId xmlns:a16="http://schemas.microsoft.com/office/drawing/2014/main" id="{98A6EF92-6F77-974C-9DA4-DD540ABD4EC1}"/>
              </a:ext>
            </a:extLst>
          </p:cNvPr>
          <p:cNvSpPr/>
          <p:nvPr/>
        </p:nvSpPr>
        <p:spPr>
          <a:xfrm>
            <a:off x="7921317" y="2565398"/>
            <a:ext cx="2831349" cy="252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9" name="Conector recto 8">
            <a:extLst>
              <a:ext uri="{FF2B5EF4-FFF2-40B4-BE49-F238E27FC236}">
                <a16:creationId xmlns:a16="http://schemas.microsoft.com/office/drawing/2014/main" id="{FA8B2CDF-4017-C14C-A3C6-B85A5FE65E4F}"/>
              </a:ext>
            </a:extLst>
          </p:cNvPr>
          <p:cNvCxnSpPr>
            <a:cxnSpLocks/>
            <a:stCxn id="3" idx="0"/>
            <a:endCxn id="3" idx="4"/>
          </p:cNvCxnSpPr>
          <p:nvPr/>
        </p:nvCxnSpPr>
        <p:spPr>
          <a:xfrm>
            <a:off x="9336992" y="2565398"/>
            <a:ext cx="0" cy="252000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4BAC6792-9E41-8041-A6FD-5E1FCBDC984B}"/>
                  </a:ext>
                </a:extLst>
              </p:cNvPr>
              <p:cNvSpPr/>
              <p:nvPr/>
            </p:nvSpPr>
            <p:spPr>
              <a:xfrm>
                <a:off x="7938880" y="3538685"/>
                <a:ext cx="1401217" cy="724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200" b="1" i="1" smtClean="0">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𝒇</m:t>
                          </m:r>
                        </m:e>
                        <m:sub>
                          <m:r>
                            <a:rPr lang="es-ES" sz="1200" b="1" i="1">
                              <a:solidFill>
                                <a:schemeClr val="tx1"/>
                              </a:solidFill>
                              <a:latin typeface="Cambria Math" panose="02040503050406030204" pitchFamily="18" charset="0"/>
                            </a:rPr>
                            <m:t>𝒆𝒏𝒕𝒓𝒂𝒅𝒂</m:t>
                          </m:r>
                        </m:sub>
                      </m:sSub>
                      <m:r>
                        <a:rPr lang="es-ES" sz="1200" b="1" i="1">
                          <a:solidFill>
                            <a:schemeClr val="tx1"/>
                          </a:solidFill>
                          <a:latin typeface="Cambria Math" panose="02040503050406030204" pitchFamily="18" charset="0"/>
                        </a:rPr>
                        <m:t>=</m:t>
                      </m:r>
                    </m:oMath>
                  </m:oMathPara>
                </a14:m>
                <a:endParaRPr lang="es-ES" sz="1200" b="1"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𝒃</m:t>
                          </m:r>
                        </m:e>
                        <m:sub>
                          <m:r>
                            <a:rPr lang="es-ES" sz="1200" b="1" i="1">
                              <a:solidFill>
                                <a:schemeClr val="tx1"/>
                              </a:solidFill>
                              <a:latin typeface="Cambria Math" panose="02040503050406030204" pitchFamily="18" charset="0"/>
                            </a:rPr>
                            <m:t>𝟎</m:t>
                          </m:r>
                        </m:sub>
                      </m:sSub>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𝒘</m:t>
                          </m:r>
                        </m:e>
                        <m:sub>
                          <m:r>
                            <a:rPr lang="es-ES" sz="1200" b="1" i="1">
                              <a:solidFill>
                                <a:schemeClr val="tx1"/>
                              </a:solidFill>
                              <a:latin typeface="Cambria Math" panose="02040503050406030204" pitchFamily="18" charset="0"/>
                            </a:rPr>
                            <m:t>𝟎</m:t>
                          </m:r>
                        </m:sub>
                      </m:sSub>
                      <m:r>
                        <a:rPr lang="es-ES" sz="1200" b="1" i="1">
                          <a:solidFill>
                            <a:schemeClr val="tx1"/>
                          </a:solidFill>
                          <a:latin typeface="Cambria Math" panose="02040503050406030204" pitchFamily="18" charset="0"/>
                        </a:rPr>
                        <m:t>+</m:t>
                      </m:r>
                      <m:nary>
                        <m:naryPr>
                          <m:chr m:val="∑"/>
                          <m:subHide m:val="on"/>
                          <m:supHide m:val="on"/>
                          <m:ctrlPr>
                            <a:rPr lang="es-ES" sz="1200" b="1" i="1">
                              <a:solidFill>
                                <a:schemeClr val="tx1"/>
                              </a:solidFill>
                              <a:latin typeface="Cambria Math" panose="02040503050406030204" pitchFamily="18" charset="0"/>
                            </a:rPr>
                          </m:ctrlPr>
                        </m:naryPr>
                        <m:sub/>
                        <m:sup/>
                        <m:e>
                          <m:r>
                            <a:rPr lang="es-ES" sz="1200" b="1" i="1">
                              <a:solidFill>
                                <a:schemeClr val="tx1"/>
                              </a:solidFill>
                              <a:latin typeface="Cambria Math" panose="02040503050406030204" pitchFamily="18" charset="0"/>
                            </a:rPr>
                            <m:t>(</m:t>
                          </m:r>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𝒆</m:t>
                              </m:r>
                            </m:e>
                            <m:sub>
                              <m:r>
                                <a:rPr lang="es-ES" sz="1200" b="1" i="1">
                                  <a:solidFill>
                                    <a:schemeClr val="tx1"/>
                                  </a:solidFill>
                                  <a:latin typeface="Cambria Math" panose="02040503050406030204" pitchFamily="18" charset="0"/>
                                </a:rPr>
                                <m:t>𝒊</m:t>
                              </m:r>
                            </m:sub>
                          </m:sSub>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𝒘</m:t>
                              </m:r>
                            </m:e>
                            <m:sub>
                              <m:r>
                                <a:rPr lang="es-ES" sz="1200" b="1" i="1">
                                  <a:solidFill>
                                    <a:schemeClr val="tx1"/>
                                  </a:solidFill>
                                  <a:latin typeface="Cambria Math" panose="02040503050406030204" pitchFamily="18" charset="0"/>
                                </a:rPr>
                                <m:t>𝒊</m:t>
                              </m:r>
                            </m:sub>
                          </m:sSub>
                          <m:r>
                            <a:rPr lang="es-ES" sz="1200" b="1" i="1">
                              <a:solidFill>
                                <a:schemeClr val="tx1"/>
                              </a:solidFill>
                              <a:latin typeface="Cambria Math" panose="02040503050406030204" pitchFamily="18" charset="0"/>
                            </a:rPr>
                            <m:t>)</m:t>
                          </m:r>
                        </m:e>
                      </m:nary>
                    </m:oMath>
                  </m:oMathPara>
                </a14:m>
                <a:endParaRPr lang="es-ES" sz="1200" b="1" dirty="0">
                  <a:solidFill>
                    <a:schemeClr val="tx1"/>
                  </a:solidFill>
                </a:endParaRPr>
              </a:p>
            </p:txBody>
          </p:sp>
        </mc:Choice>
        <mc:Fallback xmlns="">
          <p:sp>
            <p:nvSpPr>
              <p:cNvPr id="11" name="Rectángulo 10">
                <a:extLst>
                  <a:ext uri="{FF2B5EF4-FFF2-40B4-BE49-F238E27FC236}">
                    <a16:creationId xmlns:a16="http://schemas.microsoft.com/office/drawing/2014/main" id="{4BAC6792-9E41-8041-A6FD-5E1FCBDC984B}"/>
                  </a:ext>
                </a:extLst>
              </p:cNvPr>
              <p:cNvSpPr>
                <a:spLocks noRot="1" noChangeAspect="1" noMove="1" noResize="1" noEditPoints="1" noAdjustHandles="1" noChangeArrowheads="1" noChangeShapeType="1" noTextEdit="1"/>
              </p:cNvSpPr>
              <p:nvPr/>
            </p:nvSpPr>
            <p:spPr>
              <a:xfrm>
                <a:off x="7938880" y="3538685"/>
                <a:ext cx="1401217" cy="724173"/>
              </a:xfrm>
              <a:prstGeom prst="rect">
                <a:avLst/>
              </a:prstGeom>
              <a:blipFill>
                <a:blip r:embed="rId3"/>
                <a:stretch>
                  <a:fillRect t="-60345" b="-11896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1D342310-C3EE-564B-AE98-56A2493C7813}"/>
                  </a:ext>
                </a:extLst>
              </p:cNvPr>
              <p:cNvSpPr/>
              <p:nvPr/>
            </p:nvSpPr>
            <p:spPr>
              <a:xfrm>
                <a:off x="9265209" y="3594563"/>
                <a:ext cx="154721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100" b="1" i="1" smtClean="0">
                          <a:solidFill>
                            <a:schemeClr val="accent2"/>
                          </a:solidFill>
                          <a:latin typeface="Cambria Math" panose="02040503050406030204" pitchFamily="18" charset="0"/>
                        </a:rPr>
                        <m:t>𝑭𝒖𝒏𝒄𝒊</m:t>
                      </m:r>
                      <m:r>
                        <a:rPr lang="es-ES" sz="1100" b="1" i="1">
                          <a:solidFill>
                            <a:schemeClr val="accent2"/>
                          </a:solidFill>
                          <a:latin typeface="Cambria Math" panose="02040503050406030204" pitchFamily="18" charset="0"/>
                        </a:rPr>
                        <m:t>ó</m:t>
                      </m:r>
                      <m:r>
                        <a:rPr lang="es-ES" sz="1100" b="1" i="1" smtClean="0">
                          <a:solidFill>
                            <a:schemeClr val="accent2"/>
                          </a:solidFill>
                          <a:latin typeface="Cambria Math" panose="02040503050406030204" pitchFamily="18" charset="0"/>
                        </a:rPr>
                        <m:t>𝒏</m:t>
                      </m:r>
                      <m:r>
                        <a:rPr lang="es-ES" sz="1100" b="1" i="1" smtClean="0">
                          <a:solidFill>
                            <a:schemeClr val="accent2"/>
                          </a:solidFill>
                          <a:latin typeface="Cambria Math" panose="02040503050406030204" pitchFamily="18" charset="0"/>
                        </a:rPr>
                        <m:t> </m:t>
                      </m:r>
                      <m:r>
                        <a:rPr lang="es-ES" sz="1100" b="1" i="1" smtClean="0">
                          <a:solidFill>
                            <a:schemeClr val="accent2"/>
                          </a:solidFill>
                          <a:latin typeface="Cambria Math" panose="02040503050406030204" pitchFamily="18" charset="0"/>
                        </a:rPr>
                        <m:t>𝑨𝒄𝒕𝒊𝒗𝒂𝒄𝒊</m:t>
                      </m:r>
                      <m:r>
                        <a:rPr lang="es-ES" sz="1100" b="1" i="1">
                          <a:solidFill>
                            <a:schemeClr val="accent2"/>
                          </a:solidFill>
                          <a:latin typeface="Cambria Math" panose="02040503050406030204" pitchFamily="18" charset="0"/>
                        </a:rPr>
                        <m:t>ó</m:t>
                      </m:r>
                      <m:r>
                        <a:rPr lang="es-ES" sz="1100" b="1" i="1" smtClean="0">
                          <a:solidFill>
                            <a:schemeClr val="accent2"/>
                          </a:solidFill>
                          <a:latin typeface="Cambria Math" panose="02040503050406030204" pitchFamily="18" charset="0"/>
                        </a:rPr>
                        <m:t>𝒏</m:t>
                      </m:r>
                    </m:oMath>
                  </m:oMathPara>
                </a14:m>
                <a:endParaRPr lang="es-ES" sz="1100" b="1"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ES" sz="1100" b="1" i="1" smtClean="0">
                          <a:solidFill>
                            <a:schemeClr val="accent2"/>
                          </a:solidFill>
                          <a:latin typeface="Cambria Math" panose="02040503050406030204" pitchFamily="18" charset="0"/>
                        </a:rPr>
                        <m:t>=</m:t>
                      </m:r>
                      <m:r>
                        <a:rPr lang="es-ES" sz="1100" b="1" i="1" smtClean="0">
                          <a:solidFill>
                            <a:schemeClr val="accent2"/>
                          </a:solidFill>
                          <a:latin typeface="Cambria Math" panose="02040503050406030204" pitchFamily="18" charset="0"/>
                        </a:rPr>
                        <m:t>𝑭</m:t>
                      </m:r>
                      <m:r>
                        <a:rPr lang="es-ES" sz="1100" b="1" i="1" smtClean="0">
                          <a:solidFill>
                            <a:schemeClr val="accent2"/>
                          </a:solidFill>
                          <a:latin typeface="Cambria Math" panose="02040503050406030204" pitchFamily="18" charset="0"/>
                        </a:rPr>
                        <m:t>(</m:t>
                      </m:r>
                      <m:sSub>
                        <m:sSubPr>
                          <m:ctrlPr>
                            <a:rPr lang="es-ES" sz="1100" b="1" i="1" smtClean="0">
                              <a:solidFill>
                                <a:schemeClr val="accent2"/>
                              </a:solidFill>
                              <a:latin typeface="Cambria Math" panose="02040503050406030204" pitchFamily="18" charset="0"/>
                            </a:rPr>
                          </m:ctrlPr>
                        </m:sSubPr>
                        <m:e>
                          <m:r>
                            <a:rPr lang="es-ES" sz="1100" b="1" i="1" smtClean="0">
                              <a:solidFill>
                                <a:schemeClr val="accent2"/>
                              </a:solidFill>
                              <a:latin typeface="Cambria Math" panose="02040503050406030204" pitchFamily="18" charset="0"/>
                            </a:rPr>
                            <m:t>𝒇</m:t>
                          </m:r>
                        </m:e>
                        <m:sub>
                          <m:r>
                            <a:rPr lang="es-ES" sz="1100" b="1" i="1">
                              <a:solidFill>
                                <a:schemeClr val="accent2"/>
                              </a:solidFill>
                              <a:latin typeface="Cambria Math" panose="02040503050406030204" pitchFamily="18" charset="0"/>
                            </a:rPr>
                            <m:t>𝒆𝒏𝒕𝒓𝒂𝒅𝒂</m:t>
                          </m:r>
                        </m:sub>
                      </m:sSub>
                      <m:r>
                        <a:rPr lang="es-ES" sz="1100" b="1" i="1" smtClean="0">
                          <a:solidFill>
                            <a:schemeClr val="accent2"/>
                          </a:solidFill>
                          <a:latin typeface="Cambria Math" panose="02040503050406030204" pitchFamily="18" charset="0"/>
                        </a:rPr>
                        <m:t>)</m:t>
                      </m:r>
                    </m:oMath>
                  </m:oMathPara>
                </a14:m>
                <a:endParaRPr lang="es-ES" sz="1100" b="1" dirty="0">
                  <a:solidFill>
                    <a:schemeClr val="accent2"/>
                  </a:solidFill>
                </a:endParaRPr>
              </a:p>
            </p:txBody>
          </p:sp>
        </mc:Choice>
        <mc:Fallback xmlns="">
          <p:sp>
            <p:nvSpPr>
              <p:cNvPr id="14" name="Rectángulo 13">
                <a:extLst>
                  <a:ext uri="{FF2B5EF4-FFF2-40B4-BE49-F238E27FC236}">
                    <a16:creationId xmlns:a16="http://schemas.microsoft.com/office/drawing/2014/main" id="{1D342310-C3EE-564B-AE98-56A2493C7813}"/>
                  </a:ext>
                </a:extLst>
              </p:cNvPr>
              <p:cNvSpPr>
                <a:spLocks noRot="1" noChangeAspect="1" noMove="1" noResize="1" noEditPoints="1" noAdjustHandles="1" noChangeArrowheads="1" noChangeShapeType="1" noTextEdit="1"/>
              </p:cNvSpPr>
              <p:nvPr/>
            </p:nvSpPr>
            <p:spPr>
              <a:xfrm>
                <a:off x="9265209" y="3594563"/>
                <a:ext cx="1547218" cy="430887"/>
              </a:xfrm>
              <a:prstGeom prst="rect">
                <a:avLst/>
              </a:prstGeom>
              <a:blipFill>
                <a:blip r:embed="rId4"/>
                <a:stretch>
                  <a:fillRect/>
                </a:stretch>
              </a:blipFill>
            </p:spPr>
            <p:txBody>
              <a:bodyPr/>
              <a:lstStyle/>
              <a:p>
                <a:r>
                  <a:rPr lang="es-ES">
                    <a:noFill/>
                  </a:rPr>
                  <a:t> </a:t>
                </a:r>
              </a:p>
            </p:txBody>
          </p:sp>
        </mc:Fallback>
      </mc:AlternateContent>
      <p:cxnSp>
        <p:nvCxnSpPr>
          <p:cNvPr id="18" name="Conector recto de flecha 17">
            <a:extLst>
              <a:ext uri="{FF2B5EF4-FFF2-40B4-BE49-F238E27FC236}">
                <a16:creationId xmlns:a16="http://schemas.microsoft.com/office/drawing/2014/main" id="{C646BADE-DC04-B04D-AF23-3EEA2C94A752}"/>
              </a:ext>
            </a:extLst>
          </p:cNvPr>
          <p:cNvCxnSpPr>
            <a:cxnSpLocks/>
            <a:stCxn id="3" idx="6"/>
          </p:cNvCxnSpPr>
          <p:nvPr/>
        </p:nvCxnSpPr>
        <p:spPr>
          <a:xfrm>
            <a:off x="10752666" y="3825398"/>
            <a:ext cx="60113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CuadroTexto 18">
            <a:extLst>
              <a:ext uri="{FF2B5EF4-FFF2-40B4-BE49-F238E27FC236}">
                <a16:creationId xmlns:a16="http://schemas.microsoft.com/office/drawing/2014/main" id="{C6DA039D-A591-0640-9E95-E7BE06300907}"/>
              </a:ext>
            </a:extLst>
          </p:cNvPr>
          <p:cNvSpPr txBox="1"/>
          <p:nvPr/>
        </p:nvSpPr>
        <p:spPr>
          <a:xfrm>
            <a:off x="11353800" y="3686897"/>
            <a:ext cx="553357" cy="276999"/>
          </a:xfrm>
          <a:prstGeom prst="rect">
            <a:avLst/>
          </a:prstGeom>
          <a:noFill/>
        </p:spPr>
        <p:txBody>
          <a:bodyPr wrap="none" rtlCol="0">
            <a:spAutoFit/>
          </a:bodyPr>
          <a:lstStyle/>
          <a:p>
            <a:r>
              <a:rPr lang="es-ES" sz="1200" dirty="0"/>
              <a:t>Salida</a:t>
            </a:r>
          </a:p>
        </p:txBody>
      </p:sp>
      <p:sp>
        <p:nvSpPr>
          <p:cNvPr id="20" name="CuadroTexto 19">
            <a:extLst>
              <a:ext uri="{FF2B5EF4-FFF2-40B4-BE49-F238E27FC236}">
                <a16:creationId xmlns:a16="http://schemas.microsoft.com/office/drawing/2014/main" id="{65923CC6-DDD6-7A48-BE05-E6DA43650648}"/>
              </a:ext>
            </a:extLst>
          </p:cNvPr>
          <p:cNvSpPr txBox="1"/>
          <p:nvPr/>
        </p:nvSpPr>
        <p:spPr>
          <a:xfrm>
            <a:off x="7366401" y="1784257"/>
            <a:ext cx="316112" cy="276999"/>
          </a:xfrm>
          <a:prstGeom prst="rect">
            <a:avLst/>
          </a:prstGeom>
          <a:noFill/>
        </p:spPr>
        <p:txBody>
          <a:bodyPr wrap="none" rtlCol="0">
            <a:spAutoFit/>
          </a:bodyPr>
          <a:lstStyle/>
          <a:p>
            <a:r>
              <a:rPr lang="es-ES" sz="1200" dirty="0"/>
              <a:t>b</a:t>
            </a:r>
            <a:r>
              <a:rPr lang="es-ES" sz="1200" baseline="-25000" dirty="0"/>
              <a:t>0</a:t>
            </a:r>
          </a:p>
        </p:txBody>
      </p:sp>
      <p:sp>
        <p:nvSpPr>
          <p:cNvPr id="21" name="CuadroTexto 20">
            <a:extLst>
              <a:ext uri="{FF2B5EF4-FFF2-40B4-BE49-F238E27FC236}">
                <a16:creationId xmlns:a16="http://schemas.microsoft.com/office/drawing/2014/main" id="{62E1F89A-2572-8042-AF31-7ED0D220D081}"/>
              </a:ext>
            </a:extLst>
          </p:cNvPr>
          <p:cNvSpPr txBox="1"/>
          <p:nvPr/>
        </p:nvSpPr>
        <p:spPr>
          <a:xfrm>
            <a:off x="6617766" y="2869721"/>
            <a:ext cx="312906" cy="276999"/>
          </a:xfrm>
          <a:prstGeom prst="rect">
            <a:avLst/>
          </a:prstGeom>
          <a:noFill/>
        </p:spPr>
        <p:txBody>
          <a:bodyPr wrap="none" rtlCol="0">
            <a:spAutoFit/>
          </a:bodyPr>
          <a:lstStyle/>
          <a:p>
            <a:r>
              <a:rPr lang="es-ES" sz="1200" dirty="0"/>
              <a:t>e</a:t>
            </a:r>
            <a:r>
              <a:rPr lang="es-ES" sz="1200" baseline="-25000" dirty="0"/>
              <a:t>1</a:t>
            </a:r>
          </a:p>
        </p:txBody>
      </p:sp>
      <p:sp>
        <p:nvSpPr>
          <p:cNvPr id="22" name="CuadroTexto 21">
            <a:extLst>
              <a:ext uri="{FF2B5EF4-FFF2-40B4-BE49-F238E27FC236}">
                <a16:creationId xmlns:a16="http://schemas.microsoft.com/office/drawing/2014/main" id="{5D35CA9F-3CF4-714E-95C6-76C15B8E4081}"/>
              </a:ext>
            </a:extLst>
          </p:cNvPr>
          <p:cNvSpPr txBox="1"/>
          <p:nvPr/>
        </p:nvSpPr>
        <p:spPr>
          <a:xfrm>
            <a:off x="6614560" y="4662936"/>
            <a:ext cx="316112" cy="276999"/>
          </a:xfrm>
          <a:prstGeom prst="rect">
            <a:avLst/>
          </a:prstGeom>
          <a:noFill/>
        </p:spPr>
        <p:txBody>
          <a:bodyPr wrap="none" rtlCol="0">
            <a:spAutoFit/>
          </a:bodyPr>
          <a:lstStyle/>
          <a:p>
            <a:r>
              <a:rPr lang="es-ES" sz="1200" dirty="0"/>
              <a:t>e</a:t>
            </a:r>
            <a:r>
              <a:rPr lang="es-ES" sz="1200" baseline="-25000" dirty="0"/>
              <a:t>n</a:t>
            </a:r>
          </a:p>
        </p:txBody>
      </p:sp>
      <p:cxnSp>
        <p:nvCxnSpPr>
          <p:cNvPr id="24" name="Conector recto de flecha 23">
            <a:extLst>
              <a:ext uri="{FF2B5EF4-FFF2-40B4-BE49-F238E27FC236}">
                <a16:creationId xmlns:a16="http://schemas.microsoft.com/office/drawing/2014/main" id="{74B1A722-ABD4-994D-B6FF-646187562E18}"/>
              </a:ext>
            </a:extLst>
          </p:cNvPr>
          <p:cNvCxnSpPr>
            <a:cxnSpLocks/>
            <a:stCxn id="22" idx="3"/>
          </p:cNvCxnSpPr>
          <p:nvPr/>
        </p:nvCxnSpPr>
        <p:spPr>
          <a:xfrm flipV="1">
            <a:off x="6930672" y="4297477"/>
            <a:ext cx="1121128" cy="5039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recto de flecha 25">
            <a:extLst>
              <a:ext uri="{FF2B5EF4-FFF2-40B4-BE49-F238E27FC236}">
                <a16:creationId xmlns:a16="http://schemas.microsoft.com/office/drawing/2014/main" id="{C38BA846-7151-A343-A033-ACEB17479D1B}"/>
              </a:ext>
            </a:extLst>
          </p:cNvPr>
          <p:cNvCxnSpPr>
            <a:cxnSpLocks/>
            <a:stCxn id="21" idx="3"/>
          </p:cNvCxnSpPr>
          <p:nvPr/>
        </p:nvCxnSpPr>
        <p:spPr>
          <a:xfrm>
            <a:off x="6930672" y="3008221"/>
            <a:ext cx="1038673" cy="4431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Conector recto de flecha 28">
            <a:extLst>
              <a:ext uri="{FF2B5EF4-FFF2-40B4-BE49-F238E27FC236}">
                <a16:creationId xmlns:a16="http://schemas.microsoft.com/office/drawing/2014/main" id="{886FB66C-11C9-8D47-AA9E-BC64174E81D1}"/>
              </a:ext>
            </a:extLst>
          </p:cNvPr>
          <p:cNvCxnSpPr>
            <a:cxnSpLocks/>
            <a:stCxn id="20" idx="2"/>
            <a:endCxn id="3" idx="1"/>
          </p:cNvCxnSpPr>
          <p:nvPr/>
        </p:nvCxnSpPr>
        <p:spPr>
          <a:xfrm>
            <a:off x="7524457" y="2061256"/>
            <a:ext cx="811501" cy="8731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CuadroTexto 39">
            <a:extLst>
              <a:ext uri="{FF2B5EF4-FFF2-40B4-BE49-F238E27FC236}">
                <a16:creationId xmlns:a16="http://schemas.microsoft.com/office/drawing/2014/main" id="{88A6D6C5-B951-A844-95F0-740FB7AD64F6}"/>
              </a:ext>
            </a:extLst>
          </p:cNvPr>
          <p:cNvSpPr txBox="1"/>
          <p:nvPr/>
        </p:nvSpPr>
        <p:spPr>
          <a:xfrm>
            <a:off x="6656300" y="3265134"/>
            <a:ext cx="226344" cy="1200329"/>
          </a:xfrm>
          <a:prstGeom prst="rect">
            <a:avLst/>
          </a:prstGeom>
          <a:noFill/>
        </p:spPr>
        <p:txBody>
          <a:bodyPr wrap="none" rtlCol="0">
            <a:spAutoFit/>
          </a:bodyPr>
          <a:lstStyle/>
          <a:p>
            <a:r>
              <a:rPr lang="es-ES" sz="1200" b="1" dirty="0"/>
              <a:t>.</a:t>
            </a:r>
          </a:p>
          <a:p>
            <a:r>
              <a:rPr lang="es-ES" sz="1200" b="1" dirty="0"/>
              <a:t>.</a:t>
            </a:r>
          </a:p>
          <a:p>
            <a:r>
              <a:rPr lang="es-ES" sz="1200" b="1" dirty="0"/>
              <a:t>.</a:t>
            </a:r>
          </a:p>
          <a:p>
            <a:r>
              <a:rPr lang="es-ES" sz="1200" b="1" dirty="0"/>
              <a:t>.</a:t>
            </a:r>
          </a:p>
          <a:p>
            <a:r>
              <a:rPr lang="es-ES" sz="1200" b="1" dirty="0"/>
              <a:t>.</a:t>
            </a:r>
          </a:p>
          <a:p>
            <a:r>
              <a:rPr lang="es-ES" sz="1200" b="1" dirty="0"/>
              <a:t>.</a:t>
            </a:r>
          </a:p>
        </p:txBody>
      </p:sp>
      <p:sp>
        <p:nvSpPr>
          <p:cNvPr id="41" name="CuadroTexto 40">
            <a:extLst>
              <a:ext uri="{FF2B5EF4-FFF2-40B4-BE49-F238E27FC236}">
                <a16:creationId xmlns:a16="http://schemas.microsoft.com/office/drawing/2014/main" id="{EDC32AAC-B839-254C-8B67-94A0B3752159}"/>
              </a:ext>
            </a:extLst>
          </p:cNvPr>
          <p:cNvSpPr txBox="1"/>
          <p:nvPr/>
        </p:nvSpPr>
        <p:spPr>
          <a:xfrm>
            <a:off x="7778570" y="2241967"/>
            <a:ext cx="333746" cy="261610"/>
          </a:xfrm>
          <a:prstGeom prst="rect">
            <a:avLst/>
          </a:prstGeom>
          <a:noFill/>
        </p:spPr>
        <p:txBody>
          <a:bodyPr wrap="none" rtlCol="0">
            <a:spAutoFit/>
          </a:bodyPr>
          <a:lstStyle/>
          <a:p>
            <a:r>
              <a:rPr lang="es-ES" sz="1100" dirty="0"/>
              <a:t>w</a:t>
            </a:r>
            <a:r>
              <a:rPr lang="es-ES" sz="1100" baseline="-25000" dirty="0"/>
              <a:t>0</a:t>
            </a:r>
            <a:endParaRPr lang="es-ES" sz="1100" dirty="0"/>
          </a:p>
        </p:txBody>
      </p:sp>
      <p:sp>
        <p:nvSpPr>
          <p:cNvPr id="42" name="CuadroTexto 41">
            <a:extLst>
              <a:ext uri="{FF2B5EF4-FFF2-40B4-BE49-F238E27FC236}">
                <a16:creationId xmlns:a16="http://schemas.microsoft.com/office/drawing/2014/main" id="{CA77FD94-7563-CA49-BF4E-4E6DD8F1D31F}"/>
              </a:ext>
            </a:extLst>
          </p:cNvPr>
          <p:cNvSpPr txBox="1"/>
          <p:nvPr/>
        </p:nvSpPr>
        <p:spPr>
          <a:xfrm>
            <a:off x="7275270" y="2942249"/>
            <a:ext cx="333746" cy="261610"/>
          </a:xfrm>
          <a:prstGeom prst="rect">
            <a:avLst/>
          </a:prstGeom>
          <a:noFill/>
        </p:spPr>
        <p:txBody>
          <a:bodyPr wrap="none" rtlCol="0">
            <a:spAutoFit/>
          </a:bodyPr>
          <a:lstStyle/>
          <a:p>
            <a:r>
              <a:rPr lang="es-ES" sz="1100" dirty="0"/>
              <a:t>w</a:t>
            </a:r>
            <a:r>
              <a:rPr lang="es-ES" sz="1100" baseline="-25000" dirty="0"/>
              <a:t>1</a:t>
            </a:r>
            <a:endParaRPr lang="es-ES" sz="1100" dirty="0"/>
          </a:p>
        </p:txBody>
      </p:sp>
      <p:sp>
        <p:nvSpPr>
          <p:cNvPr id="43" name="CuadroTexto 42">
            <a:extLst>
              <a:ext uri="{FF2B5EF4-FFF2-40B4-BE49-F238E27FC236}">
                <a16:creationId xmlns:a16="http://schemas.microsoft.com/office/drawing/2014/main" id="{0BF2CA5F-F397-F349-BAC4-801B10912A5D}"/>
              </a:ext>
            </a:extLst>
          </p:cNvPr>
          <p:cNvSpPr txBox="1"/>
          <p:nvPr/>
        </p:nvSpPr>
        <p:spPr>
          <a:xfrm>
            <a:off x="7275270" y="4262858"/>
            <a:ext cx="335348" cy="261610"/>
          </a:xfrm>
          <a:prstGeom prst="rect">
            <a:avLst/>
          </a:prstGeom>
          <a:noFill/>
        </p:spPr>
        <p:txBody>
          <a:bodyPr wrap="none" rtlCol="0">
            <a:spAutoFit/>
          </a:bodyPr>
          <a:lstStyle/>
          <a:p>
            <a:r>
              <a:rPr lang="es-ES" sz="1100" dirty="0" err="1"/>
              <a:t>w</a:t>
            </a:r>
            <a:r>
              <a:rPr lang="es-ES" sz="1100" baseline="-25000" dirty="0" err="1"/>
              <a:t>n</a:t>
            </a:r>
            <a:endParaRPr lang="es-ES" sz="1100" dirty="0"/>
          </a:p>
        </p:txBody>
      </p:sp>
    </p:spTree>
    <p:extLst>
      <p:ext uri="{BB962C8B-B14F-4D97-AF65-F5344CB8AC3E}">
        <p14:creationId xmlns:p14="http://schemas.microsoft.com/office/powerpoint/2010/main" val="228656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Gráfico 16">
            <a:extLst>
              <a:ext uri="{FF2B5EF4-FFF2-40B4-BE49-F238E27FC236}">
                <a16:creationId xmlns:a16="http://schemas.microsoft.com/office/drawing/2014/main" id="{2194FCBB-9FA8-7C45-B7F6-0866AAF79C46}"/>
              </a:ext>
            </a:extLst>
          </p:cNvPr>
          <p:cNvGraphicFramePr>
            <a:graphicFrameLocks noChangeAspect="1"/>
          </p:cNvGraphicFramePr>
          <p:nvPr>
            <p:extLst>
              <p:ext uri="{D42A27DB-BD31-4B8C-83A1-F6EECF244321}">
                <p14:modId xmlns:p14="http://schemas.microsoft.com/office/powerpoint/2010/main" val="1245308021"/>
              </p:ext>
            </p:extLst>
          </p:nvPr>
        </p:nvGraphicFramePr>
        <p:xfrm>
          <a:off x="10025921" y="2307905"/>
          <a:ext cx="1920542" cy="14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Gráfico 18">
            <a:extLst>
              <a:ext uri="{FF2B5EF4-FFF2-40B4-BE49-F238E27FC236}">
                <a16:creationId xmlns:a16="http://schemas.microsoft.com/office/drawing/2014/main" id="{E54B05CD-CA99-4942-BE2A-155492DACFAE}"/>
              </a:ext>
            </a:extLst>
          </p:cNvPr>
          <p:cNvGraphicFramePr>
            <a:graphicFrameLocks noChangeAspect="1"/>
          </p:cNvGraphicFramePr>
          <p:nvPr>
            <p:extLst>
              <p:ext uri="{D42A27DB-BD31-4B8C-83A1-F6EECF244321}">
                <p14:modId xmlns:p14="http://schemas.microsoft.com/office/powerpoint/2010/main" val="806674175"/>
              </p:ext>
            </p:extLst>
          </p:nvPr>
        </p:nvGraphicFramePr>
        <p:xfrm>
          <a:off x="5198581" y="2307905"/>
          <a:ext cx="1920542"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Gráfico 20">
            <a:extLst>
              <a:ext uri="{FF2B5EF4-FFF2-40B4-BE49-F238E27FC236}">
                <a16:creationId xmlns:a16="http://schemas.microsoft.com/office/drawing/2014/main" id="{A6FC2DEF-674C-DC42-81C9-448711AD5CB7}"/>
              </a:ext>
            </a:extLst>
          </p:cNvPr>
          <p:cNvGraphicFramePr>
            <a:graphicFrameLocks noChangeAspect="1"/>
          </p:cNvGraphicFramePr>
          <p:nvPr>
            <p:extLst>
              <p:ext uri="{D42A27DB-BD31-4B8C-83A1-F6EECF244321}">
                <p14:modId xmlns:p14="http://schemas.microsoft.com/office/powerpoint/2010/main" val="1357573468"/>
              </p:ext>
            </p:extLst>
          </p:nvPr>
        </p:nvGraphicFramePr>
        <p:xfrm>
          <a:off x="370363" y="2306076"/>
          <a:ext cx="1920542" cy="14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Gráfico 23">
            <a:extLst>
              <a:ext uri="{FF2B5EF4-FFF2-40B4-BE49-F238E27FC236}">
                <a16:creationId xmlns:a16="http://schemas.microsoft.com/office/drawing/2014/main" id="{ED9E167E-D881-B54F-92D4-ECA3804AE643}"/>
              </a:ext>
            </a:extLst>
          </p:cNvPr>
          <p:cNvGraphicFramePr>
            <a:graphicFrameLocks noChangeAspect="1"/>
          </p:cNvGraphicFramePr>
          <p:nvPr>
            <p:extLst>
              <p:ext uri="{D42A27DB-BD31-4B8C-83A1-F6EECF244321}">
                <p14:modId xmlns:p14="http://schemas.microsoft.com/office/powerpoint/2010/main" val="2748632660"/>
              </p:ext>
            </p:extLst>
          </p:nvPr>
        </p:nvGraphicFramePr>
        <p:xfrm>
          <a:off x="2784472" y="2301653"/>
          <a:ext cx="1920542" cy="1440000"/>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Conector recto 31">
            <a:extLst>
              <a:ext uri="{FF2B5EF4-FFF2-40B4-BE49-F238E27FC236}">
                <a16:creationId xmlns:a16="http://schemas.microsoft.com/office/drawing/2014/main" id="{9A33B76E-BD34-3B4A-A745-77CA9F0DE985}"/>
              </a:ext>
            </a:extLst>
          </p:cNvPr>
          <p:cNvCxnSpPr>
            <a:cxnSpLocks/>
            <a:endCxn id="21" idx="0"/>
          </p:cNvCxnSpPr>
          <p:nvPr/>
        </p:nvCxnSpPr>
        <p:spPr>
          <a:xfrm flipH="1" flipV="1">
            <a:off x="1330634" y="2306076"/>
            <a:ext cx="270" cy="1373476"/>
          </a:xfrm>
          <a:prstGeom prst="line">
            <a:avLst/>
          </a:prstGeom>
          <a:ln w="952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cxnSp>
        <p:nvCxnSpPr>
          <p:cNvPr id="35" name="Conector recto 34">
            <a:extLst>
              <a:ext uri="{FF2B5EF4-FFF2-40B4-BE49-F238E27FC236}">
                <a16:creationId xmlns:a16="http://schemas.microsoft.com/office/drawing/2014/main" id="{ABA9C0B6-D1F8-9842-9B5F-E008C1E865F5}"/>
              </a:ext>
            </a:extLst>
          </p:cNvPr>
          <p:cNvCxnSpPr>
            <a:cxnSpLocks/>
            <a:stCxn id="21" idx="1"/>
            <a:endCxn id="21" idx="3"/>
          </p:cNvCxnSpPr>
          <p:nvPr/>
        </p:nvCxnSpPr>
        <p:spPr>
          <a:xfrm>
            <a:off x="370363" y="3026076"/>
            <a:ext cx="1920542" cy="0"/>
          </a:xfrm>
          <a:prstGeom prst="line">
            <a:avLst/>
          </a:prstGeom>
          <a:ln w="952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cxnSp>
        <p:nvCxnSpPr>
          <p:cNvPr id="27" name="Conector recto 26">
            <a:extLst>
              <a:ext uri="{FF2B5EF4-FFF2-40B4-BE49-F238E27FC236}">
                <a16:creationId xmlns:a16="http://schemas.microsoft.com/office/drawing/2014/main" id="{9639B7EF-7ADC-234F-BAE1-225F3F04771A}"/>
              </a:ext>
            </a:extLst>
          </p:cNvPr>
          <p:cNvCxnSpPr>
            <a:cxnSpLocks/>
          </p:cNvCxnSpPr>
          <p:nvPr/>
        </p:nvCxnSpPr>
        <p:spPr>
          <a:xfrm flipV="1">
            <a:off x="8432766" y="2465161"/>
            <a:ext cx="0" cy="1184223"/>
          </a:xfrm>
          <a:prstGeom prst="line">
            <a:avLst/>
          </a:prstGeom>
          <a:ln w="952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cxnSp>
        <p:nvCxnSpPr>
          <p:cNvPr id="29" name="Conector recto 28">
            <a:extLst>
              <a:ext uri="{FF2B5EF4-FFF2-40B4-BE49-F238E27FC236}">
                <a16:creationId xmlns:a16="http://schemas.microsoft.com/office/drawing/2014/main" id="{2B9025A8-C15B-304F-B2A4-CD35A975F3C6}"/>
              </a:ext>
            </a:extLst>
          </p:cNvPr>
          <p:cNvCxnSpPr>
            <a:cxnSpLocks/>
          </p:cNvCxnSpPr>
          <p:nvPr/>
        </p:nvCxnSpPr>
        <p:spPr>
          <a:xfrm flipV="1">
            <a:off x="10885347" y="2464186"/>
            <a:ext cx="0" cy="1184223"/>
          </a:xfrm>
          <a:prstGeom prst="line">
            <a:avLst/>
          </a:prstGeom>
          <a:ln w="952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cxnSp>
        <p:nvCxnSpPr>
          <p:cNvPr id="30" name="Conector recto 29">
            <a:extLst>
              <a:ext uri="{FF2B5EF4-FFF2-40B4-BE49-F238E27FC236}">
                <a16:creationId xmlns:a16="http://schemas.microsoft.com/office/drawing/2014/main" id="{66E36AC9-6326-4F4B-866B-283B34C40BD9}"/>
              </a:ext>
            </a:extLst>
          </p:cNvPr>
          <p:cNvCxnSpPr>
            <a:cxnSpLocks/>
          </p:cNvCxnSpPr>
          <p:nvPr/>
        </p:nvCxnSpPr>
        <p:spPr>
          <a:xfrm flipV="1">
            <a:off x="6088620" y="2462390"/>
            <a:ext cx="0" cy="1184223"/>
          </a:xfrm>
          <a:prstGeom prst="line">
            <a:avLst/>
          </a:prstGeom>
          <a:ln w="952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cxnSp>
        <p:nvCxnSpPr>
          <p:cNvPr id="31" name="Conector recto 30">
            <a:extLst>
              <a:ext uri="{FF2B5EF4-FFF2-40B4-BE49-F238E27FC236}">
                <a16:creationId xmlns:a16="http://schemas.microsoft.com/office/drawing/2014/main" id="{F972C2D0-56DD-CB4A-AFC3-F6A6150C3E10}"/>
              </a:ext>
            </a:extLst>
          </p:cNvPr>
          <p:cNvCxnSpPr>
            <a:cxnSpLocks/>
          </p:cNvCxnSpPr>
          <p:nvPr/>
        </p:nvCxnSpPr>
        <p:spPr>
          <a:xfrm flipV="1">
            <a:off x="3589596" y="2464239"/>
            <a:ext cx="0" cy="1184223"/>
          </a:xfrm>
          <a:prstGeom prst="line">
            <a:avLst/>
          </a:prstGeom>
          <a:ln w="952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cxnSp>
        <p:nvCxnSpPr>
          <p:cNvPr id="41" name="Conector recto 40">
            <a:extLst>
              <a:ext uri="{FF2B5EF4-FFF2-40B4-BE49-F238E27FC236}">
                <a16:creationId xmlns:a16="http://schemas.microsoft.com/office/drawing/2014/main" id="{62F39673-C966-4E4A-8BC7-40B7D863311E}"/>
              </a:ext>
            </a:extLst>
          </p:cNvPr>
          <p:cNvCxnSpPr/>
          <p:nvPr/>
        </p:nvCxnSpPr>
        <p:spPr>
          <a:xfrm>
            <a:off x="2908269" y="3601244"/>
            <a:ext cx="1790946" cy="0"/>
          </a:xfrm>
          <a:prstGeom prst="line">
            <a:avLst/>
          </a:prstGeom>
          <a:ln w="952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graphicFrame>
        <p:nvGraphicFramePr>
          <p:cNvPr id="10" name="Gráfico 9">
            <a:extLst>
              <a:ext uri="{FF2B5EF4-FFF2-40B4-BE49-F238E27FC236}">
                <a16:creationId xmlns:a16="http://schemas.microsoft.com/office/drawing/2014/main" id="{3B9D7035-0DF2-324E-A06D-3E3A953F9AAD}"/>
              </a:ext>
            </a:extLst>
          </p:cNvPr>
          <p:cNvGraphicFramePr>
            <a:graphicFrameLocks noChangeAspect="1"/>
          </p:cNvGraphicFramePr>
          <p:nvPr>
            <p:extLst>
              <p:ext uri="{D42A27DB-BD31-4B8C-83A1-F6EECF244321}">
                <p14:modId xmlns:p14="http://schemas.microsoft.com/office/powerpoint/2010/main" val="866957600"/>
              </p:ext>
            </p:extLst>
          </p:nvPr>
        </p:nvGraphicFramePr>
        <p:xfrm>
          <a:off x="7611812" y="2307905"/>
          <a:ext cx="1920542" cy="1440000"/>
        </p:xfrm>
        <a:graphic>
          <a:graphicData uri="http://schemas.openxmlformats.org/drawingml/2006/chart">
            <c:chart xmlns:c="http://schemas.openxmlformats.org/drawingml/2006/chart" xmlns:r="http://schemas.openxmlformats.org/officeDocument/2006/relationships" r:id="rId6"/>
          </a:graphicData>
        </a:graphic>
      </p:graphicFrame>
      <p:sp>
        <p:nvSpPr>
          <p:cNvPr id="16" name="CuadroTexto 15">
            <a:extLst>
              <a:ext uri="{FF2B5EF4-FFF2-40B4-BE49-F238E27FC236}">
                <a16:creationId xmlns:a16="http://schemas.microsoft.com/office/drawing/2014/main" id="{20A76368-939F-4744-A6E0-94CDFEDBBB93}"/>
              </a:ext>
            </a:extLst>
          </p:cNvPr>
          <p:cNvSpPr txBox="1"/>
          <p:nvPr/>
        </p:nvSpPr>
        <p:spPr>
          <a:xfrm>
            <a:off x="7985366" y="1915214"/>
            <a:ext cx="894797" cy="307777"/>
          </a:xfrm>
          <a:prstGeom prst="rect">
            <a:avLst/>
          </a:prstGeom>
          <a:noFill/>
        </p:spPr>
        <p:txBody>
          <a:bodyPr wrap="none" rtlCol="0">
            <a:spAutoFit/>
          </a:bodyPr>
          <a:lstStyle/>
          <a:p>
            <a:r>
              <a:rPr lang="es-ES" sz="1400" dirty="0" err="1">
                <a:solidFill>
                  <a:schemeClr val="accent1"/>
                </a:solidFill>
              </a:rPr>
              <a:t>Sigmoidal</a:t>
            </a:r>
            <a:endParaRPr lang="es-ES" dirty="0">
              <a:solidFill>
                <a:schemeClr val="accent1"/>
              </a:solidFill>
            </a:endParaRPr>
          </a:p>
        </p:txBody>
      </p:sp>
      <p:sp>
        <p:nvSpPr>
          <p:cNvPr id="18" name="CuadroTexto 17">
            <a:extLst>
              <a:ext uri="{FF2B5EF4-FFF2-40B4-BE49-F238E27FC236}">
                <a16:creationId xmlns:a16="http://schemas.microsoft.com/office/drawing/2014/main" id="{B2E756A3-5A4B-024C-874D-525A4ABF0931}"/>
              </a:ext>
            </a:extLst>
          </p:cNvPr>
          <p:cNvSpPr txBox="1"/>
          <p:nvPr/>
        </p:nvSpPr>
        <p:spPr>
          <a:xfrm>
            <a:off x="10121884" y="1915214"/>
            <a:ext cx="1728615" cy="307777"/>
          </a:xfrm>
          <a:prstGeom prst="rect">
            <a:avLst/>
          </a:prstGeom>
          <a:noFill/>
        </p:spPr>
        <p:txBody>
          <a:bodyPr wrap="none" rtlCol="0">
            <a:spAutoFit/>
          </a:bodyPr>
          <a:lstStyle/>
          <a:p>
            <a:r>
              <a:rPr lang="es-ES" sz="1400" dirty="0">
                <a:solidFill>
                  <a:schemeClr val="accent6"/>
                </a:solidFill>
              </a:rPr>
              <a:t>Tangente Hiperbólica</a:t>
            </a:r>
          </a:p>
        </p:txBody>
      </p:sp>
      <p:sp>
        <p:nvSpPr>
          <p:cNvPr id="20" name="CuadroTexto 19">
            <a:extLst>
              <a:ext uri="{FF2B5EF4-FFF2-40B4-BE49-F238E27FC236}">
                <a16:creationId xmlns:a16="http://schemas.microsoft.com/office/drawing/2014/main" id="{BD983F47-B7A4-684B-AA5E-2424CC7C2C47}"/>
              </a:ext>
            </a:extLst>
          </p:cNvPr>
          <p:cNvSpPr txBox="1"/>
          <p:nvPr/>
        </p:nvSpPr>
        <p:spPr>
          <a:xfrm>
            <a:off x="5825137" y="1920059"/>
            <a:ext cx="734625" cy="307777"/>
          </a:xfrm>
          <a:prstGeom prst="rect">
            <a:avLst/>
          </a:prstGeom>
          <a:noFill/>
        </p:spPr>
        <p:txBody>
          <a:bodyPr wrap="none" rtlCol="0">
            <a:spAutoFit/>
          </a:bodyPr>
          <a:lstStyle/>
          <a:p>
            <a:r>
              <a:rPr lang="es-ES" sz="1400" dirty="0">
                <a:solidFill>
                  <a:schemeClr val="accent2"/>
                </a:solidFill>
              </a:rPr>
              <a:t>Escalón</a:t>
            </a:r>
            <a:endParaRPr lang="es-ES" dirty="0">
              <a:solidFill>
                <a:schemeClr val="accent2"/>
              </a:solidFill>
            </a:endParaRPr>
          </a:p>
        </p:txBody>
      </p:sp>
      <p:sp>
        <p:nvSpPr>
          <p:cNvPr id="22" name="CuadroTexto 21">
            <a:extLst>
              <a:ext uri="{FF2B5EF4-FFF2-40B4-BE49-F238E27FC236}">
                <a16:creationId xmlns:a16="http://schemas.microsoft.com/office/drawing/2014/main" id="{74FA71E8-BB98-EF42-A243-5C1E19EE0BF4}"/>
              </a:ext>
            </a:extLst>
          </p:cNvPr>
          <p:cNvSpPr txBox="1"/>
          <p:nvPr/>
        </p:nvSpPr>
        <p:spPr>
          <a:xfrm>
            <a:off x="1023498" y="1915215"/>
            <a:ext cx="614271" cy="307777"/>
          </a:xfrm>
          <a:prstGeom prst="rect">
            <a:avLst/>
          </a:prstGeom>
          <a:noFill/>
        </p:spPr>
        <p:txBody>
          <a:bodyPr wrap="none" rtlCol="0">
            <a:spAutoFit/>
          </a:bodyPr>
          <a:lstStyle/>
          <a:p>
            <a:r>
              <a:rPr lang="es-ES" sz="1400" dirty="0">
                <a:solidFill>
                  <a:schemeClr val="tx2"/>
                </a:solidFill>
              </a:rPr>
              <a:t>Lineal</a:t>
            </a:r>
            <a:endParaRPr lang="es-ES" dirty="0">
              <a:solidFill>
                <a:schemeClr val="tx2"/>
              </a:solidFill>
            </a:endParaRPr>
          </a:p>
        </p:txBody>
      </p:sp>
      <p:sp>
        <p:nvSpPr>
          <p:cNvPr id="25" name="CuadroTexto 24">
            <a:extLst>
              <a:ext uri="{FF2B5EF4-FFF2-40B4-BE49-F238E27FC236}">
                <a16:creationId xmlns:a16="http://schemas.microsoft.com/office/drawing/2014/main" id="{20DC64B2-F55E-5443-A984-F8B9F8FAAE6F}"/>
              </a:ext>
            </a:extLst>
          </p:cNvPr>
          <p:cNvSpPr txBox="1"/>
          <p:nvPr/>
        </p:nvSpPr>
        <p:spPr>
          <a:xfrm>
            <a:off x="3524979" y="1915216"/>
            <a:ext cx="557525" cy="307777"/>
          </a:xfrm>
          <a:prstGeom prst="rect">
            <a:avLst/>
          </a:prstGeom>
          <a:noFill/>
        </p:spPr>
        <p:txBody>
          <a:bodyPr wrap="none" rtlCol="0">
            <a:spAutoFit/>
          </a:bodyPr>
          <a:lstStyle/>
          <a:p>
            <a:r>
              <a:rPr lang="es-ES" sz="1400" dirty="0">
                <a:solidFill>
                  <a:schemeClr val="accent4"/>
                </a:solidFill>
              </a:rPr>
              <a:t>RELU</a:t>
            </a:r>
            <a:endParaRPr lang="es-ES" dirty="0">
              <a:solidFill>
                <a:schemeClr val="accent4"/>
              </a:solidFill>
            </a:endParaRPr>
          </a:p>
        </p:txBody>
      </p:sp>
      <p:sp>
        <p:nvSpPr>
          <p:cNvPr id="42" name="CuadroTexto 41">
            <a:extLst>
              <a:ext uri="{FF2B5EF4-FFF2-40B4-BE49-F238E27FC236}">
                <a16:creationId xmlns:a16="http://schemas.microsoft.com/office/drawing/2014/main" id="{12ED5D91-D87C-384A-A020-2696CF36E9DC}"/>
              </a:ext>
            </a:extLst>
          </p:cNvPr>
          <p:cNvSpPr txBox="1"/>
          <p:nvPr/>
        </p:nvSpPr>
        <p:spPr>
          <a:xfrm>
            <a:off x="8328935" y="3664772"/>
            <a:ext cx="207661" cy="246221"/>
          </a:xfrm>
          <a:prstGeom prst="rect">
            <a:avLst/>
          </a:prstGeom>
          <a:noFill/>
        </p:spPr>
        <p:txBody>
          <a:bodyPr wrap="square" rtlCol="0" anchor="ctr">
            <a:spAutoFit/>
          </a:bodyPr>
          <a:lstStyle/>
          <a:p>
            <a:pPr algn="ctr"/>
            <a:r>
              <a:rPr lang="es-ES" sz="1000" dirty="0">
                <a:solidFill>
                  <a:schemeClr val="tx1">
                    <a:lumMod val="50000"/>
                    <a:lumOff val="50000"/>
                  </a:schemeClr>
                </a:solidFill>
              </a:rPr>
              <a:t>0</a:t>
            </a:r>
          </a:p>
        </p:txBody>
      </p:sp>
      <p:sp>
        <p:nvSpPr>
          <p:cNvPr id="43" name="CuadroTexto 42">
            <a:extLst>
              <a:ext uri="{FF2B5EF4-FFF2-40B4-BE49-F238E27FC236}">
                <a16:creationId xmlns:a16="http://schemas.microsoft.com/office/drawing/2014/main" id="{59724BC3-26BB-3949-B706-9B97FBA726B0}"/>
              </a:ext>
            </a:extLst>
          </p:cNvPr>
          <p:cNvSpPr txBox="1"/>
          <p:nvPr/>
        </p:nvSpPr>
        <p:spPr>
          <a:xfrm>
            <a:off x="10781516" y="3625171"/>
            <a:ext cx="207661" cy="246221"/>
          </a:xfrm>
          <a:prstGeom prst="rect">
            <a:avLst/>
          </a:prstGeom>
          <a:noFill/>
        </p:spPr>
        <p:txBody>
          <a:bodyPr wrap="square" rtlCol="0" anchor="ctr">
            <a:spAutoFit/>
          </a:bodyPr>
          <a:lstStyle/>
          <a:p>
            <a:pPr algn="ctr"/>
            <a:r>
              <a:rPr lang="es-ES" sz="1000" dirty="0">
                <a:solidFill>
                  <a:schemeClr val="tx1">
                    <a:lumMod val="50000"/>
                    <a:lumOff val="50000"/>
                  </a:schemeClr>
                </a:solidFill>
              </a:rPr>
              <a:t>0</a:t>
            </a:r>
          </a:p>
        </p:txBody>
      </p:sp>
      <p:sp>
        <p:nvSpPr>
          <p:cNvPr id="44" name="CuadroTexto 43">
            <a:extLst>
              <a:ext uri="{FF2B5EF4-FFF2-40B4-BE49-F238E27FC236}">
                <a16:creationId xmlns:a16="http://schemas.microsoft.com/office/drawing/2014/main" id="{D4C915C7-5DE2-124F-8780-477CE7F58A0E}"/>
              </a:ext>
            </a:extLst>
          </p:cNvPr>
          <p:cNvSpPr txBox="1"/>
          <p:nvPr/>
        </p:nvSpPr>
        <p:spPr>
          <a:xfrm>
            <a:off x="5984789" y="3629679"/>
            <a:ext cx="207661" cy="246221"/>
          </a:xfrm>
          <a:prstGeom prst="rect">
            <a:avLst/>
          </a:prstGeom>
          <a:noFill/>
        </p:spPr>
        <p:txBody>
          <a:bodyPr wrap="square" rtlCol="0" anchor="ctr">
            <a:spAutoFit/>
          </a:bodyPr>
          <a:lstStyle/>
          <a:p>
            <a:pPr algn="ctr"/>
            <a:r>
              <a:rPr lang="es-ES" sz="1000" dirty="0">
                <a:solidFill>
                  <a:schemeClr val="tx1">
                    <a:lumMod val="50000"/>
                    <a:lumOff val="50000"/>
                  </a:schemeClr>
                </a:solidFill>
              </a:rPr>
              <a:t>0</a:t>
            </a:r>
          </a:p>
        </p:txBody>
      </p:sp>
      <p:sp>
        <p:nvSpPr>
          <p:cNvPr id="45" name="CuadroTexto 44">
            <a:extLst>
              <a:ext uri="{FF2B5EF4-FFF2-40B4-BE49-F238E27FC236}">
                <a16:creationId xmlns:a16="http://schemas.microsoft.com/office/drawing/2014/main" id="{B4318CED-E1B2-1A4C-A126-55D295B6E525}"/>
              </a:ext>
            </a:extLst>
          </p:cNvPr>
          <p:cNvSpPr txBox="1"/>
          <p:nvPr/>
        </p:nvSpPr>
        <p:spPr>
          <a:xfrm>
            <a:off x="3486008" y="3616704"/>
            <a:ext cx="207661" cy="246221"/>
          </a:xfrm>
          <a:prstGeom prst="rect">
            <a:avLst/>
          </a:prstGeom>
          <a:noFill/>
        </p:spPr>
        <p:txBody>
          <a:bodyPr wrap="square" rtlCol="0" anchor="ctr">
            <a:spAutoFit/>
          </a:bodyPr>
          <a:lstStyle/>
          <a:p>
            <a:pPr algn="ctr"/>
            <a:r>
              <a:rPr lang="es-ES" sz="1000" dirty="0">
                <a:solidFill>
                  <a:schemeClr val="tx1">
                    <a:lumMod val="50000"/>
                    <a:lumOff val="50000"/>
                  </a:schemeClr>
                </a:solidFill>
              </a:rPr>
              <a:t>0</a:t>
            </a:r>
          </a:p>
        </p:txBody>
      </p:sp>
      <p:sp>
        <p:nvSpPr>
          <p:cNvPr id="46" name="CuadroTexto 45">
            <a:extLst>
              <a:ext uri="{FF2B5EF4-FFF2-40B4-BE49-F238E27FC236}">
                <a16:creationId xmlns:a16="http://schemas.microsoft.com/office/drawing/2014/main" id="{2B357195-CE34-DF46-94D8-37DAC5D0B52B}"/>
              </a:ext>
            </a:extLst>
          </p:cNvPr>
          <p:cNvSpPr txBox="1"/>
          <p:nvPr/>
        </p:nvSpPr>
        <p:spPr>
          <a:xfrm>
            <a:off x="1235271" y="3627689"/>
            <a:ext cx="207661" cy="246221"/>
          </a:xfrm>
          <a:prstGeom prst="rect">
            <a:avLst/>
          </a:prstGeom>
          <a:noFill/>
        </p:spPr>
        <p:txBody>
          <a:bodyPr wrap="square" rtlCol="0" anchor="ctr">
            <a:spAutoFit/>
          </a:bodyPr>
          <a:lstStyle/>
          <a:p>
            <a:pPr algn="ctr"/>
            <a:r>
              <a:rPr lang="es-ES" sz="1000" dirty="0">
                <a:solidFill>
                  <a:schemeClr val="tx1">
                    <a:lumMod val="50000"/>
                    <a:lumOff val="50000"/>
                  </a:schemeClr>
                </a:solidFill>
              </a:rPr>
              <a:t>0</a:t>
            </a:r>
          </a:p>
        </p:txBody>
      </p:sp>
      <p:sp>
        <p:nvSpPr>
          <p:cNvPr id="47" name="CuadroTexto 46">
            <a:extLst>
              <a:ext uri="{FF2B5EF4-FFF2-40B4-BE49-F238E27FC236}">
                <a16:creationId xmlns:a16="http://schemas.microsoft.com/office/drawing/2014/main" id="{AFEFB8BA-00F2-C24D-AD32-D91ADFE326BF}"/>
              </a:ext>
            </a:extLst>
          </p:cNvPr>
          <p:cNvSpPr txBox="1"/>
          <p:nvPr/>
        </p:nvSpPr>
        <p:spPr>
          <a:xfrm>
            <a:off x="4698972" y="3478132"/>
            <a:ext cx="207661" cy="246221"/>
          </a:xfrm>
          <a:prstGeom prst="rect">
            <a:avLst/>
          </a:prstGeom>
          <a:noFill/>
        </p:spPr>
        <p:txBody>
          <a:bodyPr wrap="square" rtlCol="0" anchor="ctr">
            <a:spAutoFit/>
          </a:bodyPr>
          <a:lstStyle/>
          <a:p>
            <a:pPr algn="ctr"/>
            <a:r>
              <a:rPr lang="es-ES" sz="1000" dirty="0">
                <a:solidFill>
                  <a:schemeClr val="tx1">
                    <a:lumMod val="50000"/>
                    <a:lumOff val="50000"/>
                  </a:schemeClr>
                </a:solidFill>
              </a:rPr>
              <a:t>0</a:t>
            </a:r>
          </a:p>
        </p:txBody>
      </p:sp>
      <p:sp>
        <p:nvSpPr>
          <p:cNvPr id="48" name="CuadroTexto 47">
            <a:extLst>
              <a:ext uri="{FF2B5EF4-FFF2-40B4-BE49-F238E27FC236}">
                <a16:creationId xmlns:a16="http://schemas.microsoft.com/office/drawing/2014/main" id="{CF28C6F8-C14F-9241-9F17-A679921546EE}"/>
              </a:ext>
            </a:extLst>
          </p:cNvPr>
          <p:cNvSpPr txBox="1"/>
          <p:nvPr/>
        </p:nvSpPr>
        <p:spPr>
          <a:xfrm>
            <a:off x="2290905" y="2898542"/>
            <a:ext cx="207661" cy="246221"/>
          </a:xfrm>
          <a:prstGeom prst="rect">
            <a:avLst/>
          </a:prstGeom>
          <a:noFill/>
        </p:spPr>
        <p:txBody>
          <a:bodyPr wrap="square" rtlCol="0" anchor="ctr">
            <a:spAutoFit/>
          </a:bodyPr>
          <a:lstStyle/>
          <a:p>
            <a:pPr algn="ctr"/>
            <a:r>
              <a:rPr lang="es-ES" sz="1000" dirty="0">
                <a:solidFill>
                  <a:schemeClr val="tx1">
                    <a:lumMod val="50000"/>
                    <a:lumOff val="50000"/>
                  </a:schemeClr>
                </a:solidFill>
              </a:rPr>
              <a:t>0</a:t>
            </a:r>
          </a:p>
        </p:txBody>
      </p:sp>
      <p:sp>
        <p:nvSpPr>
          <p:cNvPr id="49" name="Título 4">
            <a:extLst>
              <a:ext uri="{FF2B5EF4-FFF2-40B4-BE49-F238E27FC236}">
                <a16:creationId xmlns:a16="http://schemas.microsoft.com/office/drawing/2014/main" id="{F0D76201-B6AB-5B41-A792-A06A0753309E}"/>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Funciones de Activación</a:t>
            </a:r>
          </a:p>
        </p:txBody>
      </p:sp>
      <p:cxnSp>
        <p:nvCxnSpPr>
          <p:cNvPr id="50" name="Conector recto 49">
            <a:extLst>
              <a:ext uri="{FF2B5EF4-FFF2-40B4-BE49-F238E27FC236}">
                <a16:creationId xmlns:a16="http://schemas.microsoft.com/office/drawing/2014/main" id="{EF2C0658-6EEB-0E4F-A04E-1FF7D0F425D1}"/>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ángulo 53">
                <a:extLst>
                  <a:ext uri="{FF2B5EF4-FFF2-40B4-BE49-F238E27FC236}">
                    <a16:creationId xmlns:a16="http://schemas.microsoft.com/office/drawing/2014/main" id="{4FC4DC5F-CDFD-374E-B9A7-C44C2443BA5B}"/>
                  </a:ext>
                </a:extLst>
              </p:cNvPr>
              <p:cNvSpPr/>
              <p:nvPr/>
            </p:nvSpPr>
            <p:spPr>
              <a:xfrm>
                <a:off x="5248827" y="4069563"/>
                <a:ext cx="1820049" cy="572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solidFill>
                            <a:schemeClr val="accent2"/>
                          </a:solidFill>
                          <a:latin typeface="Cambria Math" panose="02040503050406030204" pitchFamily="18" charset="0"/>
                        </a:rPr>
                        <m:t>𝑦</m:t>
                      </m:r>
                      <m:r>
                        <a:rPr lang="es-ES" sz="1400" b="0" i="1" smtClean="0">
                          <a:solidFill>
                            <a:schemeClr val="accent2"/>
                          </a:solidFill>
                          <a:latin typeface="Cambria Math" panose="02040503050406030204" pitchFamily="18" charset="0"/>
                        </a:rPr>
                        <m:t>=</m:t>
                      </m:r>
                      <m:r>
                        <a:rPr lang="es-ES" sz="1400" i="1" smtClean="0">
                          <a:solidFill>
                            <a:schemeClr val="accent2"/>
                          </a:solidFill>
                          <a:latin typeface="Cambria Math" panose="02040503050406030204" pitchFamily="18" charset="0"/>
                        </a:rPr>
                        <m:t>𝑓</m:t>
                      </m:r>
                      <m:d>
                        <m:dPr>
                          <m:ctrlPr>
                            <a:rPr lang="es-ES" sz="1400" i="1">
                              <a:solidFill>
                                <a:schemeClr val="accent2"/>
                              </a:solidFill>
                              <a:latin typeface="Cambria Math" panose="02040503050406030204" pitchFamily="18" charset="0"/>
                            </a:rPr>
                          </m:ctrlPr>
                        </m:dPr>
                        <m:e>
                          <m:r>
                            <a:rPr lang="es-ES" sz="1400" b="0" i="1" smtClean="0">
                              <a:solidFill>
                                <a:schemeClr val="accent2"/>
                              </a:solidFill>
                              <a:latin typeface="Cambria Math" panose="02040503050406030204" pitchFamily="18" charset="0"/>
                            </a:rPr>
                            <m:t>𝑧</m:t>
                          </m:r>
                        </m:e>
                      </m:d>
                      <m:r>
                        <a:rPr lang="es-ES" sz="1400" i="1">
                          <a:solidFill>
                            <a:schemeClr val="accent2"/>
                          </a:solidFill>
                          <a:latin typeface="Cambria Math" panose="02040503050406030204" pitchFamily="18" charset="0"/>
                        </a:rPr>
                        <m:t>=</m:t>
                      </m:r>
                      <m:d>
                        <m:dPr>
                          <m:begChr m:val="{"/>
                          <m:endChr m:val=""/>
                          <m:ctrlPr>
                            <a:rPr lang="es-ES" sz="1400" i="1">
                              <a:solidFill>
                                <a:schemeClr val="accent2"/>
                              </a:solidFill>
                              <a:latin typeface="Cambria Math" panose="02040503050406030204" pitchFamily="18" charset="0"/>
                            </a:rPr>
                          </m:ctrlPr>
                        </m:dPr>
                        <m:e>
                          <m:eqArr>
                            <m:eqArrPr>
                              <m:ctrlPr>
                                <a:rPr lang="es-ES" sz="1400" i="1">
                                  <a:solidFill>
                                    <a:schemeClr val="accent2"/>
                                  </a:solidFill>
                                  <a:latin typeface="Cambria Math" panose="02040503050406030204" pitchFamily="18" charset="0"/>
                                </a:rPr>
                              </m:ctrlPr>
                            </m:eqArrPr>
                            <m:e>
                              <m:r>
                                <a:rPr lang="es-ES" sz="1400" i="1">
                                  <a:solidFill>
                                    <a:schemeClr val="accent2"/>
                                  </a:solidFill>
                                  <a:latin typeface="Cambria Math" panose="02040503050406030204" pitchFamily="18" charset="0"/>
                                </a:rPr>
                                <m:t>0</m:t>
                              </m:r>
                              <m:r>
                                <a:rPr lang="es-ES" sz="1400" b="0" i="1" smtClean="0">
                                  <a:solidFill>
                                    <a:schemeClr val="accent2"/>
                                  </a:solidFill>
                                  <a:latin typeface="Cambria Math" panose="02040503050406030204" pitchFamily="18" charset="0"/>
                                </a:rPr>
                                <m:t>,</m:t>
                              </m:r>
                              <m:r>
                                <a:rPr lang="es-ES" sz="1400" i="1">
                                  <a:solidFill>
                                    <a:schemeClr val="accent2"/>
                                  </a:solidFill>
                                  <a:latin typeface="Cambria Math" panose="02040503050406030204" pitchFamily="18" charset="0"/>
                                </a:rPr>
                                <m:t> </m:t>
                              </m:r>
                              <m:r>
                                <a:rPr lang="es-ES" sz="1400" b="0" i="1" smtClean="0">
                                  <a:solidFill>
                                    <a:schemeClr val="accent2"/>
                                  </a:solidFill>
                                  <a:latin typeface="Cambria Math" panose="02040503050406030204" pitchFamily="18" charset="0"/>
                                </a:rPr>
                                <m:t>𝑧</m:t>
                              </m:r>
                              <m:r>
                                <a:rPr lang="es-ES" sz="1400" i="1">
                                  <a:solidFill>
                                    <a:schemeClr val="accent2"/>
                                  </a:solidFill>
                                  <a:latin typeface="Cambria Math" panose="02040503050406030204" pitchFamily="18" charset="0"/>
                                </a:rPr>
                                <m:t>&lt;0</m:t>
                              </m:r>
                            </m:e>
                            <m:e>
                              <m:r>
                                <a:rPr lang="es-ES" sz="1400" i="1">
                                  <a:solidFill>
                                    <a:schemeClr val="accent2"/>
                                  </a:solidFill>
                                  <a:latin typeface="Cambria Math" panose="02040503050406030204" pitchFamily="18" charset="0"/>
                                </a:rPr>
                                <m:t>&amp;1</m:t>
                              </m:r>
                              <m:r>
                                <a:rPr lang="es-ES" sz="1400" b="0" i="1" smtClean="0">
                                  <a:solidFill>
                                    <a:schemeClr val="accent2"/>
                                  </a:solidFill>
                                  <a:latin typeface="Cambria Math" panose="02040503050406030204" pitchFamily="18" charset="0"/>
                                </a:rPr>
                                <m:t>,</m:t>
                              </m:r>
                              <m:r>
                                <a:rPr lang="es-ES" sz="1400" i="1">
                                  <a:solidFill>
                                    <a:schemeClr val="accent2"/>
                                  </a:solidFill>
                                  <a:latin typeface="Cambria Math" panose="02040503050406030204" pitchFamily="18" charset="0"/>
                                </a:rPr>
                                <m:t> </m:t>
                              </m:r>
                              <m:r>
                                <a:rPr lang="es-ES" sz="1400" b="0" i="1" smtClean="0">
                                  <a:solidFill>
                                    <a:schemeClr val="accent2"/>
                                  </a:solidFill>
                                  <a:latin typeface="Cambria Math" panose="02040503050406030204" pitchFamily="18" charset="0"/>
                                </a:rPr>
                                <m:t>𝑧</m:t>
                              </m:r>
                              <m:r>
                                <a:rPr lang="es-ES" sz="1400" i="1">
                                  <a:solidFill>
                                    <a:schemeClr val="accent2"/>
                                  </a:solidFill>
                                  <a:latin typeface="Cambria Math" panose="02040503050406030204" pitchFamily="18" charset="0"/>
                                </a:rPr>
                                <m:t>≥0</m:t>
                              </m:r>
                            </m:e>
                          </m:eqArr>
                        </m:e>
                      </m:d>
                    </m:oMath>
                  </m:oMathPara>
                </a14:m>
                <a:endParaRPr lang="es-ES" sz="1400" dirty="0">
                  <a:solidFill>
                    <a:schemeClr val="accent2"/>
                  </a:solidFill>
                </a:endParaRPr>
              </a:p>
            </p:txBody>
          </p:sp>
        </mc:Choice>
        <mc:Fallback xmlns="">
          <p:sp>
            <p:nvSpPr>
              <p:cNvPr id="54" name="Rectángulo 53">
                <a:extLst>
                  <a:ext uri="{FF2B5EF4-FFF2-40B4-BE49-F238E27FC236}">
                    <a16:creationId xmlns:a16="http://schemas.microsoft.com/office/drawing/2014/main" id="{4FC4DC5F-CDFD-374E-B9A7-C44C2443BA5B}"/>
                  </a:ext>
                </a:extLst>
              </p:cNvPr>
              <p:cNvSpPr>
                <a:spLocks noRot="1" noChangeAspect="1" noMove="1" noResize="1" noEditPoints="1" noAdjustHandles="1" noChangeArrowheads="1" noChangeShapeType="1" noTextEdit="1"/>
              </p:cNvSpPr>
              <p:nvPr/>
            </p:nvSpPr>
            <p:spPr>
              <a:xfrm>
                <a:off x="5248827" y="4069563"/>
                <a:ext cx="1820049" cy="572914"/>
              </a:xfrm>
              <a:prstGeom prst="rect">
                <a:avLst/>
              </a:prstGeom>
              <a:blipFill>
                <a:blip r:embed="rId7"/>
                <a:stretch>
                  <a:fillRect t="-172340" r="-4828" b="-25106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 name="Rectángulo 54">
                <a:extLst>
                  <a:ext uri="{FF2B5EF4-FFF2-40B4-BE49-F238E27FC236}">
                    <a16:creationId xmlns:a16="http://schemas.microsoft.com/office/drawing/2014/main" id="{E9B49603-A668-6943-9F4F-06DD2D07A0F3}"/>
                  </a:ext>
                </a:extLst>
              </p:cNvPr>
              <p:cNvSpPr/>
              <p:nvPr/>
            </p:nvSpPr>
            <p:spPr>
              <a:xfrm>
                <a:off x="2810705" y="4202131"/>
                <a:ext cx="186807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solidFill>
                            <a:schemeClr val="accent4"/>
                          </a:solidFill>
                          <a:latin typeface="Cambria Math" panose="02040503050406030204" pitchFamily="18" charset="0"/>
                        </a:rPr>
                        <m:t>𝑦</m:t>
                      </m:r>
                      <m:r>
                        <a:rPr lang="es-ES" sz="1400" b="0" i="1" smtClean="0">
                          <a:solidFill>
                            <a:schemeClr val="accent4"/>
                          </a:solidFill>
                          <a:latin typeface="Cambria Math" panose="02040503050406030204" pitchFamily="18" charset="0"/>
                        </a:rPr>
                        <m:t>=</m:t>
                      </m:r>
                      <m:r>
                        <a:rPr lang="es-ES" sz="1400" i="1" smtClean="0">
                          <a:solidFill>
                            <a:schemeClr val="accent4"/>
                          </a:solidFill>
                          <a:latin typeface="Cambria Math" panose="02040503050406030204" pitchFamily="18" charset="0"/>
                        </a:rPr>
                        <m:t>𝑓</m:t>
                      </m:r>
                      <m:d>
                        <m:dPr>
                          <m:ctrlPr>
                            <a:rPr lang="es-ES" sz="1400" i="1">
                              <a:solidFill>
                                <a:schemeClr val="accent4"/>
                              </a:solidFill>
                              <a:latin typeface="Cambria Math" panose="02040503050406030204" pitchFamily="18" charset="0"/>
                            </a:rPr>
                          </m:ctrlPr>
                        </m:dPr>
                        <m:e>
                          <m:r>
                            <a:rPr lang="es-ES" sz="1400" b="0" i="1" smtClean="0">
                              <a:solidFill>
                                <a:schemeClr val="accent4"/>
                              </a:solidFill>
                              <a:latin typeface="Cambria Math" panose="02040503050406030204" pitchFamily="18" charset="0"/>
                            </a:rPr>
                            <m:t>𝑧</m:t>
                          </m:r>
                        </m:e>
                      </m:d>
                      <m:r>
                        <a:rPr lang="es-ES" sz="1400" i="1">
                          <a:solidFill>
                            <a:schemeClr val="accent4"/>
                          </a:solidFill>
                          <a:latin typeface="Cambria Math" panose="02040503050406030204" pitchFamily="18" charset="0"/>
                        </a:rPr>
                        <m:t>=</m:t>
                      </m:r>
                      <m:r>
                        <m:rPr>
                          <m:sty m:val="p"/>
                        </m:rPr>
                        <a:rPr lang="es-ES" sz="1400" i="0" smtClean="0">
                          <a:solidFill>
                            <a:schemeClr val="accent4"/>
                          </a:solidFill>
                          <a:latin typeface="Cambria Math" panose="02040503050406030204" pitchFamily="18" charset="0"/>
                        </a:rPr>
                        <m:t>max</m:t>
                      </m:r>
                      <m:r>
                        <a:rPr lang="es-ES" sz="1400" b="0" i="1" smtClean="0">
                          <a:solidFill>
                            <a:schemeClr val="accent4"/>
                          </a:solidFill>
                          <a:latin typeface="Cambria Math" panose="02040503050406030204" pitchFamily="18" charset="0"/>
                        </a:rPr>
                        <m:t>⁡(0,</m:t>
                      </m:r>
                      <m:r>
                        <a:rPr lang="es-ES" sz="1400" b="0" i="1" smtClean="0">
                          <a:solidFill>
                            <a:schemeClr val="accent4"/>
                          </a:solidFill>
                          <a:latin typeface="Cambria Math" panose="02040503050406030204" pitchFamily="18" charset="0"/>
                        </a:rPr>
                        <m:t>𝑧</m:t>
                      </m:r>
                      <m:r>
                        <a:rPr lang="es-ES" sz="1400" b="0" i="1" smtClean="0">
                          <a:solidFill>
                            <a:schemeClr val="accent4"/>
                          </a:solidFill>
                          <a:latin typeface="Cambria Math" panose="02040503050406030204" pitchFamily="18" charset="0"/>
                        </a:rPr>
                        <m:t>)</m:t>
                      </m:r>
                    </m:oMath>
                  </m:oMathPara>
                </a14:m>
                <a:endParaRPr lang="es-ES" sz="1400" dirty="0">
                  <a:solidFill>
                    <a:schemeClr val="accent4"/>
                  </a:solidFill>
                </a:endParaRPr>
              </a:p>
            </p:txBody>
          </p:sp>
        </mc:Choice>
        <mc:Fallback xmlns="">
          <p:sp>
            <p:nvSpPr>
              <p:cNvPr id="55" name="Rectángulo 54">
                <a:extLst>
                  <a:ext uri="{FF2B5EF4-FFF2-40B4-BE49-F238E27FC236}">
                    <a16:creationId xmlns:a16="http://schemas.microsoft.com/office/drawing/2014/main" id="{E9B49603-A668-6943-9F4F-06DD2D07A0F3}"/>
                  </a:ext>
                </a:extLst>
              </p:cNvPr>
              <p:cNvSpPr>
                <a:spLocks noRot="1" noChangeAspect="1" noMove="1" noResize="1" noEditPoints="1" noAdjustHandles="1" noChangeArrowheads="1" noChangeShapeType="1" noTextEdit="1"/>
              </p:cNvSpPr>
              <p:nvPr/>
            </p:nvSpPr>
            <p:spPr>
              <a:xfrm>
                <a:off x="2810705" y="4202131"/>
                <a:ext cx="1868075" cy="307777"/>
              </a:xfrm>
              <a:prstGeom prst="rect">
                <a:avLst/>
              </a:prstGeom>
              <a:blipFill>
                <a:blip r:embed="rId8"/>
                <a:stretch>
                  <a:fillRect b="-8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6" name="Rectángulo 55">
                <a:extLst>
                  <a:ext uri="{FF2B5EF4-FFF2-40B4-BE49-F238E27FC236}">
                    <a16:creationId xmlns:a16="http://schemas.microsoft.com/office/drawing/2014/main" id="{72B8B866-BFE1-4B44-AE85-F62736BAE2F8}"/>
                  </a:ext>
                </a:extLst>
              </p:cNvPr>
              <p:cNvSpPr/>
              <p:nvPr/>
            </p:nvSpPr>
            <p:spPr>
              <a:xfrm>
                <a:off x="723804" y="4193799"/>
                <a:ext cx="123059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solidFill>
                            <a:srgbClr val="002060"/>
                          </a:solidFill>
                          <a:latin typeface="Cambria Math" panose="02040503050406030204" pitchFamily="18" charset="0"/>
                        </a:rPr>
                        <m:t>𝑦</m:t>
                      </m:r>
                      <m:r>
                        <a:rPr lang="es-ES" sz="1400" b="0" i="1" smtClean="0">
                          <a:solidFill>
                            <a:srgbClr val="002060"/>
                          </a:solidFill>
                          <a:latin typeface="Cambria Math" panose="02040503050406030204" pitchFamily="18" charset="0"/>
                        </a:rPr>
                        <m:t>=</m:t>
                      </m:r>
                      <m:r>
                        <a:rPr lang="es-ES" sz="1400" i="1" smtClean="0">
                          <a:solidFill>
                            <a:srgbClr val="002060"/>
                          </a:solidFill>
                          <a:latin typeface="Cambria Math" panose="02040503050406030204" pitchFamily="18" charset="0"/>
                        </a:rPr>
                        <m:t>𝑓</m:t>
                      </m:r>
                      <m:d>
                        <m:dPr>
                          <m:ctrlPr>
                            <a:rPr lang="es-ES" sz="1400" i="1">
                              <a:solidFill>
                                <a:srgbClr val="002060"/>
                              </a:solidFill>
                              <a:latin typeface="Cambria Math" panose="02040503050406030204" pitchFamily="18" charset="0"/>
                            </a:rPr>
                          </m:ctrlPr>
                        </m:dPr>
                        <m:e>
                          <m:r>
                            <a:rPr lang="es-ES" sz="1400" b="0" i="1" smtClean="0">
                              <a:solidFill>
                                <a:srgbClr val="002060"/>
                              </a:solidFill>
                              <a:latin typeface="Cambria Math" panose="02040503050406030204" pitchFamily="18" charset="0"/>
                            </a:rPr>
                            <m:t>𝑧</m:t>
                          </m:r>
                        </m:e>
                      </m:d>
                      <m:r>
                        <a:rPr lang="es-ES" sz="1400" i="1">
                          <a:solidFill>
                            <a:srgbClr val="002060"/>
                          </a:solidFill>
                          <a:latin typeface="Cambria Math" panose="02040503050406030204" pitchFamily="18" charset="0"/>
                        </a:rPr>
                        <m:t>=</m:t>
                      </m:r>
                      <m:r>
                        <a:rPr lang="es-ES" sz="1400" i="1" smtClean="0">
                          <a:solidFill>
                            <a:srgbClr val="002060"/>
                          </a:solidFill>
                          <a:latin typeface="Cambria Math" panose="02040503050406030204" pitchFamily="18" charset="0"/>
                        </a:rPr>
                        <m:t>𝑧</m:t>
                      </m:r>
                    </m:oMath>
                  </m:oMathPara>
                </a14:m>
                <a:endParaRPr lang="es-ES" sz="1400" dirty="0">
                  <a:solidFill>
                    <a:srgbClr val="002060"/>
                  </a:solidFill>
                </a:endParaRPr>
              </a:p>
            </p:txBody>
          </p:sp>
        </mc:Choice>
        <mc:Fallback xmlns="">
          <p:sp>
            <p:nvSpPr>
              <p:cNvPr id="56" name="Rectángulo 55">
                <a:extLst>
                  <a:ext uri="{FF2B5EF4-FFF2-40B4-BE49-F238E27FC236}">
                    <a16:creationId xmlns:a16="http://schemas.microsoft.com/office/drawing/2014/main" id="{72B8B866-BFE1-4B44-AE85-F62736BAE2F8}"/>
                  </a:ext>
                </a:extLst>
              </p:cNvPr>
              <p:cNvSpPr>
                <a:spLocks noRot="1" noChangeAspect="1" noMove="1" noResize="1" noEditPoints="1" noAdjustHandles="1" noChangeArrowheads="1" noChangeShapeType="1" noTextEdit="1"/>
              </p:cNvSpPr>
              <p:nvPr/>
            </p:nvSpPr>
            <p:spPr>
              <a:xfrm>
                <a:off x="723804" y="4193799"/>
                <a:ext cx="1230593" cy="307777"/>
              </a:xfrm>
              <a:prstGeom prst="rect">
                <a:avLst/>
              </a:prstGeom>
              <a:blipFill>
                <a:blip r:embed="rId9"/>
                <a:stretch>
                  <a:fillRect b="-8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7" name="Rectángulo 56">
                <a:extLst>
                  <a:ext uri="{FF2B5EF4-FFF2-40B4-BE49-F238E27FC236}">
                    <a16:creationId xmlns:a16="http://schemas.microsoft.com/office/drawing/2014/main" id="{96D3CA68-1023-9C48-B43D-189CE956794C}"/>
                  </a:ext>
                </a:extLst>
              </p:cNvPr>
              <p:cNvSpPr/>
              <p:nvPr/>
            </p:nvSpPr>
            <p:spPr>
              <a:xfrm>
                <a:off x="7672577" y="4097362"/>
                <a:ext cx="1728037" cy="500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solidFill>
                            <a:schemeClr val="accent1"/>
                          </a:solidFill>
                          <a:latin typeface="Cambria Math" panose="02040503050406030204" pitchFamily="18" charset="0"/>
                        </a:rPr>
                        <m:t>𝑦</m:t>
                      </m:r>
                      <m:r>
                        <a:rPr lang="es-ES" sz="1400" b="0" i="1" smtClean="0">
                          <a:solidFill>
                            <a:schemeClr val="accent1"/>
                          </a:solidFill>
                          <a:latin typeface="Cambria Math" panose="02040503050406030204" pitchFamily="18" charset="0"/>
                        </a:rPr>
                        <m:t>=</m:t>
                      </m:r>
                      <m:r>
                        <a:rPr lang="es-ES" sz="1400" i="1" smtClean="0">
                          <a:solidFill>
                            <a:schemeClr val="accent1"/>
                          </a:solidFill>
                          <a:latin typeface="Cambria Math" panose="02040503050406030204" pitchFamily="18" charset="0"/>
                        </a:rPr>
                        <m:t>𝑓</m:t>
                      </m:r>
                      <m:d>
                        <m:dPr>
                          <m:ctrlPr>
                            <a:rPr lang="es-ES" sz="1400" i="1">
                              <a:solidFill>
                                <a:schemeClr val="accent1"/>
                              </a:solidFill>
                              <a:latin typeface="Cambria Math" panose="02040503050406030204" pitchFamily="18" charset="0"/>
                            </a:rPr>
                          </m:ctrlPr>
                        </m:dPr>
                        <m:e>
                          <m:r>
                            <a:rPr lang="es-ES" sz="1400" b="0" i="1" smtClean="0">
                              <a:solidFill>
                                <a:schemeClr val="accent1"/>
                              </a:solidFill>
                              <a:latin typeface="Cambria Math" panose="02040503050406030204" pitchFamily="18" charset="0"/>
                            </a:rPr>
                            <m:t>𝑧</m:t>
                          </m:r>
                        </m:e>
                      </m:d>
                      <m:r>
                        <a:rPr lang="es-ES" sz="1400" i="1">
                          <a:solidFill>
                            <a:schemeClr val="accent1"/>
                          </a:solidFill>
                          <a:latin typeface="Cambria Math" panose="02040503050406030204" pitchFamily="18" charset="0"/>
                        </a:rPr>
                        <m:t>=</m:t>
                      </m:r>
                      <m:f>
                        <m:fPr>
                          <m:ctrlPr>
                            <a:rPr lang="es-ES" sz="1400" i="1" smtClean="0">
                              <a:solidFill>
                                <a:schemeClr val="accent1"/>
                              </a:solidFill>
                              <a:latin typeface="Cambria Math" panose="02040503050406030204" pitchFamily="18" charset="0"/>
                            </a:rPr>
                          </m:ctrlPr>
                        </m:fPr>
                        <m:num>
                          <m:r>
                            <a:rPr lang="es-ES" sz="1400" b="0" i="1" smtClean="0">
                              <a:solidFill>
                                <a:schemeClr val="accent1"/>
                              </a:solidFill>
                              <a:latin typeface="Cambria Math" panose="02040503050406030204" pitchFamily="18" charset="0"/>
                            </a:rPr>
                            <m:t>1</m:t>
                          </m:r>
                        </m:num>
                        <m:den>
                          <m:r>
                            <a:rPr lang="es-ES" sz="1400" b="0" i="1" smtClean="0">
                              <a:solidFill>
                                <a:schemeClr val="accent1"/>
                              </a:solidFill>
                              <a:latin typeface="Cambria Math" panose="02040503050406030204" pitchFamily="18" charset="0"/>
                            </a:rPr>
                            <m:t>1+</m:t>
                          </m:r>
                          <m:sSup>
                            <m:sSupPr>
                              <m:ctrlPr>
                                <a:rPr lang="es-ES" sz="1400" b="0" i="1" smtClean="0">
                                  <a:solidFill>
                                    <a:schemeClr val="accent1"/>
                                  </a:solidFill>
                                  <a:latin typeface="Cambria Math" panose="02040503050406030204" pitchFamily="18" charset="0"/>
                                </a:rPr>
                              </m:ctrlPr>
                            </m:sSupPr>
                            <m:e>
                              <m:r>
                                <a:rPr lang="es-ES" sz="1400" b="0" i="1" smtClean="0">
                                  <a:solidFill>
                                    <a:schemeClr val="accent1"/>
                                  </a:solidFill>
                                  <a:latin typeface="Cambria Math" panose="02040503050406030204" pitchFamily="18" charset="0"/>
                                </a:rPr>
                                <m:t>𝑒</m:t>
                              </m:r>
                            </m:e>
                            <m:sup>
                              <m:r>
                                <a:rPr lang="es-ES" sz="1400" b="0" i="1" smtClean="0">
                                  <a:solidFill>
                                    <a:schemeClr val="accent1"/>
                                  </a:solidFill>
                                  <a:latin typeface="Cambria Math" panose="02040503050406030204" pitchFamily="18" charset="0"/>
                                </a:rPr>
                                <m:t>−</m:t>
                              </m:r>
                              <m:r>
                                <a:rPr lang="es-ES" sz="1400" b="0" i="1" smtClean="0">
                                  <a:solidFill>
                                    <a:schemeClr val="accent1"/>
                                  </a:solidFill>
                                  <a:latin typeface="Cambria Math" panose="02040503050406030204" pitchFamily="18" charset="0"/>
                                </a:rPr>
                                <m:t>𝑧</m:t>
                              </m:r>
                            </m:sup>
                          </m:sSup>
                        </m:den>
                      </m:f>
                    </m:oMath>
                  </m:oMathPara>
                </a14:m>
                <a:endParaRPr lang="es-ES" sz="1400" dirty="0">
                  <a:solidFill>
                    <a:schemeClr val="accent1"/>
                  </a:solidFill>
                </a:endParaRPr>
              </a:p>
            </p:txBody>
          </p:sp>
        </mc:Choice>
        <mc:Fallback xmlns="">
          <p:sp>
            <p:nvSpPr>
              <p:cNvPr id="57" name="Rectángulo 56">
                <a:extLst>
                  <a:ext uri="{FF2B5EF4-FFF2-40B4-BE49-F238E27FC236}">
                    <a16:creationId xmlns:a16="http://schemas.microsoft.com/office/drawing/2014/main" id="{96D3CA68-1023-9C48-B43D-189CE956794C}"/>
                  </a:ext>
                </a:extLst>
              </p:cNvPr>
              <p:cNvSpPr>
                <a:spLocks noRot="1" noChangeAspect="1" noMove="1" noResize="1" noEditPoints="1" noAdjustHandles="1" noChangeArrowheads="1" noChangeShapeType="1" noTextEdit="1"/>
              </p:cNvSpPr>
              <p:nvPr/>
            </p:nvSpPr>
            <p:spPr>
              <a:xfrm>
                <a:off x="7672577" y="4097362"/>
                <a:ext cx="1728037" cy="500650"/>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8" name="Rectángulo 57">
                <a:extLst>
                  <a:ext uri="{FF2B5EF4-FFF2-40B4-BE49-F238E27FC236}">
                    <a16:creationId xmlns:a16="http://schemas.microsoft.com/office/drawing/2014/main" id="{CC35C174-3A71-E94E-8A9C-90BA0730123A}"/>
                  </a:ext>
                </a:extLst>
              </p:cNvPr>
              <p:cNvSpPr/>
              <p:nvPr/>
            </p:nvSpPr>
            <p:spPr>
              <a:xfrm>
                <a:off x="10082642" y="4088064"/>
                <a:ext cx="1807098" cy="519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solidFill>
                            <a:schemeClr val="accent6"/>
                          </a:solidFill>
                          <a:latin typeface="Cambria Math" panose="02040503050406030204" pitchFamily="18" charset="0"/>
                        </a:rPr>
                        <m:t>𝑦</m:t>
                      </m:r>
                      <m:r>
                        <a:rPr lang="es-ES" sz="1400" b="0" i="1" smtClean="0">
                          <a:solidFill>
                            <a:schemeClr val="accent6"/>
                          </a:solidFill>
                          <a:latin typeface="Cambria Math" panose="02040503050406030204" pitchFamily="18" charset="0"/>
                        </a:rPr>
                        <m:t>=</m:t>
                      </m:r>
                      <m:r>
                        <a:rPr lang="es-ES" sz="1400" i="1" smtClean="0">
                          <a:solidFill>
                            <a:schemeClr val="accent6"/>
                          </a:solidFill>
                          <a:latin typeface="Cambria Math" panose="02040503050406030204" pitchFamily="18" charset="0"/>
                        </a:rPr>
                        <m:t>𝑓</m:t>
                      </m:r>
                      <m:d>
                        <m:dPr>
                          <m:ctrlPr>
                            <a:rPr lang="es-ES" sz="1400" i="1">
                              <a:solidFill>
                                <a:schemeClr val="accent6"/>
                              </a:solidFill>
                              <a:latin typeface="Cambria Math" panose="02040503050406030204" pitchFamily="18" charset="0"/>
                            </a:rPr>
                          </m:ctrlPr>
                        </m:dPr>
                        <m:e>
                          <m:r>
                            <a:rPr lang="es-ES" sz="1400" b="0" i="1" smtClean="0">
                              <a:solidFill>
                                <a:schemeClr val="accent6"/>
                              </a:solidFill>
                              <a:latin typeface="Cambria Math" panose="02040503050406030204" pitchFamily="18" charset="0"/>
                            </a:rPr>
                            <m:t>𝑧</m:t>
                          </m:r>
                        </m:e>
                      </m:d>
                      <m:r>
                        <a:rPr lang="es-ES" sz="1400" i="1">
                          <a:solidFill>
                            <a:schemeClr val="accent6"/>
                          </a:solidFill>
                          <a:latin typeface="Cambria Math" panose="02040503050406030204" pitchFamily="18" charset="0"/>
                        </a:rPr>
                        <m:t>=</m:t>
                      </m:r>
                      <m:f>
                        <m:fPr>
                          <m:ctrlPr>
                            <a:rPr lang="es-ES" sz="1400" i="1" smtClean="0">
                              <a:solidFill>
                                <a:schemeClr val="accent6"/>
                              </a:solidFill>
                              <a:latin typeface="Cambria Math" panose="02040503050406030204" pitchFamily="18" charset="0"/>
                            </a:rPr>
                          </m:ctrlPr>
                        </m:fPr>
                        <m:num>
                          <m:sSup>
                            <m:sSupPr>
                              <m:ctrlPr>
                                <a:rPr lang="es-ES" sz="1400" i="1">
                                  <a:solidFill>
                                    <a:schemeClr val="accent6"/>
                                  </a:solidFill>
                                  <a:latin typeface="Cambria Math" panose="02040503050406030204" pitchFamily="18" charset="0"/>
                                </a:rPr>
                              </m:ctrlPr>
                            </m:sSupPr>
                            <m:e>
                              <m:r>
                                <a:rPr lang="es-ES" sz="1400" i="1">
                                  <a:solidFill>
                                    <a:schemeClr val="accent6"/>
                                  </a:solidFill>
                                  <a:latin typeface="Cambria Math" panose="02040503050406030204" pitchFamily="18" charset="0"/>
                                </a:rPr>
                                <m:t>𝑒</m:t>
                              </m:r>
                            </m:e>
                            <m:sup>
                              <m:r>
                                <a:rPr lang="es-ES" sz="1400" i="1">
                                  <a:solidFill>
                                    <a:schemeClr val="accent6"/>
                                  </a:solidFill>
                                  <a:latin typeface="Cambria Math" panose="02040503050406030204" pitchFamily="18" charset="0"/>
                                </a:rPr>
                                <m:t>𝑧</m:t>
                              </m:r>
                            </m:sup>
                          </m:sSup>
                          <m:r>
                            <a:rPr lang="es-ES" sz="1400" b="0" i="1" smtClean="0">
                              <a:solidFill>
                                <a:schemeClr val="accent6"/>
                              </a:solidFill>
                              <a:latin typeface="Cambria Math" panose="02040503050406030204" pitchFamily="18" charset="0"/>
                            </a:rPr>
                            <m:t>−</m:t>
                          </m:r>
                          <m:sSup>
                            <m:sSupPr>
                              <m:ctrlPr>
                                <a:rPr lang="es-ES" sz="1400" i="1">
                                  <a:solidFill>
                                    <a:schemeClr val="accent6"/>
                                  </a:solidFill>
                                  <a:latin typeface="Cambria Math" panose="02040503050406030204" pitchFamily="18" charset="0"/>
                                </a:rPr>
                              </m:ctrlPr>
                            </m:sSupPr>
                            <m:e>
                              <m:r>
                                <a:rPr lang="es-ES" sz="1400" i="1">
                                  <a:solidFill>
                                    <a:schemeClr val="accent6"/>
                                  </a:solidFill>
                                  <a:latin typeface="Cambria Math" panose="02040503050406030204" pitchFamily="18" charset="0"/>
                                </a:rPr>
                                <m:t>𝑒</m:t>
                              </m:r>
                            </m:e>
                            <m:sup>
                              <m:r>
                                <a:rPr lang="es-ES" sz="1400" i="1">
                                  <a:solidFill>
                                    <a:schemeClr val="accent6"/>
                                  </a:solidFill>
                                  <a:latin typeface="Cambria Math" panose="02040503050406030204" pitchFamily="18" charset="0"/>
                                </a:rPr>
                                <m:t>−</m:t>
                              </m:r>
                              <m:r>
                                <a:rPr lang="es-ES" sz="1400" i="1">
                                  <a:solidFill>
                                    <a:schemeClr val="accent6"/>
                                  </a:solidFill>
                                  <a:latin typeface="Cambria Math" panose="02040503050406030204" pitchFamily="18" charset="0"/>
                                </a:rPr>
                                <m:t>𝑧</m:t>
                              </m:r>
                            </m:sup>
                          </m:sSup>
                        </m:num>
                        <m:den>
                          <m:sSup>
                            <m:sSupPr>
                              <m:ctrlPr>
                                <a:rPr lang="es-ES" sz="1400" i="1">
                                  <a:solidFill>
                                    <a:schemeClr val="accent6"/>
                                  </a:solidFill>
                                  <a:latin typeface="Cambria Math" panose="02040503050406030204" pitchFamily="18" charset="0"/>
                                </a:rPr>
                              </m:ctrlPr>
                            </m:sSupPr>
                            <m:e>
                              <m:r>
                                <a:rPr lang="es-ES" sz="1400" i="1">
                                  <a:solidFill>
                                    <a:schemeClr val="accent6"/>
                                  </a:solidFill>
                                  <a:latin typeface="Cambria Math" panose="02040503050406030204" pitchFamily="18" charset="0"/>
                                </a:rPr>
                                <m:t>𝑒</m:t>
                              </m:r>
                            </m:e>
                            <m:sup>
                              <m:r>
                                <a:rPr lang="es-ES" sz="1400" i="1">
                                  <a:solidFill>
                                    <a:schemeClr val="accent6"/>
                                  </a:solidFill>
                                  <a:latin typeface="Cambria Math" panose="02040503050406030204" pitchFamily="18" charset="0"/>
                                </a:rPr>
                                <m:t>𝑧</m:t>
                              </m:r>
                            </m:sup>
                          </m:sSup>
                          <m:r>
                            <a:rPr lang="es-ES" sz="1400" b="0" i="1" smtClean="0">
                              <a:solidFill>
                                <a:schemeClr val="accent6"/>
                              </a:solidFill>
                              <a:latin typeface="Cambria Math" panose="02040503050406030204" pitchFamily="18" charset="0"/>
                            </a:rPr>
                            <m:t>+</m:t>
                          </m:r>
                          <m:sSup>
                            <m:sSupPr>
                              <m:ctrlPr>
                                <a:rPr lang="es-ES" sz="1400" b="0" i="1" smtClean="0">
                                  <a:solidFill>
                                    <a:schemeClr val="accent6"/>
                                  </a:solidFill>
                                  <a:latin typeface="Cambria Math" panose="02040503050406030204" pitchFamily="18" charset="0"/>
                                </a:rPr>
                              </m:ctrlPr>
                            </m:sSupPr>
                            <m:e>
                              <m:r>
                                <a:rPr lang="es-ES" sz="1400" b="0" i="1" smtClean="0">
                                  <a:solidFill>
                                    <a:schemeClr val="accent6"/>
                                  </a:solidFill>
                                  <a:latin typeface="Cambria Math" panose="02040503050406030204" pitchFamily="18" charset="0"/>
                                </a:rPr>
                                <m:t>𝑒</m:t>
                              </m:r>
                            </m:e>
                            <m:sup>
                              <m:r>
                                <a:rPr lang="es-ES" sz="1400" b="0" i="1" smtClean="0">
                                  <a:solidFill>
                                    <a:schemeClr val="accent6"/>
                                  </a:solidFill>
                                  <a:latin typeface="Cambria Math" panose="02040503050406030204" pitchFamily="18" charset="0"/>
                                </a:rPr>
                                <m:t>−</m:t>
                              </m:r>
                              <m:r>
                                <a:rPr lang="es-ES" sz="1400" b="0" i="1" smtClean="0">
                                  <a:solidFill>
                                    <a:schemeClr val="accent6"/>
                                  </a:solidFill>
                                  <a:latin typeface="Cambria Math" panose="02040503050406030204" pitchFamily="18" charset="0"/>
                                </a:rPr>
                                <m:t>𝑧</m:t>
                              </m:r>
                            </m:sup>
                          </m:sSup>
                        </m:den>
                      </m:f>
                    </m:oMath>
                  </m:oMathPara>
                </a14:m>
                <a:endParaRPr lang="es-ES" sz="1400" dirty="0">
                  <a:solidFill>
                    <a:schemeClr val="accent6"/>
                  </a:solidFill>
                </a:endParaRPr>
              </a:p>
            </p:txBody>
          </p:sp>
        </mc:Choice>
        <mc:Fallback xmlns="">
          <p:sp>
            <p:nvSpPr>
              <p:cNvPr id="58" name="Rectángulo 57">
                <a:extLst>
                  <a:ext uri="{FF2B5EF4-FFF2-40B4-BE49-F238E27FC236}">
                    <a16:creationId xmlns:a16="http://schemas.microsoft.com/office/drawing/2014/main" id="{CC35C174-3A71-E94E-8A9C-90BA0730123A}"/>
                  </a:ext>
                </a:extLst>
              </p:cNvPr>
              <p:cNvSpPr>
                <a:spLocks noRot="1" noChangeAspect="1" noMove="1" noResize="1" noEditPoints="1" noAdjustHandles="1" noChangeArrowheads="1" noChangeShapeType="1" noTextEdit="1"/>
              </p:cNvSpPr>
              <p:nvPr/>
            </p:nvSpPr>
            <p:spPr>
              <a:xfrm>
                <a:off x="10082642" y="4088064"/>
                <a:ext cx="1807098" cy="519245"/>
              </a:xfrm>
              <a:prstGeom prst="rect">
                <a:avLst/>
              </a:prstGeom>
              <a:blipFill>
                <a:blip r:embed="rId11"/>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267153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Perceptrón</a:t>
            </a:r>
            <a:r>
              <a:rPr lang="es-ES" dirty="0">
                <a:solidFill>
                  <a:schemeClr val="accent5">
                    <a:lumMod val="75000"/>
                  </a:schemeClr>
                </a:solidFill>
                <a:latin typeface="+mn-lt"/>
              </a:rPr>
              <a:t> como </a:t>
            </a:r>
            <a:r>
              <a:rPr lang="es-ES" dirty="0" err="1">
                <a:solidFill>
                  <a:schemeClr val="accent5">
                    <a:lumMod val="75000"/>
                  </a:schemeClr>
                </a:solidFill>
                <a:latin typeface="+mn-lt"/>
              </a:rPr>
              <a:t>Regresor</a:t>
            </a:r>
            <a:endParaRPr lang="es-ES" dirty="0">
              <a:solidFill>
                <a:schemeClr val="accent5">
                  <a:lumMod val="75000"/>
                </a:schemeClr>
              </a:solidFill>
              <a:latin typeface="+mn-lt"/>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13</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Elipse 2">
            <a:extLst>
              <a:ext uri="{FF2B5EF4-FFF2-40B4-BE49-F238E27FC236}">
                <a16:creationId xmlns:a16="http://schemas.microsoft.com/office/drawing/2014/main" id="{98A6EF92-6F77-974C-9DA4-DD540ABD4EC1}"/>
              </a:ext>
            </a:extLst>
          </p:cNvPr>
          <p:cNvSpPr/>
          <p:nvPr/>
        </p:nvSpPr>
        <p:spPr>
          <a:xfrm>
            <a:off x="4373783" y="2169000"/>
            <a:ext cx="2831349" cy="252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9" name="Conector recto 8">
            <a:extLst>
              <a:ext uri="{FF2B5EF4-FFF2-40B4-BE49-F238E27FC236}">
                <a16:creationId xmlns:a16="http://schemas.microsoft.com/office/drawing/2014/main" id="{FA8B2CDF-4017-C14C-A3C6-B85A5FE65E4F}"/>
              </a:ext>
            </a:extLst>
          </p:cNvPr>
          <p:cNvCxnSpPr>
            <a:cxnSpLocks/>
            <a:stCxn id="3" idx="0"/>
            <a:endCxn id="3" idx="4"/>
          </p:cNvCxnSpPr>
          <p:nvPr/>
        </p:nvCxnSpPr>
        <p:spPr>
          <a:xfrm>
            <a:off x="5789458" y="2169000"/>
            <a:ext cx="0" cy="252000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4BAC6792-9E41-8041-A6FD-5E1FCBDC984B}"/>
                  </a:ext>
                </a:extLst>
              </p:cNvPr>
              <p:cNvSpPr/>
              <p:nvPr/>
            </p:nvSpPr>
            <p:spPr>
              <a:xfrm>
                <a:off x="4391346" y="3142287"/>
                <a:ext cx="1401217" cy="724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200" b="1" i="1" smtClean="0">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𝒇</m:t>
                          </m:r>
                        </m:e>
                        <m:sub>
                          <m:r>
                            <a:rPr lang="es-ES" sz="1200" b="1" i="1">
                              <a:solidFill>
                                <a:schemeClr val="tx1"/>
                              </a:solidFill>
                              <a:latin typeface="Cambria Math" panose="02040503050406030204" pitchFamily="18" charset="0"/>
                            </a:rPr>
                            <m:t>𝒆𝒏𝒕𝒓𝒂𝒅𝒂</m:t>
                          </m:r>
                        </m:sub>
                      </m:sSub>
                      <m:r>
                        <a:rPr lang="es-ES" sz="1200" b="1" i="1">
                          <a:solidFill>
                            <a:schemeClr val="tx1"/>
                          </a:solidFill>
                          <a:latin typeface="Cambria Math" panose="02040503050406030204" pitchFamily="18" charset="0"/>
                        </a:rPr>
                        <m:t>=</m:t>
                      </m:r>
                    </m:oMath>
                  </m:oMathPara>
                </a14:m>
                <a:endParaRPr lang="es-ES" sz="1200" b="1"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𝒃</m:t>
                          </m:r>
                        </m:e>
                        <m:sub>
                          <m:r>
                            <a:rPr lang="es-ES" sz="1200" b="1" i="1">
                              <a:solidFill>
                                <a:schemeClr val="tx1"/>
                              </a:solidFill>
                              <a:latin typeface="Cambria Math" panose="02040503050406030204" pitchFamily="18" charset="0"/>
                            </a:rPr>
                            <m:t>𝟎</m:t>
                          </m:r>
                        </m:sub>
                      </m:sSub>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𝒘</m:t>
                          </m:r>
                        </m:e>
                        <m:sub>
                          <m:r>
                            <a:rPr lang="es-ES" sz="1200" b="1" i="1">
                              <a:solidFill>
                                <a:schemeClr val="tx1"/>
                              </a:solidFill>
                              <a:latin typeface="Cambria Math" panose="02040503050406030204" pitchFamily="18" charset="0"/>
                            </a:rPr>
                            <m:t>𝟎</m:t>
                          </m:r>
                        </m:sub>
                      </m:sSub>
                      <m:r>
                        <a:rPr lang="es-ES" sz="1200" b="1" i="1">
                          <a:solidFill>
                            <a:schemeClr val="tx1"/>
                          </a:solidFill>
                          <a:latin typeface="Cambria Math" panose="02040503050406030204" pitchFamily="18" charset="0"/>
                        </a:rPr>
                        <m:t>+</m:t>
                      </m:r>
                      <m:nary>
                        <m:naryPr>
                          <m:chr m:val="∑"/>
                          <m:subHide m:val="on"/>
                          <m:supHide m:val="on"/>
                          <m:ctrlPr>
                            <a:rPr lang="es-ES" sz="1200" b="1" i="1">
                              <a:solidFill>
                                <a:schemeClr val="tx1"/>
                              </a:solidFill>
                              <a:latin typeface="Cambria Math" panose="02040503050406030204" pitchFamily="18" charset="0"/>
                            </a:rPr>
                          </m:ctrlPr>
                        </m:naryPr>
                        <m:sub/>
                        <m:sup/>
                        <m:e>
                          <m:r>
                            <a:rPr lang="es-ES" sz="1200" b="1" i="1">
                              <a:solidFill>
                                <a:schemeClr val="tx1"/>
                              </a:solidFill>
                              <a:latin typeface="Cambria Math" panose="02040503050406030204" pitchFamily="18" charset="0"/>
                            </a:rPr>
                            <m:t>(</m:t>
                          </m:r>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𝒆</m:t>
                              </m:r>
                            </m:e>
                            <m:sub>
                              <m:r>
                                <a:rPr lang="es-ES" sz="1200" b="1" i="1">
                                  <a:solidFill>
                                    <a:schemeClr val="tx1"/>
                                  </a:solidFill>
                                  <a:latin typeface="Cambria Math" panose="02040503050406030204" pitchFamily="18" charset="0"/>
                                </a:rPr>
                                <m:t>𝒊</m:t>
                              </m:r>
                            </m:sub>
                          </m:sSub>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𝒘</m:t>
                              </m:r>
                            </m:e>
                            <m:sub>
                              <m:r>
                                <a:rPr lang="es-ES" sz="1200" b="1" i="1">
                                  <a:solidFill>
                                    <a:schemeClr val="tx1"/>
                                  </a:solidFill>
                                  <a:latin typeface="Cambria Math" panose="02040503050406030204" pitchFamily="18" charset="0"/>
                                </a:rPr>
                                <m:t>𝒊</m:t>
                              </m:r>
                            </m:sub>
                          </m:sSub>
                          <m:r>
                            <a:rPr lang="es-ES" sz="1200" b="1" i="1">
                              <a:solidFill>
                                <a:schemeClr val="tx1"/>
                              </a:solidFill>
                              <a:latin typeface="Cambria Math" panose="02040503050406030204" pitchFamily="18" charset="0"/>
                            </a:rPr>
                            <m:t>)</m:t>
                          </m:r>
                        </m:e>
                      </m:nary>
                    </m:oMath>
                  </m:oMathPara>
                </a14:m>
                <a:endParaRPr lang="es-ES" sz="1200" b="1" dirty="0">
                  <a:solidFill>
                    <a:schemeClr val="tx1"/>
                  </a:solidFill>
                </a:endParaRPr>
              </a:p>
            </p:txBody>
          </p:sp>
        </mc:Choice>
        <mc:Fallback xmlns="">
          <p:sp>
            <p:nvSpPr>
              <p:cNvPr id="11" name="Rectángulo 10">
                <a:extLst>
                  <a:ext uri="{FF2B5EF4-FFF2-40B4-BE49-F238E27FC236}">
                    <a16:creationId xmlns:a16="http://schemas.microsoft.com/office/drawing/2014/main" id="{4BAC6792-9E41-8041-A6FD-5E1FCBDC984B}"/>
                  </a:ext>
                </a:extLst>
              </p:cNvPr>
              <p:cNvSpPr>
                <a:spLocks noRot="1" noChangeAspect="1" noMove="1" noResize="1" noEditPoints="1" noAdjustHandles="1" noChangeArrowheads="1" noChangeShapeType="1" noTextEdit="1"/>
              </p:cNvSpPr>
              <p:nvPr/>
            </p:nvSpPr>
            <p:spPr>
              <a:xfrm>
                <a:off x="4391346" y="3142287"/>
                <a:ext cx="1401217" cy="724173"/>
              </a:xfrm>
              <a:prstGeom prst="rect">
                <a:avLst/>
              </a:prstGeom>
              <a:blipFill>
                <a:blip r:embed="rId2"/>
                <a:stretch>
                  <a:fillRect t="-58621" b="-120690"/>
                </a:stretch>
              </a:blipFill>
            </p:spPr>
            <p:txBody>
              <a:bodyPr/>
              <a:lstStyle/>
              <a:p>
                <a:r>
                  <a:rPr lang="es-ES">
                    <a:noFill/>
                  </a:rPr>
                  <a:t> </a:t>
                </a:r>
              </a:p>
            </p:txBody>
          </p:sp>
        </mc:Fallback>
      </mc:AlternateContent>
      <p:cxnSp>
        <p:nvCxnSpPr>
          <p:cNvPr id="18" name="Conector recto de flecha 17">
            <a:extLst>
              <a:ext uri="{FF2B5EF4-FFF2-40B4-BE49-F238E27FC236}">
                <a16:creationId xmlns:a16="http://schemas.microsoft.com/office/drawing/2014/main" id="{C646BADE-DC04-B04D-AF23-3EEA2C94A752}"/>
              </a:ext>
            </a:extLst>
          </p:cNvPr>
          <p:cNvCxnSpPr>
            <a:cxnSpLocks/>
            <a:stCxn id="3" idx="6"/>
          </p:cNvCxnSpPr>
          <p:nvPr/>
        </p:nvCxnSpPr>
        <p:spPr>
          <a:xfrm>
            <a:off x="7205132" y="3429000"/>
            <a:ext cx="60113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CuadroTexto 18">
            <a:extLst>
              <a:ext uri="{FF2B5EF4-FFF2-40B4-BE49-F238E27FC236}">
                <a16:creationId xmlns:a16="http://schemas.microsoft.com/office/drawing/2014/main" id="{C6DA039D-A591-0640-9E95-E7BE06300907}"/>
              </a:ext>
            </a:extLst>
          </p:cNvPr>
          <p:cNvSpPr txBox="1"/>
          <p:nvPr/>
        </p:nvSpPr>
        <p:spPr>
          <a:xfrm>
            <a:off x="7806266" y="3290499"/>
            <a:ext cx="553357" cy="276999"/>
          </a:xfrm>
          <a:prstGeom prst="rect">
            <a:avLst/>
          </a:prstGeom>
          <a:noFill/>
        </p:spPr>
        <p:txBody>
          <a:bodyPr wrap="none" rtlCol="0">
            <a:spAutoFit/>
          </a:bodyPr>
          <a:lstStyle/>
          <a:p>
            <a:r>
              <a:rPr lang="es-ES" sz="1200" dirty="0"/>
              <a:t>Salida</a:t>
            </a:r>
          </a:p>
        </p:txBody>
      </p:sp>
      <p:sp>
        <p:nvSpPr>
          <p:cNvPr id="20" name="CuadroTexto 19">
            <a:extLst>
              <a:ext uri="{FF2B5EF4-FFF2-40B4-BE49-F238E27FC236}">
                <a16:creationId xmlns:a16="http://schemas.microsoft.com/office/drawing/2014/main" id="{65923CC6-DDD6-7A48-BE05-E6DA43650648}"/>
              </a:ext>
            </a:extLst>
          </p:cNvPr>
          <p:cNvSpPr txBox="1"/>
          <p:nvPr/>
        </p:nvSpPr>
        <p:spPr>
          <a:xfrm>
            <a:off x="3818867" y="1387859"/>
            <a:ext cx="316112" cy="276999"/>
          </a:xfrm>
          <a:prstGeom prst="rect">
            <a:avLst/>
          </a:prstGeom>
          <a:noFill/>
        </p:spPr>
        <p:txBody>
          <a:bodyPr wrap="none" rtlCol="0">
            <a:spAutoFit/>
          </a:bodyPr>
          <a:lstStyle/>
          <a:p>
            <a:r>
              <a:rPr lang="es-ES" sz="1200" dirty="0"/>
              <a:t>b</a:t>
            </a:r>
            <a:r>
              <a:rPr lang="es-ES" sz="1200" baseline="-25000" dirty="0"/>
              <a:t>0</a:t>
            </a:r>
          </a:p>
        </p:txBody>
      </p:sp>
      <p:sp>
        <p:nvSpPr>
          <p:cNvPr id="21" name="CuadroTexto 20">
            <a:extLst>
              <a:ext uri="{FF2B5EF4-FFF2-40B4-BE49-F238E27FC236}">
                <a16:creationId xmlns:a16="http://schemas.microsoft.com/office/drawing/2014/main" id="{62E1F89A-2572-8042-AF31-7ED0D220D081}"/>
              </a:ext>
            </a:extLst>
          </p:cNvPr>
          <p:cNvSpPr txBox="1"/>
          <p:nvPr/>
        </p:nvSpPr>
        <p:spPr>
          <a:xfrm>
            <a:off x="3070232" y="2473323"/>
            <a:ext cx="312906" cy="276999"/>
          </a:xfrm>
          <a:prstGeom prst="rect">
            <a:avLst/>
          </a:prstGeom>
          <a:noFill/>
        </p:spPr>
        <p:txBody>
          <a:bodyPr wrap="none" rtlCol="0">
            <a:spAutoFit/>
          </a:bodyPr>
          <a:lstStyle/>
          <a:p>
            <a:r>
              <a:rPr lang="es-ES" sz="1200" dirty="0"/>
              <a:t>e</a:t>
            </a:r>
            <a:r>
              <a:rPr lang="es-ES" sz="1200" baseline="-25000" dirty="0"/>
              <a:t>1</a:t>
            </a:r>
          </a:p>
        </p:txBody>
      </p:sp>
      <p:sp>
        <p:nvSpPr>
          <p:cNvPr id="22" name="CuadroTexto 21">
            <a:extLst>
              <a:ext uri="{FF2B5EF4-FFF2-40B4-BE49-F238E27FC236}">
                <a16:creationId xmlns:a16="http://schemas.microsoft.com/office/drawing/2014/main" id="{5D35CA9F-3CF4-714E-95C6-76C15B8E4081}"/>
              </a:ext>
            </a:extLst>
          </p:cNvPr>
          <p:cNvSpPr txBox="1"/>
          <p:nvPr/>
        </p:nvSpPr>
        <p:spPr>
          <a:xfrm>
            <a:off x="3067026" y="4266538"/>
            <a:ext cx="316112" cy="276999"/>
          </a:xfrm>
          <a:prstGeom prst="rect">
            <a:avLst/>
          </a:prstGeom>
          <a:noFill/>
        </p:spPr>
        <p:txBody>
          <a:bodyPr wrap="none" rtlCol="0">
            <a:spAutoFit/>
          </a:bodyPr>
          <a:lstStyle/>
          <a:p>
            <a:r>
              <a:rPr lang="es-ES" sz="1200" dirty="0"/>
              <a:t>e</a:t>
            </a:r>
            <a:r>
              <a:rPr lang="es-ES" sz="1200" baseline="-25000" dirty="0"/>
              <a:t>n</a:t>
            </a:r>
          </a:p>
        </p:txBody>
      </p:sp>
      <p:cxnSp>
        <p:nvCxnSpPr>
          <p:cNvPr id="24" name="Conector recto de flecha 23">
            <a:extLst>
              <a:ext uri="{FF2B5EF4-FFF2-40B4-BE49-F238E27FC236}">
                <a16:creationId xmlns:a16="http://schemas.microsoft.com/office/drawing/2014/main" id="{74B1A722-ABD4-994D-B6FF-646187562E18}"/>
              </a:ext>
            </a:extLst>
          </p:cNvPr>
          <p:cNvCxnSpPr>
            <a:cxnSpLocks/>
            <a:stCxn id="22" idx="3"/>
          </p:cNvCxnSpPr>
          <p:nvPr/>
        </p:nvCxnSpPr>
        <p:spPr>
          <a:xfrm flipV="1">
            <a:off x="3383138" y="3901079"/>
            <a:ext cx="1121128" cy="5039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recto de flecha 25">
            <a:extLst>
              <a:ext uri="{FF2B5EF4-FFF2-40B4-BE49-F238E27FC236}">
                <a16:creationId xmlns:a16="http://schemas.microsoft.com/office/drawing/2014/main" id="{C38BA846-7151-A343-A033-ACEB17479D1B}"/>
              </a:ext>
            </a:extLst>
          </p:cNvPr>
          <p:cNvCxnSpPr>
            <a:cxnSpLocks/>
            <a:stCxn id="21" idx="3"/>
          </p:cNvCxnSpPr>
          <p:nvPr/>
        </p:nvCxnSpPr>
        <p:spPr>
          <a:xfrm>
            <a:off x="3383138" y="2611823"/>
            <a:ext cx="1038673" cy="4431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Conector recto de flecha 28">
            <a:extLst>
              <a:ext uri="{FF2B5EF4-FFF2-40B4-BE49-F238E27FC236}">
                <a16:creationId xmlns:a16="http://schemas.microsoft.com/office/drawing/2014/main" id="{886FB66C-11C9-8D47-AA9E-BC64174E81D1}"/>
              </a:ext>
            </a:extLst>
          </p:cNvPr>
          <p:cNvCxnSpPr>
            <a:cxnSpLocks/>
            <a:stCxn id="20" idx="2"/>
            <a:endCxn id="3" idx="1"/>
          </p:cNvCxnSpPr>
          <p:nvPr/>
        </p:nvCxnSpPr>
        <p:spPr>
          <a:xfrm>
            <a:off x="3976923" y="1664858"/>
            <a:ext cx="811501" cy="8731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CuadroTexto 39">
            <a:extLst>
              <a:ext uri="{FF2B5EF4-FFF2-40B4-BE49-F238E27FC236}">
                <a16:creationId xmlns:a16="http://schemas.microsoft.com/office/drawing/2014/main" id="{88A6D6C5-B951-A844-95F0-740FB7AD64F6}"/>
              </a:ext>
            </a:extLst>
          </p:cNvPr>
          <p:cNvSpPr txBox="1"/>
          <p:nvPr/>
        </p:nvSpPr>
        <p:spPr>
          <a:xfrm>
            <a:off x="3108766" y="2868736"/>
            <a:ext cx="226344" cy="1200329"/>
          </a:xfrm>
          <a:prstGeom prst="rect">
            <a:avLst/>
          </a:prstGeom>
          <a:noFill/>
        </p:spPr>
        <p:txBody>
          <a:bodyPr wrap="none" rtlCol="0">
            <a:spAutoFit/>
          </a:bodyPr>
          <a:lstStyle/>
          <a:p>
            <a:r>
              <a:rPr lang="es-ES" sz="1200" b="1" dirty="0"/>
              <a:t>.</a:t>
            </a:r>
          </a:p>
          <a:p>
            <a:r>
              <a:rPr lang="es-ES" sz="1200" b="1" dirty="0"/>
              <a:t>.</a:t>
            </a:r>
          </a:p>
          <a:p>
            <a:r>
              <a:rPr lang="es-ES" sz="1200" b="1" dirty="0"/>
              <a:t>.</a:t>
            </a:r>
          </a:p>
          <a:p>
            <a:r>
              <a:rPr lang="es-ES" sz="1200" b="1" dirty="0"/>
              <a:t>.</a:t>
            </a:r>
          </a:p>
          <a:p>
            <a:r>
              <a:rPr lang="es-ES" sz="1200" b="1" dirty="0"/>
              <a:t>.</a:t>
            </a:r>
          </a:p>
          <a:p>
            <a:r>
              <a:rPr lang="es-ES" sz="1200" b="1" dirty="0"/>
              <a:t>.</a:t>
            </a:r>
          </a:p>
        </p:txBody>
      </p:sp>
      <p:sp>
        <p:nvSpPr>
          <p:cNvPr id="41" name="CuadroTexto 40">
            <a:extLst>
              <a:ext uri="{FF2B5EF4-FFF2-40B4-BE49-F238E27FC236}">
                <a16:creationId xmlns:a16="http://schemas.microsoft.com/office/drawing/2014/main" id="{EDC32AAC-B839-254C-8B67-94A0B3752159}"/>
              </a:ext>
            </a:extLst>
          </p:cNvPr>
          <p:cNvSpPr txBox="1"/>
          <p:nvPr/>
        </p:nvSpPr>
        <p:spPr>
          <a:xfrm>
            <a:off x="4231036" y="1845569"/>
            <a:ext cx="333746" cy="261610"/>
          </a:xfrm>
          <a:prstGeom prst="rect">
            <a:avLst/>
          </a:prstGeom>
          <a:noFill/>
        </p:spPr>
        <p:txBody>
          <a:bodyPr wrap="none" rtlCol="0">
            <a:spAutoFit/>
          </a:bodyPr>
          <a:lstStyle/>
          <a:p>
            <a:r>
              <a:rPr lang="es-ES" sz="1100" dirty="0"/>
              <a:t>w</a:t>
            </a:r>
            <a:r>
              <a:rPr lang="es-ES" sz="1100" baseline="-25000" dirty="0"/>
              <a:t>0</a:t>
            </a:r>
            <a:endParaRPr lang="es-ES" sz="1100" dirty="0"/>
          </a:p>
        </p:txBody>
      </p:sp>
      <p:sp>
        <p:nvSpPr>
          <p:cNvPr id="42" name="CuadroTexto 41">
            <a:extLst>
              <a:ext uri="{FF2B5EF4-FFF2-40B4-BE49-F238E27FC236}">
                <a16:creationId xmlns:a16="http://schemas.microsoft.com/office/drawing/2014/main" id="{CA77FD94-7563-CA49-BF4E-4E6DD8F1D31F}"/>
              </a:ext>
            </a:extLst>
          </p:cNvPr>
          <p:cNvSpPr txBox="1"/>
          <p:nvPr/>
        </p:nvSpPr>
        <p:spPr>
          <a:xfrm>
            <a:off x="3727736" y="2545851"/>
            <a:ext cx="333746" cy="261610"/>
          </a:xfrm>
          <a:prstGeom prst="rect">
            <a:avLst/>
          </a:prstGeom>
          <a:noFill/>
        </p:spPr>
        <p:txBody>
          <a:bodyPr wrap="none" rtlCol="0">
            <a:spAutoFit/>
          </a:bodyPr>
          <a:lstStyle/>
          <a:p>
            <a:r>
              <a:rPr lang="es-ES" sz="1100" dirty="0"/>
              <a:t>w</a:t>
            </a:r>
            <a:r>
              <a:rPr lang="es-ES" sz="1100" baseline="-25000" dirty="0"/>
              <a:t>1</a:t>
            </a:r>
            <a:endParaRPr lang="es-ES" sz="1100" dirty="0"/>
          </a:p>
        </p:txBody>
      </p:sp>
      <p:sp>
        <p:nvSpPr>
          <p:cNvPr id="43" name="CuadroTexto 42">
            <a:extLst>
              <a:ext uri="{FF2B5EF4-FFF2-40B4-BE49-F238E27FC236}">
                <a16:creationId xmlns:a16="http://schemas.microsoft.com/office/drawing/2014/main" id="{0BF2CA5F-F397-F349-BAC4-801B10912A5D}"/>
              </a:ext>
            </a:extLst>
          </p:cNvPr>
          <p:cNvSpPr txBox="1"/>
          <p:nvPr/>
        </p:nvSpPr>
        <p:spPr>
          <a:xfrm>
            <a:off x="3727736" y="3866460"/>
            <a:ext cx="335348" cy="261610"/>
          </a:xfrm>
          <a:prstGeom prst="rect">
            <a:avLst/>
          </a:prstGeom>
          <a:noFill/>
        </p:spPr>
        <p:txBody>
          <a:bodyPr wrap="none" rtlCol="0">
            <a:spAutoFit/>
          </a:bodyPr>
          <a:lstStyle/>
          <a:p>
            <a:r>
              <a:rPr lang="es-ES" sz="1100" dirty="0" err="1"/>
              <a:t>w</a:t>
            </a:r>
            <a:r>
              <a:rPr lang="es-ES" sz="1100" baseline="-25000" dirty="0" err="1"/>
              <a:t>n</a:t>
            </a:r>
            <a:endParaRPr lang="es-ES" sz="1100" dirty="0"/>
          </a:p>
        </p:txBody>
      </p:sp>
      <p:graphicFrame>
        <p:nvGraphicFramePr>
          <p:cNvPr id="25" name="Gráfico 24">
            <a:extLst>
              <a:ext uri="{FF2B5EF4-FFF2-40B4-BE49-F238E27FC236}">
                <a16:creationId xmlns:a16="http://schemas.microsoft.com/office/drawing/2014/main" id="{389A9A18-6366-C74F-B0FD-D89846D1DD6D}"/>
              </a:ext>
            </a:extLst>
          </p:cNvPr>
          <p:cNvGraphicFramePr>
            <a:graphicFrameLocks noChangeAspect="1"/>
          </p:cNvGraphicFramePr>
          <p:nvPr>
            <p:extLst>
              <p:ext uri="{D42A27DB-BD31-4B8C-83A1-F6EECF244321}">
                <p14:modId xmlns:p14="http://schemas.microsoft.com/office/powerpoint/2010/main" val="2347837679"/>
              </p:ext>
            </p:extLst>
          </p:nvPr>
        </p:nvGraphicFramePr>
        <p:xfrm>
          <a:off x="5907709" y="3003503"/>
          <a:ext cx="1152324" cy="864000"/>
        </p:xfrm>
        <a:graphic>
          <a:graphicData uri="http://schemas.openxmlformats.org/drawingml/2006/chart">
            <c:chart xmlns:c="http://schemas.openxmlformats.org/drawingml/2006/chart" xmlns:r="http://schemas.openxmlformats.org/officeDocument/2006/relationships" r:id="rId3"/>
          </a:graphicData>
        </a:graphic>
      </p:graphicFrame>
      <p:cxnSp>
        <p:nvCxnSpPr>
          <p:cNvPr id="27" name="Conector recto 26">
            <a:extLst>
              <a:ext uri="{FF2B5EF4-FFF2-40B4-BE49-F238E27FC236}">
                <a16:creationId xmlns:a16="http://schemas.microsoft.com/office/drawing/2014/main" id="{64B9F7D9-E2C4-F540-A89E-B42D57717668}"/>
              </a:ext>
            </a:extLst>
          </p:cNvPr>
          <p:cNvCxnSpPr>
            <a:cxnSpLocks/>
            <a:stCxn id="25" idx="2"/>
            <a:endCxn id="25" idx="0"/>
          </p:cNvCxnSpPr>
          <p:nvPr/>
        </p:nvCxnSpPr>
        <p:spPr>
          <a:xfrm flipV="1">
            <a:off x="6483871" y="3003503"/>
            <a:ext cx="0" cy="864000"/>
          </a:xfrm>
          <a:prstGeom prst="line">
            <a:avLst/>
          </a:prstGeom>
          <a:ln w="952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cxnSp>
        <p:nvCxnSpPr>
          <p:cNvPr id="28" name="Conector recto 27">
            <a:extLst>
              <a:ext uri="{FF2B5EF4-FFF2-40B4-BE49-F238E27FC236}">
                <a16:creationId xmlns:a16="http://schemas.microsoft.com/office/drawing/2014/main" id="{6DF0EE72-68EE-8D4D-B133-4F36A4513DC0}"/>
              </a:ext>
            </a:extLst>
          </p:cNvPr>
          <p:cNvCxnSpPr>
            <a:cxnSpLocks/>
            <a:stCxn id="25" idx="1"/>
            <a:endCxn id="25" idx="3"/>
          </p:cNvCxnSpPr>
          <p:nvPr/>
        </p:nvCxnSpPr>
        <p:spPr>
          <a:xfrm>
            <a:off x="5907709" y="3435503"/>
            <a:ext cx="1152324" cy="0"/>
          </a:xfrm>
          <a:prstGeom prst="line">
            <a:avLst/>
          </a:prstGeom>
          <a:ln w="9525">
            <a:solidFill>
              <a:schemeClr val="bg2">
                <a:lumMod val="90000"/>
              </a:schemeClr>
            </a:solidFill>
          </a:ln>
        </p:spPr>
        <p:style>
          <a:lnRef idx="1">
            <a:schemeClr val="accent3"/>
          </a:lnRef>
          <a:fillRef idx="0">
            <a:schemeClr val="accent3"/>
          </a:fillRef>
          <a:effectRef idx="0">
            <a:schemeClr val="accent3"/>
          </a:effectRef>
          <a:fontRef idx="minor">
            <a:schemeClr val="tx1"/>
          </a:fontRef>
        </p:style>
      </p:cxnSp>
      <p:sp>
        <p:nvSpPr>
          <p:cNvPr id="30" name="CuadroTexto 29">
            <a:extLst>
              <a:ext uri="{FF2B5EF4-FFF2-40B4-BE49-F238E27FC236}">
                <a16:creationId xmlns:a16="http://schemas.microsoft.com/office/drawing/2014/main" id="{40B86F91-A76B-414B-8AAD-2FD095F3AC7E}"/>
              </a:ext>
            </a:extLst>
          </p:cNvPr>
          <p:cNvSpPr txBox="1"/>
          <p:nvPr/>
        </p:nvSpPr>
        <p:spPr>
          <a:xfrm>
            <a:off x="6213861" y="2691754"/>
            <a:ext cx="614271" cy="307777"/>
          </a:xfrm>
          <a:prstGeom prst="rect">
            <a:avLst/>
          </a:prstGeom>
          <a:noFill/>
        </p:spPr>
        <p:txBody>
          <a:bodyPr wrap="none" rtlCol="0">
            <a:spAutoFit/>
          </a:bodyPr>
          <a:lstStyle/>
          <a:p>
            <a:r>
              <a:rPr lang="es-ES" sz="1400" dirty="0">
                <a:solidFill>
                  <a:schemeClr val="tx2"/>
                </a:solidFill>
              </a:rPr>
              <a:t>Lineal</a:t>
            </a:r>
            <a:endParaRPr lang="es-ES" dirty="0">
              <a:solidFill>
                <a:schemeClr val="tx2"/>
              </a:solidFill>
            </a:endParaRPr>
          </a:p>
        </p:txBody>
      </p:sp>
      <p:sp>
        <p:nvSpPr>
          <p:cNvPr id="31" name="CuadroTexto 30">
            <a:extLst>
              <a:ext uri="{FF2B5EF4-FFF2-40B4-BE49-F238E27FC236}">
                <a16:creationId xmlns:a16="http://schemas.microsoft.com/office/drawing/2014/main" id="{F5BAB62B-EEA6-FD48-B89A-82414363A3DC}"/>
              </a:ext>
            </a:extLst>
          </p:cNvPr>
          <p:cNvSpPr txBox="1"/>
          <p:nvPr/>
        </p:nvSpPr>
        <p:spPr>
          <a:xfrm>
            <a:off x="6380040" y="3837281"/>
            <a:ext cx="207661" cy="246221"/>
          </a:xfrm>
          <a:prstGeom prst="rect">
            <a:avLst/>
          </a:prstGeom>
          <a:noFill/>
        </p:spPr>
        <p:txBody>
          <a:bodyPr wrap="square" rtlCol="0" anchor="ctr">
            <a:spAutoFit/>
          </a:bodyPr>
          <a:lstStyle/>
          <a:p>
            <a:pPr algn="ctr"/>
            <a:r>
              <a:rPr lang="es-ES" sz="1000" dirty="0">
                <a:solidFill>
                  <a:schemeClr val="tx1">
                    <a:lumMod val="50000"/>
                    <a:lumOff val="50000"/>
                  </a:schemeClr>
                </a:solidFill>
              </a:rPr>
              <a:t>0</a:t>
            </a:r>
          </a:p>
        </p:txBody>
      </p:sp>
      <p:sp>
        <p:nvSpPr>
          <p:cNvPr id="32" name="CuadroTexto 31">
            <a:extLst>
              <a:ext uri="{FF2B5EF4-FFF2-40B4-BE49-F238E27FC236}">
                <a16:creationId xmlns:a16="http://schemas.microsoft.com/office/drawing/2014/main" id="{7FDCC59C-C84E-1344-917E-D3B6D9CE5463}"/>
              </a:ext>
            </a:extLst>
          </p:cNvPr>
          <p:cNvSpPr txBox="1"/>
          <p:nvPr/>
        </p:nvSpPr>
        <p:spPr>
          <a:xfrm>
            <a:off x="7036622" y="3305887"/>
            <a:ext cx="207661" cy="246221"/>
          </a:xfrm>
          <a:prstGeom prst="rect">
            <a:avLst/>
          </a:prstGeom>
          <a:noFill/>
        </p:spPr>
        <p:txBody>
          <a:bodyPr wrap="square" rtlCol="0" anchor="ctr">
            <a:spAutoFit/>
          </a:bodyPr>
          <a:lstStyle/>
          <a:p>
            <a:pPr algn="ctr"/>
            <a:r>
              <a:rPr lang="es-ES" sz="1000" dirty="0">
                <a:solidFill>
                  <a:schemeClr val="tx1">
                    <a:lumMod val="50000"/>
                    <a:lumOff val="50000"/>
                  </a:schemeClr>
                </a:solidFill>
              </a:rPr>
              <a:t>0</a:t>
            </a:r>
          </a:p>
        </p:txBody>
      </p:sp>
      <mc:AlternateContent xmlns:mc="http://schemas.openxmlformats.org/markup-compatibility/2006" xmlns:a14="http://schemas.microsoft.com/office/drawing/2010/main">
        <mc:Choice Requires="a14">
          <p:sp>
            <p:nvSpPr>
              <p:cNvPr id="33" name="Rectángulo 32">
                <a:extLst>
                  <a:ext uri="{FF2B5EF4-FFF2-40B4-BE49-F238E27FC236}">
                    <a16:creationId xmlns:a16="http://schemas.microsoft.com/office/drawing/2014/main" id="{67D375A6-A42E-5F4C-8835-89181EE32FD2}"/>
                  </a:ext>
                </a:extLst>
              </p:cNvPr>
              <p:cNvSpPr/>
              <p:nvPr/>
            </p:nvSpPr>
            <p:spPr>
              <a:xfrm>
                <a:off x="6037818" y="3982215"/>
                <a:ext cx="89210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i="1" smtClean="0">
                          <a:solidFill>
                            <a:srgbClr val="002060"/>
                          </a:solidFill>
                          <a:latin typeface="Cambria Math" panose="02040503050406030204" pitchFamily="18" charset="0"/>
                        </a:rPr>
                        <m:t>𝑓</m:t>
                      </m:r>
                      <m:d>
                        <m:dPr>
                          <m:ctrlPr>
                            <a:rPr lang="es-ES" sz="1400" i="1">
                              <a:solidFill>
                                <a:srgbClr val="002060"/>
                              </a:solidFill>
                              <a:latin typeface="Cambria Math" panose="02040503050406030204" pitchFamily="18" charset="0"/>
                            </a:rPr>
                          </m:ctrlPr>
                        </m:dPr>
                        <m:e>
                          <m:r>
                            <a:rPr lang="es-ES" sz="1400" b="0" i="1" smtClean="0">
                              <a:solidFill>
                                <a:srgbClr val="002060"/>
                              </a:solidFill>
                              <a:latin typeface="Cambria Math" panose="02040503050406030204" pitchFamily="18" charset="0"/>
                            </a:rPr>
                            <m:t>𝑧</m:t>
                          </m:r>
                        </m:e>
                      </m:d>
                      <m:r>
                        <a:rPr lang="es-ES" sz="1400" i="1">
                          <a:solidFill>
                            <a:srgbClr val="002060"/>
                          </a:solidFill>
                          <a:latin typeface="Cambria Math" panose="02040503050406030204" pitchFamily="18" charset="0"/>
                        </a:rPr>
                        <m:t>=</m:t>
                      </m:r>
                      <m:r>
                        <a:rPr lang="es-ES" sz="1400" i="1" smtClean="0">
                          <a:solidFill>
                            <a:srgbClr val="002060"/>
                          </a:solidFill>
                          <a:latin typeface="Cambria Math" panose="02040503050406030204" pitchFamily="18" charset="0"/>
                        </a:rPr>
                        <m:t>𝑧</m:t>
                      </m:r>
                    </m:oMath>
                  </m:oMathPara>
                </a14:m>
                <a:endParaRPr lang="es-ES" sz="1400" dirty="0">
                  <a:solidFill>
                    <a:srgbClr val="002060"/>
                  </a:solidFill>
                </a:endParaRPr>
              </a:p>
            </p:txBody>
          </p:sp>
        </mc:Choice>
        <mc:Fallback xmlns="">
          <p:sp>
            <p:nvSpPr>
              <p:cNvPr id="33" name="Rectángulo 32">
                <a:extLst>
                  <a:ext uri="{FF2B5EF4-FFF2-40B4-BE49-F238E27FC236}">
                    <a16:creationId xmlns:a16="http://schemas.microsoft.com/office/drawing/2014/main" id="{67D375A6-A42E-5F4C-8835-89181EE32FD2}"/>
                  </a:ext>
                </a:extLst>
              </p:cNvPr>
              <p:cNvSpPr>
                <a:spLocks noRot="1" noChangeAspect="1" noMove="1" noResize="1" noEditPoints="1" noAdjustHandles="1" noChangeArrowheads="1" noChangeShapeType="1" noTextEdit="1"/>
              </p:cNvSpPr>
              <p:nvPr/>
            </p:nvSpPr>
            <p:spPr>
              <a:xfrm>
                <a:off x="6037818" y="3982215"/>
                <a:ext cx="892103" cy="307777"/>
              </a:xfrm>
              <a:prstGeom prst="rect">
                <a:avLst/>
              </a:prstGeom>
              <a:blipFill>
                <a:blip r:embed="rId4"/>
                <a:stretch>
                  <a:fillRect b="-4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4" name="Marcador de contenido 5">
                <a:extLst>
                  <a:ext uri="{FF2B5EF4-FFF2-40B4-BE49-F238E27FC236}">
                    <a16:creationId xmlns:a16="http://schemas.microsoft.com/office/drawing/2014/main" id="{0C921DAD-B696-774B-935F-D7D265B7C209}"/>
                  </a:ext>
                </a:extLst>
              </p:cNvPr>
              <p:cNvSpPr txBox="1">
                <a:spLocks/>
              </p:cNvSpPr>
              <p:nvPr/>
            </p:nvSpPr>
            <p:spPr>
              <a:xfrm>
                <a:off x="2913513" y="5226202"/>
                <a:ext cx="5751887" cy="872109"/>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lnSpc>
                    <a:spcPct val="100000"/>
                  </a:lnSpc>
                  <a:buNone/>
                </a:pPr>
                <a:r>
                  <a:rPr lang="es-ES" sz="2000" b="0" dirty="0">
                    <a:latin typeface="Cambria Math" panose="02040503050406030204" pitchFamily="18" charset="0"/>
                  </a:rPr>
                  <a:t>Regresión Lineal</a:t>
                </a:r>
              </a:p>
              <a:p>
                <a:pPr marL="0" indent="0" algn="ctr">
                  <a:lnSpc>
                    <a:spcPct val="100000"/>
                  </a:lnSpc>
                  <a:buNone/>
                </a:pPr>
                <a14:m>
                  <m:oMath xmlns:m="http://schemas.openxmlformats.org/officeDocument/2006/math">
                    <m:r>
                      <a:rPr lang="es-ES" sz="2000" b="0" i="1" smtClean="0">
                        <a:latin typeface="Cambria Math" panose="02040503050406030204" pitchFamily="18" charset="0"/>
                      </a:rPr>
                      <m:t>𝑆𝑎𝑙𝑖𝑑𝑎</m:t>
                    </m:r>
                    <m:d>
                      <m:dPr>
                        <m:ctrlPr>
                          <a:rPr lang="es-ES" sz="2000" b="0" i="1" smtClean="0">
                            <a:latin typeface="Cambria Math" panose="02040503050406030204" pitchFamily="18" charset="0"/>
                          </a:rPr>
                        </m:ctrlPr>
                      </m:dPr>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𝑏</m:t>
                            </m:r>
                          </m:e>
                          <m:sub>
                            <m:r>
                              <a:rPr lang="es-ES" sz="2000" b="0" i="1" smtClean="0">
                                <a:latin typeface="Cambria Math" panose="02040503050406030204" pitchFamily="18" charset="0"/>
                              </a:rPr>
                              <m:t>0</m:t>
                            </m:r>
                          </m:sub>
                        </m:sSub>
                        <m:r>
                          <a:rPr lang="es-ES" sz="2000" b="0" i="1" smtClean="0">
                            <a:latin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𝑤</m:t>
                            </m:r>
                          </m:e>
                          <m:sub>
                            <m:r>
                              <a:rPr lang="es-ES" sz="2000" b="0" i="1" smtClean="0">
                                <a:latin typeface="Cambria Math" panose="02040503050406030204" pitchFamily="18" charset="0"/>
                              </a:rPr>
                              <m:t>1</m:t>
                            </m:r>
                          </m:sub>
                        </m:sSub>
                        <m:r>
                          <a:rPr lang="es-ES" sz="2000" b="0" i="1" smtClean="0">
                            <a:latin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𝑤</m:t>
                            </m:r>
                          </m:e>
                          <m:sub>
                            <m:r>
                              <a:rPr lang="es-ES" sz="2000" b="0" i="1" smtClean="0">
                                <a:latin typeface="Cambria Math" panose="02040503050406030204" pitchFamily="18" charset="0"/>
                              </a:rPr>
                              <m:t>𝑛</m:t>
                            </m:r>
                          </m:sub>
                        </m:sSub>
                      </m:e>
                    </m:d>
                    <m:r>
                      <a:rPr lang="es-ES" sz="2000" b="0" i="1" smtClean="0">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𝑏</m:t>
                        </m:r>
                      </m:e>
                      <m:sub>
                        <m:r>
                          <a:rPr lang="es-ES" sz="2000" i="1">
                            <a:latin typeface="Cambria Math" panose="02040503050406030204" pitchFamily="18" charset="0"/>
                          </a:rPr>
                          <m:t>0</m:t>
                        </m:r>
                      </m:sub>
                    </m:sSub>
                  </m:oMath>
                </a14:m>
                <a:r>
                  <a:rPr lang="es-ES" sz="2000" dirty="0"/>
                  <a:t> </a:t>
                </a:r>
                <a14:m>
                  <m:oMath xmlns:m="http://schemas.openxmlformats.org/officeDocument/2006/math">
                    <m:sSub>
                      <m:sSubPr>
                        <m:ctrlPr>
                          <a:rPr lang="es-ES" sz="2000" i="1">
                            <a:latin typeface="Cambria Math" panose="02040503050406030204" pitchFamily="18" charset="0"/>
                          </a:rPr>
                        </m:ctrlPr>
                      </m:sSubPr>
                      <m:e>
                        <m:r>
                          <a:rPr lang="es-ES" sz="2000" b="0" i="1" smtClean="0">
                            <a:latin typeface="Cambria Math" panose="02040503050406030204" pitchFamily="18" charset="0"/>
                          </a:rPr>
                          <m:t>𝑤</m:t>
                        </m:r>
                      </m:e>
                      <m:sub>
                        <m:r>
                          <a:rPr lang="es-ES" sz="2000" i="1">
                            <a:latin typeface="Cambria Math" panose="02040503050406030204" pitchFamily="18" charset="0"/>
                          </a:rPr>
                          <m:t>0</m:t>
                        </m:r>
                      </m:sub>
                    </m:sSub>
                    <m:r>
                      <a:rPr lang="es-ES" sz="2000" b="0" i="1" smtClean="0">
                        <a:latin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𝑒</m:t>
                        </m:r>
                      </m:e>
                      <m:sub>
                        <m:r>
                          <a:rPr lang="es-ES" sz="2000" b="0" i="1" smtClean="0">
                            <a:latin typeface="Cambria Math" panose="02040503050406030204" pitchFamily="18" charset="0"/>
                          </a:rPr>
                          <m:t>1</m:t>
                        </m:r>
                      </m:sub>
                    </m:sSub>
                  </m:oMath>
                </a14:m>
                <a:r>
                  <a:rPr lang="es-ES" sz="2000" b="0" dirty="0">
                    <a:ea typeface="Cambria Math" panose="02040503050406030204" pitchFamily="18" charset="0"/>
                  </a:rPr>
                  <a:t> </a:t>
                </a:r>
                <a14:m>
                  <m:oMath xmlns:m="http://schemas.openxmlformats.org/officeDocument/2006/math">
                    <m:sSub>
                      <m:sSubPr>
                        <m:ctrlPr>
                          <a:rPr lang="es-ES" sz="2000" i="1">
                            <a:latin typeface="Cambria Math" panose="02040503050406030204" pitchFamily="18" charset="0"/>
                          </a:rPr>
                        </m:ctrlPr>
                      </m:sSubPr>
                      <m:e>
                        <m:r>
                          <a:rPr lang="es-ES" sz="2000" b="0" i="1" smtClean="0">
                            <a:latin typeface="Cambria Math" panose="02040503050406030204" pitchFamily="18" charset="0"/>
                          </a:rPr>
                          <m:t>𝑤</m:t>
                        </m:r>
                      </m:e>
                      <m:sub>
                        <m:r>
                          <a:rPr lang="es-ES" sz="2000" b="0" i="1" smtClean="0">
                            <a:latin typeface="Cambria Math" panose="02040503050406030204" pitchFamily="18" charset="0"/>
                          </a:rPr>
                          <m:t>1</m:t>
                        </m:r>
                      </m:sub>
                    </m:sSub>
                  </m:oMath>
                </a14:m>
                <a:r>
                  <a:rPr lang="es-ES" sz="2000" b="0" dirty="0">
                    <a:ea typeface="Cambria Math" panose="02040503050406030204" pitchFamily="18" charset="0"/>
                  </a:rPr>
                  <a:t> + ··· + </a:t>
                </a:r>
                <a14:m>
                  <m:oMath xmlns:m="http://schemas.openxmlformats.org/officeDocument/2006/math">
                    <m:sSub>
                      <m:sSubPr>
                        <m:ctrlPr>
                          <a:rPr lang="es-ES" sz="2000" i="1">
                            <a:latin typeface="Cambria Math" panose="02040503050406030204" pitchFamily="18" charset="0"/>
                          </a:rPr>
                        </m:ctrlPr>
                      </m:sSubPr>
                      <m:e>
                        <m:r>
                          <a:rPr lang="es-ES" sz="2000" b="0" i="1" smtClean="0">
                            <a:latin typeface="Cambria Math" panose="02040503050406030204" pitchFamily="18" charset="0"/>
                          </a:rPr>
                          <m:t>𝑒</m:t>
                        </m:r>
                      </m:e>
                      <m:sub>
                        <m:r>
                          <a:rPr lang="es-ES" sz="2000" b="0" i="1" smtClean="0">
                            <a:latin typeface="Cambria Math" panose="02040503050406030204" pitchFamily="18" charset="0"/>
                          </a:rPr>
                          <m:t>𝑛</m:t>
                        </m:r>
                      </m:sub>
                    </m:sSub>
                  </m:oMath>
                </a14:m>
                <a:r>
                  <a:rPr lang="es-ES" sz="2000" b="0" dirty="0">
                    <a:ea typeface="Cambria Math" panose="02040503050406030204" pitchFamily="18" charset="0"/>
                  </a:rPr>
                  <a:t> </a:t>
                </a:r>
                <a14:m>
                  <m:oMath xmlns:m="http://schemas.openxmlformats.org/officeDocument/2006/math">
                    <m:sSub>
                      <m:sSubPr>
                        <m:ctrlPr>
                          <a:rPr lang="es-ES" sz="2000" i="1">
                            <a:latin typeface="Cambria Math" panose="02040503050406030204" pitchFamily="18" charset="0"/>
                          </a:rPr>
                        </m:ctrlPr>
                      </m:sSubPr>
                      <m:e>
                        <m:r>
                          <a:rPr lang="es-ES" sz="2000" b="0" i="1" smtClean="0">
                            <a:latin typeface="Cambria Math" panose="02040503050406030204" pitchFamily="18" charset="0"/>
                          </a:rPr>
                          <m:t>𝑤</m:t>
                        </m:r>
                      </m:e>
                      <m:sub>
                        <m:r>
                          <a:rPr lang="es-ES" sz="2000" b="0" i="1" smtClean="0">
                            <a:latin typeface="Cambria Math" panose="02040503050406030204" pitchFamily="18" charset="0"/>
                          </a:rPr>
                          <m:t>𝑛</m:t>
                        </m:r>
                      </m:sub>
                    </m:sSub>
                  </m:oMath>
                </a14:m>
                <a:endParaRPr lang="es-ES" sz="2000" b="0" dirty="0">
                  <a:ea typeface="Cambria Math" panose="02040503050406030204" pitchFamily="18" charset="0"/>
                </a:endParaRPr>
              </a:p>
              <a:p>
                <a:pPr marL="0" indent="0" algn="ctr">
                  <a:lnSpc>
                    <a:spcPct val="100000"/>
                  </a:lnSpc>
                  <a:buNone/>
                </a:pPr>
                <a:endParaRPr lang="es-ES" sz="900" b="0" dirty="0">
                  <a:ea typeface="Cambria Math" panose="02040503050406030204" pitchFamily="18" charset="0"/>
                </a:endParaRPr>
              </a:p>
            </p:txBody>
          </p:sp>
        </mc:Choice>
        <mc:Fallback xmlns="">
          <p:sp>
            <p:nvSpPr>
              <p:cNvPr id="44" name="Marcador de contenido 5">
                <a:extLst>
                  <a:ext uri="{FF2B5EF4-FFF2-40B4-BE49-F238E27FC236}">
                    <a16:creationId xmlns:a16="http://schemas.microsoft.com/office/drawing/2014/main" id="{0C921DAD-B696-774B-935F-D7D265B7C209}"/>
                  </a:ext>
                </a:extLst>
              </p:cNvPr>
              <p:cNvSpPr txBox="1">
                <a:spLocks noRot="1" noChangeAspect="1" noMove="1" noResize="1" noEditPoints="1" noAdjustHandles="1" noChangeArrowheads="1" noChangeShapeType="1" noTextEdit="1"/>
              </p:cNvSpPr>
              <p:nvPr/>
            </p:nvSpPr>
            <p:spPr>
              <a:xfrm>
                <a:off x="2913513" y="5226202"/>
                <a:ext cx="5751887" cy="872109"/>
              </a:xfrm>
              <a:prstGeom prst="rect">
                <a:avLst/>
              </a:prstGeom>
              <a:blipFill>
                <a:blip r:embed="rId5"/>
                <a:stretch>
                  <a:fillRect t="-4348" b="-7246"/>
                </a:stretch>
              </a:blipFill>
            </p:spPr>
            <p:txBody>
              <a:bodyPr/>
              <a:lstStyle/>
              <a:p>
                <a:r>
                  <a:rPr lang="es-ES">
                    <a:noFill/>
                  </a:rPr>
                  <a:t> </a:t>
                </a:r>
              </a:p>
            </p:txBody>
          </p:sp>
        </mc:Fallback>
      </mc:AlternateContent>
    </p:spTree>
    <p:extLst>
      <p:ext uri="{BB962C8B-B14F-4D97-AF65-F5344CB8AC3E}">
        <p14:creationId xmlns:p14="http://schemas.microsoft.com/office/powerpoint/2010/main" val="132530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Perceptrón</a:t>
            </a:r>
            <a:r>
              <a:rPr lang="es-ES" dirty="0">
                <a:solidFill>
                  <a:schemeClr val="accent5">
                    <a:lumMod val="75000"/>
                  </a:schemeClr>
                </a:solidFill>
                <a:latin typeface="+mn-lt"/>
              </a:rPr>
              <a:t> como Clasificador binario</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14</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Elipse 2">
            <a:extLst>
              <a:ext uri="{FF2B5EF4-FFF2-40B4-BE49-F238E27FC236}">
                <a16:creationId xmlns:a16="http://schemas.microsoft.com/office/drawing/2014/main" id="{98A6EF92-6F77-974C-9DA4-DD540ABD4EC1}"/>
              </a:ext>
            </a:extLst>
          </p:cNvPr>
          <p:cNvSpPr/>
          <p:nvPr/>
        </p:nvSpPr>
        <p:spPr>
          <a:xfrm>
            <a:off x="4373783" y="2169000"/>
            <a:ext cx="2831349" cy="252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9" name="Conector recto 8">
            <a:extLst>
              <a:ext uri="{FF2B5EF4-FFF2-40B4-BE49-F238E27FC236}">
                <a16:creationId xmlns:a16="http://schemas.microsoft.com/office/drawing/2014/main" id="{FA8B2CDF-4017-C14C-A3C6-B85A5FE65E4F}"/>
              </a:ext>
            </a:extLst>
          </p:cNvPr>
          <p:cNvCxnSpPr>
            <a:cxnSpLocks/>
            <a:stCxn id="3" idx="0"/>
            <a:endCxn id="3" idx="4"/>
          </p:cNvCxnSpPr>
          <p:nvPr/>
        </p:nvCxnSpPr>
        <p:spPr>
          <a:xfrm>
            <a:off x="5789458" y="2169000"/>
            <a:ext cx="0" cy="252000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4BAC6792-9E41-8041-A6FD-5E1FCBDC984B}"/>
                  </a:ext>
                </a:extLst>
              </p:cNvPr>
              <p:cNvSpPr/>
              <p:nvPr/>
            </p:nvSpPr>
            <p:spPr>
              <a:xfrm>
                <a:off x="4391346" y="3142287"/>
                <a:ext cx="1401217" cy="724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200" b="1" i="1" smtClean="0">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𝒇</m:t>
                          </m:r>
                        </m:e>
                        <m:sub>
                          <m:r>
                            <a:rPr lang="es-ES" sz="1200" b="1" i="1">
                              <a:solidFill>
                                <a:schemeClr val="tx1"/>
                              </a:solidFill>
                              <a:latin typeface="Cambria Math" panose="02040503050406030204" pitchFamily="18" charset="0"/>
                            </a:rPr>
                            <m:t>𝒆𝒏𝒕𝒓𝒂𝒅𝒂</m:t>
                          </m:r>
                        </m:sub>
                      </m:sSub>
                      <m:r>
                        <a:rPr lang="es-ES" sz="1200" b="1" i="1">
                          <a:solidFill>
                            <a:schemeClr val="tx1"/>
                          </a:solidFill>
                          <a:latin typeface="Cambria Math" panose="02040503050406030204" pitchFamily="18" charset="0"/>
                        </a:rPr>
                        <m:t>=</m:t>
                      </m:r>
                    </m:oMath>
                  </m:oMathPara>
                </a14:m>
                <a:endParaRPr lang="es-ES" sz="1200" b="1"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𝒃</m:t>
                          </m:r>
                        </m:e>
                        <m:sub>
                          <m:r>
                            <a:rPr lang="es-ES" sz="1200" b="1" i="1">
                              <a:solidFill>
                                <a:schemeClr val="tx1"/>
                              </a:solidFill>
                              <a:latin typeface="Cambria Math" panose="02040503050406030204" pitchFamily="18" charset="0"/>
                            </a:rPr>
                            <m:t>𝟎</m:t>
                          </m:r>
                        </m:sub>
                      </m:sSub>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𝒘</m:t>
                          </m:r>
                        </m:e>
                        <m:sub>
                          <m:r>
                            <a:rPr lang="es-ES" sz="1200" b="1" i="1">
                              <a:solidFill>
                                <a:schemeClr val="tx1"/>
                              </a:solidFill>
                              <a:latin typeface="Cambria Math" panose="02040503050406030204" pitchFamily="18" charset="0"/>
                            </a:rPr>
                            <m:t>𝟎</m:t>
                          </m:r>
                        </m:sub>
                      </m:sSub>
                      <m:r>
                        <a:rPr lang="es-ES" sz="1200" b="1" i="1">
                          <a:solidFill>
                            <a:schemeClr val="tx1"/>
                          </a:solidFill>
                          <a:latin typeface="Cambria Math" panose="02040503050406030204" pitchFamily="18" charset="0"/>
                        </a:rPr>
                        <m:t>+</m:t>
                      </m:r>
                      <m:nary>
                        <m:naryPr>
                          <m:chr m:val="∑"/>
                          <m:subHide m:val="on"/>
                          <m:supHide m:val="on"/>
                          <m:ctrlPr>
                            <a:rPr lang="es-ES" sz="1200" b="1" i="1">
                              <a:solidFill>
                                <a:schemeClr val="tx1"/>
                              </a:solidFill>
                              <a:latin typeface="Cambria Math" panose="02040503050406030204" pitchFamily="18" charset="0"/>
                            </a:rPr>
                          </m:ctrlPr>
                        </m:naryPr>
                        <m:sub/>
                        <m:sup/>
                        <m:e>
                          <m:r>
                            <a:rPr lang="es-ES" sz="1200" b="1" i="1">
                              <a:solidFill>
                                <a:schemeClr val="tx1"/>
                              </a:solidFill>
                              <a:latin typeface="Cambria Math" panose="02040503050406030204" pitchFamily="18" charset="0"/>
                            </a:rPr>
                            <m:t>(</m:t>
                          </m:r>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𝒆</m:t>
                              </m:r>
                            </m:e>
                            <m:sub>
                              <m:r>
                                <a:rPr lang="es-ES" sz="1200" b="1" i="1">
                                  <a:solidFill>
                                    <a:schemeClr val="tx1"/>
                                  </a:solidFill>
                                  <a:latin typeface="Cambria Math" panose="02040503050406030204" pitchFamily="18" charset="0"/>
                                </a:rPr>
                                <m:t>𝒊</m:t>
                              </m:r>
                            </m:sub>
                          </m:sSub>
                          <m:sSub>
                            <m:sSubPr>
                              <m:ctrlPr>
                                <a:rPr lang="es-ES" sz="1200" b="1" i="1">
                                  <a:solidFill>
                                    <a:schemeClr val="tx1"/>
                                  </a:solidFill>
                                  <a:latin typeface="Cambria Math" panose="02040503050406030204" pitchFamily="18" charset="0"/>
                                </a:rPr>
                              </m:ctrlPr>
                            </m:sSubPr>
                            <m:e>
                              <m:r>
                                <a:rPr lang="es-ES" sz="1200" b="1" i="1">
                                  <a:solidFill>
                                    <a:schemeClr val="tx1"/>
                                  </a:solidFill>
                                  <a:latin typeface="Cambria Math" panose="02040503050406030204" pitchFamily="18" charset="0"/>
                                </a:rPr>
                                <m:t>𝒘</m:t>
                              </m:r>
                            </m:e>
                            <m:sub>
                              <m:r>
                                <a:rPr lang="es-ES" sz="1200" b="1" i="1">
                                  <a:solidFill>
                                    <a:schemeClr val="tx1"/>
                                  </a:solidFill>
                                  <a:latin typeface="Cambria Math" panose="02040503050406030204" pitchFamily="18" charset="0"/>
                                </a:rPr>
                                <m:t>𝒊</m:t>
                              </m:r>
                            </m:sub>
                          </m:sSub>
                          <m:r>
                            <a:rPr lang="es-ES" sz="1200" b="1" i="1">
                              <a:solidFill>
                                <a:schemeClr val="tx1"/>
                              </a:solidFill>
                              <a:latin typeface="Cambria Math" panose="02040503050406030204" pitchFamily="18" charset="0"/>
                            </a:rPr>
                            <m:t>)</m:t>
                          </m:r>
                        </m:e>
                      </m:nary>
                    </m:oMath>
                  </m:oMathPara>
                </a14:m>
                <a:endParaRPr lang="es-ES" sz="1200" b="1" dirty="0">
                  <a:solidFill>
                    <a:schemeClr val="tx1"/>
                  </a:solidFill>
                </a:endParaRPr>
              </a:p>
            </p:txBody>
          </p:sp>
        </mc:Choice>
        <mc:Fallback xmlns="">
          <p:sp>
            <p:nvSpPr>
              <p:cNvPr id="11" name="Rectángulo 10">
                <a:extLst>
                  <a:ext uri="{FF2B5EF4-FFF2-40B4-BE49-F238E27FC236}">
                    <a16:creationId xmlns:a16="http://schemas.microsoft.com/office/drawing/2014/main" id="{4BAC6792-9E41-8041-A6FD-5E1FCBDC984B}"/>
                  </a:ext>
                </a:extLst>
              </p:cNvPr>
              <p:cNvSpPr>
                <a:spLocks noRot="1" noChangeAspect="1" noMove="1" noResize="1" noEditPoints="1" noAdjustHandles="1" noChangeArrowheads="1" noChangeShapeType="1" noTextEdit="1"/>
              </p:cNvSpPr>
              <p:nvPr/>
            </p:nvSpPr>
            <p:spPr>
              <a:xfrm>
                <a:off x="4391346" y="3142287"/>
                <a:ext cx="1401217" cy="724173"/>
              </a:xfrm>
              <a:prstGeom prst="rect">
                <a:avLst/>
              </a:prstGeom>
              <a:blipFill>
                <a:blip r:embed="rId2"/>
                <a:stretch>
                  <a:fillRect t="-58621" b="-120690"/>
                </a:stretch>
              </a:blipFill>
            </p:spPr>
            <p:txBody>
              <a:bodyPr/>
              <a:lstStyle/>
              <a:p>
                <a:r>
                  <a:rPr lang="es-ES">
                    <a:noFill/>
                  </a:rPr>
                  <a:t> </a:t>
                </a:r>
              </a:p>
            </p:txBody>
          </p:sp>
        </mc:Fallback>
      </mc:AlternateContent>
      <p:cxnSp>
        <p:nvCxnSpPr>
          <p:cNvPr id="18" name="Conector recto de flecha 17">
            <a:extLst>
              <a:ext uri="{FF2B5EF4-FFF2-40B4-BE49-F238E27FC236}">
                <a16:creationId xmlns:a16="http://schemas.microsoft.com/office/drawing/2014/main" id="{C646BADE-DC04-B04D-AF23-3EEA2C94A752}"/>
              </a:ext>
            </a:extLst>
          </p:cNvPr>
          <p:cNvCxnSpPr>
            <a:cxnSpLocks/>
            <a:stCxn id="3" idx="6"/>
          </p:cNvCxnSpPr>
          <p:nvPr/>
        </p:nvCxnSpPr>
        <p:spPr>
          <a:xfrm>
            <a:off x="7205132" y="3429000"/>
            <a:ext cx="60113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CuadroTexto 18">
            <a:extLst>
              <a:ext uri="{FF2B5EF4-FFF2-40B4-BE49-F238E27FC236}">
                <a16:creationId xmlns:a16="http://schemas.microsoft.com/office/drawing/2014/main" id="{C6DA039D-A591-0640-9E95-E7BE06300907}"/>
              </a:ext>
            </a:extLst>
          </p:cNvPr>
          <p:cNvSpPr txBox="1"/>
          <p:nvPr/>
        </p:nvSpPr>
        <p:spPr>
          <a:xfrm>
            <a:off x="7806266" y="3290499"/>
            <a:ext cx="553357" cy="276999"/>
          </a:xfrm>
          <a:prstGeom prst="rect">
            <a:avLst/>
          </a:prstGeom>
          <a:noFill/>
        </p:spPr>
        <p:txBody>
          <a:bodyPr wrap="none" rtlCol="0">
            <a:spAutoFit/>
          </a:bodyPr>
          <a:lstStyle/>
          <a:p>
            <a:r>
              <a:rPr lang="es-ES" sz="1200" dirty="0"/>
              <a:t>Salida</a:t>
            </a:r>
          </a:p>
        </p:txBody>
      </p:sp>
      <p:sp>
        <p:nvSpPr>
          <p:cNvPr id="20" name="CuadroTexto 19">
            <a:extLst>
              <a:ext uri="{FF2B5EF4-FFF2-40B4-BE49-F238E27FC236}">
                <a16:creationId xmlns:a16="http://schemas.microsoft.com/office/drawing/2014/main" id="{65923CC6-DDD6-7A48-BE05-E6DA43650648}"/>
              </a:ext>
            </a:extLst>
          </p:cNvPr>
          <p:cNvSpPr txBox="1"/>
          <p:nvPr/>
        </p:nvSpPr>
        <p:spPr>
          <a:xfrm>
            <a:off x="3818867" y="1387859"/>
            <a:ext cx="316112" cy="276999"/>
          </a:xfrm>
          <a:prstGeom prst="rect">
            <a:avLst/>
          </a:prstGeom>
          <a:noFill/>
        </p:spPr>
        <p:txBody>
          <a:bodyPr wrap="none" rtlCol="0">
            <a:spAutoFit/>
          </a:bodyPr>
          <a:lstStyle/>
          <a:p>
            <a:r>
              <a:rPr lang="es-ES" sz="1200" dirty="0"/>
              <a:t>b</a:t>
            </a:r>
            <a:r>
              <a:rPr lang="es-ES" sz="1200" baseline="-25000" dirty="0"/>
              <a:t>0</a:t>
            </a:r>
          </a:p>
        </p:txBody>
      </p:sp>
      <p:sp>
        <p:nvSpPr>
          <p:cNvPr id="21" name="CuadroTexto 20">
            <a:extLst>
              <a:ext uri="{FF2B5EF4-FFF2-40B4-BE49-F238E27FC236}">
                <a16:creationId xmlns:a16="http://schemas.microsoft.com/office/drawing/2014/main" id="{62E1F89A-2572-8042-AF31-7ED0D220D081}"/>
              </a:ext>
            </a:extLst>
          </p:cNvPr>
          <p:cNvSpPr txBox="1"/>
          <p:nvPr/>
        </p:nvSpPr>
        <p:spPr>
          <a:xfrm>
            <a:off x="3070232" y="2473323"/>
            <a:ext cx="312906" cy="276999"/>
          </a:xfrm>
          <a:prstGeom prst="rect">
            <a:avLst/>
          </a:prstGeom>
          <a:noFill/>
        </p:spPr>
        <p:txBody>
          <a:bodyPr wrap="none" rtlCol="0">
            <a:spAutoFit/>
          </a:bodyPr>
          <a:lstStyle/>
          <a:p>
            <a:r>
              <a:rPr lang="es-ES" sz="1200" dirty="0"/>
              <a:t>e</a:t>
            </a:r>
            <a:r>
              <a:rPr lang="es-ES" sz="1200" baseline="-25000" dirty="0"/>
              <a:t>1</a:t>
            </a:r>
          </a:p>
        </p:txBody>
      </p:sp>
      <p:sp>
        <p:nvSpPr>
          <p:cNvPr id="22" name="CuadroTexto 21">
            <a:extLst>
              <a:ext uri="{FF2B5EF4-FFF2-40B4-BE49-F238E27FC236}">
                <a16:creationId xmlns:a16="http://schemas.microsoft.com/office/drawing/2014/main" id="{5D35CA9F-3CF4-714E-95C6-76C15B8E4081}"/>
              </a:ext>
            </a:extLst>
          </p:cNvPr>
          <p:cNvSpPr txBox="1"/>
          <p:nvPr/>
        </p:nvSpPr>
        <p:spPr>
          <a:xfrm>
            <a:off x="3067026" y="4266538"/>
            <a:ext cx="316112" cy="276999"/>
          </a:xfrm>
          <a:prstGeom prst="rect">
            <a:avLst/>
          </a:prstGeom>
          <a:noFill/>
        </p:spPr>
        <p:txBody>
          <a:bodyPr wrap="none" rtlCol="0">
            <a:spAutoFit/>
          </a:bodyPr>
          <a:lstStyle/>
          <a:p>
            <a:r>
              <a:rPr lang="es-ES" sz="1200" dirty="0"/>
              <a:t>e</a:t>
            </a:r>
            <a:r>
              <a:rPr lang="es-ES" sz="1200" baseline="-25000" dirty="0"/>
              <a:t>n</a:t>
            </a:r>
          </a:p>
        </p:txBody>
      </p:sp>
      <p:cxnSp>
        <p:nvCxnSpPr>
          <p:cNvPr id="24" name="Conector recto de flecha 23">
            <a:extLst>
              <a:ext uri="{FF2B5EF4-FFF2-40B4-BE49-F238E27FC236}">
                <a16:creationId xmlns:a16="http://schemas.microsoft.com/office/drawing/2014/main" id="{74B1A722-ABD4-994D-B6FF-646187562E18}"/>
              </a:ext>
            </a:extLst>
          </p:cNvPr>
          <p:cNvCxnSpPr>
            <a:cxnSpLocks/>
            <a:stCxn id="22" idx="3"/>
          </p:cNvCxnSpPr>
          <p:nvPr/>
        </p:nvCxnSpPr>
        <p:spPr>
          <a:xfrm flipV="1">
            <a:off x="3383138" y="3901079"/>
            <a:ext cx="1121128" cy="5039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recto de flecha 25">
            <a:extLst>
              <a:ext uri="{FF2B5EF4-FFF2-40B4-BE49-F238E27FC236}">
                <a16:creationId xmlns:a16="http://schemas.microsoft.com/office/drawing/2014/main" id="{C38BA846-7151-A343-A033-ACEB17479D1B}"/>
              </a:ext>
            </a:extLst>
          </p:cNvPr>
          <p:cNvCxnSpPr>
            <a:cxnSpLocks/>
            <a:stCxn id="21" idx="3"/>
          </p:cNvCxnSpPr>
          <p:nvPr/>
        </p:nvCxnSpPr>
        <p:spPr>
          <a:xfrm>
            <a:off x="3383138" y="2611823"/>
            <a:ext cx="1038673" cy="4431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Conector recto de flecha 28">
            <a:extLst>
              <a:ext uri="{FF2B5EF4-FFF2-40B4-BE49-F238E27FC236}">
                <a16:creationId xmlns:a16="http://schemas.microsoft.com/office/drawing/2014/main" id="{886FB66C-11C9-8D47-AA9E-BC64174E81D1}"/>
              </a:ext>
            </a:extLst>
          </p:cNvPr>
          <p:cNvCxnSpPr>
            <a:cxnSpLocks/>
            <a:stCxn id="20" idx="2"/>
            <a:endCxn id="3" idx="1"/>
          </p:cNvCxnSpPr>
          <p:nvPr/>
        </p:nvCxnSpPr>
        <p:spPr>
          <a:xfrm>
            <a:off x="3976923" y="1664858"/>
            <a:ext cx="811501" cy="8731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CuadroTexto 39">
            <a:extLst>
              <a:ext uri="{FF2B5EF4-FFF2-40B4-BE49-F238E27FC236}">
                <a16:creationId xmlns:a16="http://schemas.microsoft.com/office/drawing/2014/main" id="{88A6D6C5-B951-A844-95F0-740FB7AD64F6}"/>
              </a:ext>
            </a:extLst>
          </p:cNvPr>
          <p:cNvSpPr txBox="1"/>
          <p:nvPr/>
        </p:nvSpPr>
        <p:spPr>
          <a:xfrm>
            <a:off x="3108766" y="2868736"/>
            <a:ext cx="226344" cy="1200329"/>
          </a:xfrm>
          <a:prstGeom prst="rect">
            <a:avLst/>
          </a:prstGeom>
          <a:noFill/>
        </p:spPr>
        <p:txBody>
          <a:bodyPr wrap="none" rtlCol="0">
            <a:spAutoFit/>
          </a:bodyPr>
          <a:lstStyle/>
          <a:p>
            <a:r>
              <a:rPr lang="es-ES" sz="1200" b="1" dirty="0"/>
              <a:t>.</a:t>
            </a:r>
          </a:p>
          <a:p>
            <a:r>
              <a:rPr lang="es-ES" sz="1200" b="1" dirty="0"/>
              <a:t>.</a:t>
            </a:r>
          </a:p>
          <a:p>
            <a:r>
              <a:rPr lang="es-ES" sz="1200" b="1" dirty="0"/>
              <a:t>.</a:t>
            </a:r>
          </a:p>
          <a:p>
            <a:r>
              <a:rPr lang="es-ES" sz="1200" b="1" dirty="0"/>
              <a:t>.</a:t>
            </a:r>
          </a:p>
          <a:p>
            <a:r>
              <a:rPr lang="es-ES" sz="1200" b="1" dirty="0"/>
              <a:t>.</a:t>
            </a:r>
          </a:p>
          <a:p>
            <a:r>
              <a:rPr lang="es-ES" sz="1200" b="1" dirty="0"/>
              <a:t>.</a:t>
            </a:r>
          </a:p>
        </p:txBody>
      </p:sp>
      <p:sp>
        <p:nvSpPr>
          <p:cNvPr id="41" name="CuadroTexto 40">
            <a:extLst>
              <a:ext uri="{FF2B5EF4-FFF2-40B4-BE49-F238E27FC236}">
                <a16:creationId xmlns:a16="http://schemas.microsoft.com/office/drawing/2014/main" id="{EDC32AAC-B839-254C-8B67-94A0B3752159}"/>
              </a:ext>
            </a:extLst>
          </p:cNvPr>
          <p:cNvSpPr txBox="1"/>
          <p:nvPr/>
        </p:nvSpPr>
        <p:spPr>
          <a:xfrm>
            <a:off x="4231036" y="1845569"/>
            <a:ext cx="333746" cy="261610"/>
          </a:xfrm>
          <a:prstGeom prst="rect">
            <a:avLst/>
          </a:prstGeom>
          <a:noFill/>
        </p:spPr>
        <p:txBody>
          <a:bodyPr wrap="none" rtlCol="0">
            <a:spAutoFit/>
          </a:bodyPr>
          <a:lstStyle/>
          <a:p>
            <a:r>
              <a:rPr lang="es-ES" sz="1100" dirty="0"/>
              <a:t>w</a:t>
            </a:r>
            <a:r>
              <a:rPr lang="es-ES" sz="1100" baseline="-25000" dirty="0"/>
              <a:t>0</a:t>
            </a:r>
            <a:endParaRPr lang="es-ES" sz="1100" dirty="0"/>
          </a:p>
        </p:txBody>
      </p:sp>
      <p:sp>
        <p:nvSpPr>
          <p:cNvPr id="42" name="CuadroTexto 41">
            <a:extLst>
              <a:ext uri="{FF2B5EF4-FFF2-40B4-BE49-F238E27FC236}">
                <a16:creationId xmlns:a16="http://schemas.microsoft.com/office/drawing/2014/main" id="{CA77FD94-7563-CA49-BF4E-4E6DD8F1D31F}"/>
              </a:ext>
            </a:extLst>
          </p:cNvPr>
          <p:cNvSpPr txBox="1"/>
          <p:nvPr/>
        </p:nvSpPr>
        <p:spPr>
          <a:xfrm>
            <a:off x="3727736" y="2545851"/>
            <a:ext cx="333746" cy="261610"/>
          </a:xfrm>
          <a:prstGeom prst="rect">
            <a:avLst/>
          </a:prstGeom>
          <a:noFill/>
        </p:spPr>
        <p:txBody>
          <a:bodyPr wrap="none" rtlCol="0">
            <a:spAutoFit/>
          </a:bodyPr>
          <a:lstStyle/>
          <a:p>
            <a:r>
              <a:rPr lang="es-ES" sz="1100" dirty="0"/>
              <a:t>w</a:t>
            </a:r>
            <a:r>
              <a:rPr lang="es-ES" sz="1100" baseline="-25000" dirty="0"/>
              <a:t>1</a:t>
            </a:r>
            <a:endParaRPr lang="es-ES" sz="1100" dirty="0"/>
          </a:p>
        </p:txBody>
      </p:sp>
      <p:sp>
        <p:nvSpPr>
          <p:cNvPr id="43" name="CuadroTexto 42">
            <a:extLst>
              <a:ext uri="{FF2B5EF4-FFF2-40B4-BE49-F238E27FC236}">
                <a16:creationId xmlns:a16="http://schemas.microsoft.com/office/drawing/2014/main" id="{0BF2CA5F-F397-F349-BAC4-801B10912A5D}"/>
              </a:ext>
            </a:extLst>
          </p:cNvPr>
          <p:cNvSpPr txBox="1"/>
          <p:nvPr/>
        </p:nvSpPr>
        <p:spPr>
          <a:xfrm>
            <a:off x="3727736" y="3866460"/>
            <a:ext cx="335348" cy="261610"/>
          </a:xfrm>
          <a:prstGeom prst="rect">
            <a:avLst/>
          </a:prstGeom>
          <a:noFill/>
        </p:spPr>
        <p:txBody>
          <a:bodyPr wrap="none" rtlCol="0">
            <a:spAutoFit/>
          </a:bodyPr>
          <a:lstStyle/>
          <a:p>
            <a:r>
              <a:rPr lang="es-ES" sz="1100" dirty="0" err="1"/>
              <a:t>w</a:t>
            </a:r>
            <a:r>
              <a:rPr lang="es-ES" sz="1100" baseline="-25000" dirty="0" err="1"/>
              <a:t>n</a:t>
            </a:r>
            <a:endParaRPr lang="es-ES" sz="1100" dirty="0"/>
          </a:p>
        </p:txBody>
      </p:sp>
      <mc:AlternateContent xmlns:mc="http://schemas.openxmlformats.org/markup-compatibility/2006" xmlns:a14="http://schemas.microsoft.com/office/drawing/2010/main">
        <mc:Choice Requires="a14">
          <p:sp>
            <p:nvSpPr>
              <p:cNvPr id="44" name="Marcador de contenido 5">
                <a:extLst>
                  <a:ext uri="{FF2B5EF4-FFF2-40B4-BE49-F238E27FC236}">
                    <a16:creationId xmlns:a16="http://schemas.microsoft.com/office/drawing/2014/main" id="{0C921DAD-B696-774B-935F-D7D265B7C209}"/>
                  </a:ext>
                </a:extLst>
              </p:cNvPr>
              <p:cNvSpPr txBox="1">
                <a:spLocks/>
              </p:cNvSpPr>
              <p:nvPr/>
            </p:nvSpPr>
            <p:spPr>
              <a:xfrm>
                <a:off x="2913513" y="5226202"/>
                <a:ext cx="5751887" cy="872109"/>
              </a:xfrm>
              <a:prstGeom prst="rect">
                <a:avLst/>
              </a:prstGeom>
            </p:spPr>
            <p:txBody>
              <a:bodyPr vert="horz" lIns="91440" tIns="45720" rIns="91440" bIns="45720" rtlCol="0" anchor="t">
                <a:normAutofit fontScale="85000" lnSpcReduction="10000"/>
              </a:bodyPr>
              <a:lstStyle>
                <a:lvl1pPr marL="228594" indent="-228594" algn="l" defTabSz="914377"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lnSpc>
                    <a:spcPct val="100000"/>
                  </a:lnSpc>
                  <a:buNone/>
                </a:pPr>
                <a:r>
                  <a:rPr lang="es-ES" sz="2000" b="0" dirty="0">
                    <a:solidFill>
                      <a:schemeClr val="tx1"/>
                    </a:solidFill>
                    <a:latin typeface="Cambria Math" panose="02040503050406030204" pitchFamily="18" charset="0"/>
                  </a:rPr>
                  <a:t>Regresión Logística</a:t>
                </a:r>
              </a:p>
              <a:p>
                <a:pPr marL="0" indent="0" algn="ctr">
                  <a:lnSpc>
                    <a:spcPct val="100000"/>
                  </a:lnSpc>
                  <a:buNone/>
                </a:pP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rPr>
                        <m:t>𝑆𝑎𝑙𝑖𝑑𝑎</m:t>
                      </m:r>
                      <m:d>
                        <m:dPr>
                          <m:ctrlPr>
                            <a:rPr lang="es-ES" sz="2000" b="0" i="1" smtClean="0">
                              <a:solidFill>
                                <a:schemeClr val="tx1"/>
                              </a:solidFill>
                              <a:latin typeface="Cambria Math" panose="02040503050406030204" pitchFamily="18" charset="0"/>
                            </a:rPr>
                          </m:ctrlPr>
                        </m:dPr>
                        <m:e>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𝑏</m:t>
                              </m:r>
                            </m:e>
                            <m:sub>
                              <m:r>
                                <a:rPr lang="es-ES" sz="2000" b="0" i="1" smtClean="0">
                                  <a:solidFill>
                                    <a:schemeClr val="tx1"/>
                                  </a:solidFill>
                                  <a:latin typeface="Cambria Math" panose="02040503050406030204" pitchFamily="18" charset="0"/>
                                </a:rPr>
                                <m:t>0</m:t>
                              </m:r>
                            </m:sub>
                          </m:sSub>
                          <m:r>
                            <a:rPr lang="es-ES" sz="2000" b="0" i="1" smtClean="0">
                              <a:solidFill>
                                <a:schemeClr val="tx1"/>
                              </a:solidFill>
                              <a:latin typeface="Cambria Math" panose="02040503050406030204" pitchFamily="18" charset="0"/>
                            </a:rPr>
                            <m:t>,</m:t>
                          </m:r>
                          <m:sSub>
                            <m:sSubPr>
                              <m:ctrlPr>
                                <a:rPr lang="es-ES" sz="2000" i="1">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𝑤</m:t>
                              </m:r>
                            </m:e>
                            <m:sub>
                              <m:r>
                                <a:rPr lang="es-ES" sz="2000" b="0" i="1" smtClean="0">
                                  <a:solidFill>
                                    <a:schemeClr val="tx1"/>
                                  </a:solidFill>
                                  <a:latin typeface="Cambria Math" panose="02040503050406030204" pitchFamily="18" charset="0"/>
                                </a:rPr>
                                <m:t>1</m:t>
                              </m:r>
                            </m:sub>
                          </m:sSub>
                          <m:r>
                            <a:rPr lang="es-ES" sz="2000" b="0" i="1" smtClean="0">
                              <a:solidFill>
                                <a:schemeClr val="tx1"/>
                              </a:solidFill>
                              <a:latin typeface="Cambria Math" panose="02040503050406030204" pitchFamily="18" charset="0"/>
                            </a:rPr>
                            <m:t>,…,</m:t>
                          </m:r>
                          <m:sSub>
                            <m:sSubPr>
                              <m:ctrlPr>
                                <a:rPr lang="es-ES" sz="2000" i="1">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𝑤</m:t>
                              </m:r>
                            </m:e>
                            <m:sub>
                              <m:r>
                                <a:rPr lang="es-ES" sz="2000" b="0" i="1" smtClean="0">
                                  <a:solidFill>
                                    <a:schemeClr val="tx1"/>
                                  </a:solidFill>
                                  <a:latin typeface="Cambria Math" panose="02040503050406030204" pitchFamily="18" charset="0"/>
                                </a:rPr>
                                <m:t>𝑛</m:t>
                              </m:r>
                            </m:sub>
                          </m:sSub>
                        </m:e>
                      </m:d>
                      <m:r>
                        <a:rPr lang="es-ES" sz="2000" b="0" i="1" smtClean="0">
                          <a:solidFill>
                            <a:schemeClr val="tx1"/>
                          </a:solidFill>
                          <a:latin typeface="Cambria Math" panose="02040503050406030204" pitchFamily="18" charset="0"/>
                        </a:rPr>
                        <m:t>=</m:t>
                      </m:r>
                      <m:f>
                        <m:fPr>
                          <m:ctrlPr>
                            <a:rPr lang="es-ES" sz="2000" i="1">
                              <a:solidFill>
                                <a:schemeClr val="tx1"/>
                              </a:solidFill>
                              <a:latin typeface="Cambria Math" panose="02040503050406030204" pitchFamily="18" charset="0"/>
                            </a:rPr>
                          </m:ctrlPr>
                        </m:fPr>
                        <m:num>
                          <m:r>
                            <a:rPr lang="es-ES" sz="2000" i="1">
                              <a:solidFill>
                                <a:schemeClr val="tx1"/>
                              </a:solidFill>
                              <a:latin typeface="Cambria Math" panose="02040503050406030204" pitchFamily="18" charset="0"/>
                            </a:rPr>
                            <m:t>1</m:t>
                          </m:r>
                        </m:num>
                        <m:den>
                          <m:r>
                            <a:rPr lang="es-ES" sz="2000" i="1">
                              <a:solidFill>
                                <a:schemeClr val="tx1"/>
                              </a:solidFill>
                              <a:latin typeface="Cambria Math" panose="02040503050406030204" pitchFamily="18" charset="0"/>
                            </a:rPr>
                            <m:t>1+</m:t>
                          </m:r>
                          <m:sSup>
                            <m:sSupPr>
                              <m:ctrlPr>
                                <a:rPr lang="es-ES" sz="2000" i="1">
                                  <a:solidFill>
                                    <a:schemeClr val="tx1"/>
                                  </a:solidFill>
                                  <a:latin typeface="Cambria Math" panose="02040503050406030204" pitchFamily="18" charset="0"/>
                                </a:rPr>
                              </m:ctrlPr>
                            </m:sSupPr>
                            <m:e>
                              <m:r>
                                <a:rPr lang="es-ES" sz="2000" i="1">
                                  <a:solidFill>
                                    <a:schemeClr val="tx1"/>
                                  </a:solidFill>
                                  <a:latin typeface="Cambria Math" panose="02040503050406030204" pitchFamily="18" charset="0"/>
                                </a:rPr>
                                <m:t>𝑒</m:t>
                              </m:r>
                            </m:e>
                            <m:sup>
                              <m:r>
                                <a:rPr lang="es-ES" sz="2000" i="1">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m:t>
                              </m:r>
                              <m:sSub>
                                <m:sSubPr>
                                  <m:ctrlPr>
                                    <a:rPr lang="es-ES" sz="2000" i="1">
                                      <a:solidFill>
                                        <a:schemeClr val="tx1"/>
                                      </a:solidFill>
                                      <a:latin typeface="Cambria Math" panose="02040503050406030204" pitchFamily="18" charset="0"/>
                                    </a:rPr>
                                  </m:ctrlPr>
                                </m:sSubPr>
                                <m:e>
                                  <m:r>
                                    <a:rPr lang="es-ES" sz="2000" i="1">
                                      <a:solidFill>
                                        <a:schemeClr val="tx1"/>
                                      </a:solidFill>
                                      <a:latin typeface="Cambria Math" panose="02040503050406030204" pitchFamily="18" charset="0"/>
                                    </a:rPr>
                                    <m:t>𝑏</m:t>
                                  </m:r>
                                </m:e>
                                <m:sub>
                                  <m:r>
                                    <a:rPr lang="es-ES" sz="2000" i="1">
                                      <a:solidFill>
                                        <a:schemeClr val="tx1"/>
                                      </a:solidFill>
                                      <a:latin typeface="Cambria Math" panose="02040503050406030204" pitchFamily="18" charset="0"/>
                                    </a:rPr>
                                    <m:t>0</m:t>
                                  </m:r>
                                </m:sub>
                              </m:sSub>
                              <m:r>
                                <m:rPr>
                                  <m:nor/>
                                </m:rPr>
                                <a:rPr lang="es-ES" sz="2000" dirty="0">
                                  <a:solidFill>
                                    <a:schemeClr val="tx1"/>
                                  </a:solidFill>
                                </a:rPr>
                                <m:t> </m:t>
                              </m:r>
                              <m:sSub>
                                <m:sSubPr>
                                  <m:ctrlPr>
                                    <a:rPr lang="es-ES" sz="2000" i="1">
                                      <a:solidFill>
                                        <a:schemeClr val="tx1"/>
                                      </a:solidFill>
                                      <a:latin typeface="Cambria Math" panose="02040503050406030204" pitchFamily="18" charset="0"/>
                                    </a:rPr>
                                  </m:ctrlPr>
                                </m:sSubPr>
                                <m:e>
                                  <m:r>
                                    <a:rPr lang="es-ES" sz="2000" i="1">
                                      <a:solidFill>
                                        <a:schemeClr val="tx1"/>
                                      </a:solidFill>
                                      <a:latin typeface="Cambria Math" panose="02040503050406030204" pitchFamily="18" charset="0"/>
                                    </a:rPr>
                                    <m:t>𝑤</m:t>
                                  </m:r>
                                </m:e>
                                <m:sub>
                                  <m:r>
                                    <a:rPr lang="es-ES" sz="2000" i="1">
                                      <a:solidFill>
                                        <a:schemeClr val="tx1"/>
                                      </a:solidFill>
                                      <a:latin typeface="Cambria Math" panose="02040503050406030204" pitchFamily="18" charset="0"/>
                                    </a:rPr>
                                    <m:t>0</m:t>
                                  </m:r>
                                </m:sub>
                              </m:sSub>
                              <m:r>
                                <a:rPr lang="es-ES" sz="2000" i="1">
                                  <a:solidFill>
                                    <a:schemeClr val="tx1"/>
                                  </a:solidFill>
                                  <a:latin typeface="Cambria Math" panose="02040503050406030204" pitchFamily="18" charset="0"/>
                                </a:rPr>
                                <m:t>+</m:t>
                              </m:r>
                              <m:sSub>
                                <m:sSubPr>
                                  <m:ctrlPr>
                                    <a:rPr lang="es-ES" sz="2000" i="1">
                                      <a:solidFill>
                                        <a:schemeClr val="tx1"/>
                                      </a:solidFill>
                                      <a:latin typeface="Cambria Math" panose="02040503050406030204" pitchFamily="18" charset="0"/>
                                    </a:rPr>
                                  </m:ctrlPr>
                                </m:sSubPr>
                                <m:e>
                                  <m:r>
                                    <a:rPr lang="es-ES" sz="2000" i="1">
                                      <a:solidFill>
                                        <a:schemeClr val="tx1"/>
                                      </a:solidFill>
                                      <a:latin typeface="Cambria Math" panose="02040503050406030204" pitchFamily="18" charset="0"/>
                                    </a:rPr>
                                    <m:t>𝑒</m:t>
                                  </m:r>
                                </m:e>
                                <m:sub>
                                  <m:r>
                                    <a:rPr lang="es-ES" sz="2000" i="1">
                                      <a:solidFill>
                                        <a:schemeClr val="tx1"/>
                                      </a:solidFill>
                                      <a:latin typeface="Cambria Math" panose="02040503050406030204" pitchFamily="18" charset="0"/>
                                    </a:rPr>
                                    <m:t>1</m:t>
                                  </m:r>
                                </m:sub>
                              </m:sSub>
                              <m:r>
                                <m:rPr>
                                  <m:nor/>
                                </m:rPr>
                                <a:rPr lang="es-ES" sz="2000" dirty="0">
                                  <a:solidFill>
                                    <a:schemeClr val="tx1"/>
                                  </a:solidFill>
                                  <a:ea typeface="Cambria Math" panose="02040503050406030204" pitchFamily="18" charset="0"/>
                                </a:rPr>
                                <m:t> </m:t>
                              </m:r>
                              <m:sSub>
                                <m:sSubPr>
                                  <m:ctrlPr>
                                    <a:rPr lang="es-ES" sz="2000" i="1">
                                      <a:solidFill>
                                        <a:schemeClr val="tx1"/>
                                      </a:solidFill>
                                      <a:latin typeface="Cambria Math" panose="02040503050406030204" pitchFamily="18" charset="0"/>
                                    </a:rPr>
                                  </m:ctrlPr>
                                </m:sSubPr>
                                <m:e>
                                  <m:r>
                                    <a:rPr lang="es-ES" sz="2000" i="1">
                                      <a:solidFill>
                                        <a:schemeClr val="tx1"/>
                                      </a:solidFill>
                                      <a:latin typeface="Cambria Math" panose="02040503050406030204" pitchFamily="18" charset="0"/>
                                    </a:rPr>
                                    <m:t>𝑤</m:t>
                                  </m:r>
                                </m:e>
                                <m:sub>
                                  <m:r>
                                    <a:rPr lang="es-ES" sz="2000" i="1">
                                      <a:solidFill>
                                        <a:schemeClr val="tx1"/>
                                      </a:solidFill>
                                      <a:latin typeface="Cambria Math" panose="02040503050406030204" pitchFamily="18" charset="0"/>
                                    </a:rPr>
                                    <m:t>1</m:t>
                                  </m:r>
                                </m:sub>
                              </m:sSub>
                              <m:r>
                                <m:rPr>
                                  <m:nor/>
                                </m:rPr>
                                <a:rPr lang="es-ES" sz="2000" dirty="0">
                                  <a:solidFill>
                                    <a:schemeClr val="tx1"/>
                                  </a:solidFill>
                                  <a:ea typeface="Cambria Math" panose="02040503050406030204" pitchFamily="18" charset="0"/>
                                </a:rPr>
                                <m:t> + ··· + </m:t>
                              </m:r>
                              <m:sSub>
                                <m:sSubPr>
                                  <m:ctrlPr>
                                    <a:rPr lang="es-ES" sz="2000" i="1">
                                      <a:solidFill>
                                        <a:schemeClr val="tx1"/>
                                      </a:solidFill>
                                      <a:latin typeface="Cambria Math" panose="02040503050406030204" pitchFamily="18" charset="0"/>
                                    </a:rPr>
                                  </m:ctrlPr>
                                </m:sSubPr>
                                <m:e>
                                  <m:r>
                                    <a:rPr lang="es-ES" sz="2000" i="1">
                                      <a:solidFill>
                                        <a:schemeClr val="tx1"/>
                                      </a:solidFill>
                                      <a:latin typeface="Cambria Math" panose="02040503050406030204" pitchFamily="18" charset="0"/>
                                    </a:rPr>
                                    <m:t>𝑒</m:t>
                                  </m:r>
                                </m:e>
                                <m:sub>
                                  <m:r>
                                    <a:rPr lang="es-ES" sz="2000" i="1">
                                      <a:solidFill>
                                        <a:schemeClr val="tx1"/>
                                      </a:solidFill>
                                      <a:latin typeface="Cambria Math" panose="02040503050406030204" pitchFamily="18" charset="0"/>
                                    </a:rPr>
                                    <m:t>𝑛</m:t>
                                  </m:r>
                                </m:sub>
                              </m:sSub>
                              <m:r>
                                <m:rPr>
                                  <m:nor/>
                                </m:rPr>
                                <a:rPr lang="es-ES" sz="2000" dirty="0">
                                  <a:solidFill>
                                    <a:schemeClr val="tx1"/>
                                  </a:solidFill>
                                  <a:ea typeface="Cambria Math" panose="02040503050406030204" pitchFamily="18" charset="0"/>
                                </a:rPr>
                                <m:t> </m:t>
                              </m:r>
                              <m:sSub>
                                <m:sSubPr>
                                  <m:ctrlPr>
                                    <a:rPr lang="es-ES" sz="2000" i="1">
                                      <a:solidFill>
                                        <a:schemeClr val="tx1"/>
                                      </a:solidFill>
                                      <a:latin typeface="Cambria Math" panose="02040503050406030204" pitchFamily="18" charset="0"/>
                                    </a:rPr>
                                  </m:ctrlPr>
                                </m:sSubPr>
                                <m:e>
                                  <m:r>
                                    <a:rPr lang="es-ES" sz="2000" i="1">
                                      <a:solidFill>
                                        <a:schemeClr val="tx1"/>
                                      </a:solidFill>
                                      <a:latin typeface="Cambria Math" panose="02040503050406030204" pitchFamily="18" charset="0"/>
                                    </a:rPr>
                                    <m:t>𝑤</m:t>
                                  </m:r>
                                </m:e>
                                <m:sub>
                                  <m:r>
                                    <a:rPr lang="es-ES" sz="2000" i="1">
                                      <a:solidFill>
                                        <a:schemeClr val="tx1"/>
                                      </a:solidFill>
                                      <a:latin typeface="Cambria Math" panose="02040503050406030204" pitchFamily="18" charset="0"/>
                                    </a:rPr>
                                    <m:t>𝑛</m:t>
                                  </m:r>
                                </m:sub>
                              </m:sSub>
                              <m:r>
                                <a:rPr lang="es-ES" sz="2000" b="0" i="1" smtClean="0">
                                  <a:solidFill>
                                    <a:schemeClr val="tx1"/>
                                  </a:solidFill>
                                  <a:latin typeface="Cambria Math" panose="02040503050406030204" pitchFamily="18" charset="0"/>
                                </a:rPr>
                                <m:t>)</m:t>
                              </m:r>
                            </m:sup>
                          </m:sSup>
                        </m:den>
                      </m:f>
                    </m:oMath>
                  </m:oMathPara>
                </a14:m>
                <a:endParaRPr lang="es-ES" sz="2000" b="0" dirty="0">
                  <a:solidFill>
                    <a:schemeClr val="tx1"/>
                  </a:solidFill>
                  <a:ea typeface="Cambria Math" panose="02040503050406030204" pitchFamily="18" charset="0"/>
                </a:endParaRPr>
              </a:p>
              <a:p>
                <a:pPr marL="0" indent="0" algn="ctr">
                  <a:lnSpc>
                    <a:spcPct val="100000"/>
                  </a:lnSpc>
                  <a:buNone/>
                </a:pPr>
                <a:endParaRPr lang="es-ES" sz="900" b="0" dirty="0">
                  <a:solidFill>
                    <a:schemeClr val="tx1"/>
                  </a:solidFill>
                  <a:ea typeface="Cambria Math" panose="02040503050406030204" pitchFamily="18" charset="0"/>
                </a:endParaRPr>
              </a:p>
            </p:txBody>
          </p:sp>
        </mc:Choice>
        <mc:Fallback xmlns="">
          <p:sp>
            <p:nvSpPr>
              <p:cNvPr id="44" name="Marcador de contenido 5">
                <a:extLst>
                  <a:ext uri="{FF2B5EF4-FFF2-40B4-BE49-F238E27FC236}">
                    <a16:creationId xmlns:a16="http://schemas.microsoft.com/office/drawing/2014/main" id="{0C921DAD-B696-774B-935F-D7D265B7C209}"/>
                  </a:ext>
                </a:extLst>
              </p:cNvPr>
              <p:cNvSpPr txBox="1">
                <a:spLocks noRot="1" noChangeAspect="1" noMove="1" noResize="1" noEditPoints="1" noAdjustHandles="1" noChangeArrowheads="1" noChangeShapeType="1" noTextEdit="1"/>
              </p:cNvSpPr>
              <p:nvPr/>
            </p:nvSpPr>
            <p:spPr>
              <a:xfrm>
                <a:off x="2913513" y="5226202"/>
                <a:ext cx="5751887" cy="872109"/>
              </a:xfrm>
              <a:prstGeom prst="rect">
                <a:avLst/>
              </a:prstGeom>
              <a:blipFill>
                <a:blip r:embed="rId3"/>
                <a:stretch>
                  <a:fillRect t="-4348"/>
                </a:stretch>
              </a:blipFill>
            </p:spPr>
            <p:txBody>
              <a:bodyPr/>
              <a:lstStyle/>
              <a:p>
                <a:r>
                  <a:rPr lang="es-ES">
                    <a:noFill/>
                  </a:rPr>
                  <a:t> </a:t>
                </a:r>
              </a:p>
            </p:txBody>
          </p:sp>
        </mc:Fallback>
      </mc:AlternateContent>
      <p:graphicFrame>
        <p:nvGraphicFramePr>
          <p:cNvPr id="35" name="Gráfico 34">
            <a:extLst>
              <a:ext uri="{FF2B5EF4-FFF2-40B4-BE49-F238E27FC236}">
                <a16:creationId xmlns:a16="http://schemas.microsoft.com/office/drawing/2014/main" id="{10E43572-C130-8D40-9616-9FD95CA51FD1}"/>
              </a:ext>
            </a:extLst>
          </p:cNvPr>
          <p:cNvGraphicFramePr>
            <a:graphicFrameLocks noChangeAspect="1"/>
          </p:cNvGraphicFramePr>
          <p:nvPr>
            <p:extLst>
              <p:ext uri="{D42A27DB-BD31-4B8C-83A1-F6EECF244321}">
                <p14:modId xmlns:p14="http://schemas.microsoft.com/office/powerpoint/2010/main" val="1054292478"/>
              </p:ext>
            </p:extLst>
          </p:nvPr>
        </p:nvGraphicFramePr>
        <p:xfrm>
          <a:off x="5864893" y="3000900"/>
          <a:ext cx="1248351" cy="936000"/>
        </p:xfrm>
        <a:graphic>
          <a:graphicData uri="http://schemas.openxmlformats.org/drawingml/2006/chart">
            <c:chart xmlns:c="http://schemas.openxmlformats.org/drawingml/2006/chart" xmlns:r="http://schemas.openxmlformats.org/officeDocument/2006/relationships" r:id="rId4"/>
          </a:graphicData>
        </a:graphic>
      </p:graphicFrame>
      <p:sp>
        <p:nvSpPr>
          <p:cNvPr id="36" name="CuadroTexto 35">
            <a:extLst>
              <a:ext uri="{FF2B5EF4-FFF2-40B4-BE49-F238E27FC236}">
                <a16:creationId xmlns:a16="http://schemas.microsoft.com/office/drawing/2014/main" id="{BC966104-789C-B245-AAEE-0CFEF3B2792C}"/>
              </a:ext>
            </a:extLst>
          </p:cNvPr>
          <p:cNvSpPr txBox="1"/>
          <p:nvPr/>
        </p:nvSpPr>
        <p:spPr>
          <a:xfrm>
            <a:off x="6004194" y="2750806"/>
            <a:ext cx="894797" cy="307777"/>
          </a:xfrm>
          <a:prstGeom prst="rect">
            <a:avLst/>
          </a:prstGeom>
          <a:noFill/>
        </p:spPr>
        <p:txBody>
          <a:bodyPr wrap="none" rtlCol="0">
            <a:spAutoFit/>
          </a:bodyPr>
          <a:lstStyle/>
          <a:p>
            <a:r>
              <a:rPr lang="es-ES" sz="1400" dirty="0" err="1">
                <a:solidFill>
                  <a:schemeClr val="accent1"/>
                </a:solidFill>
              </a:rPr>
              <a:t>Sigmoidal</a:t>
            </a:r>
            <a:endParaRPr lang="es-ES" dirty="0">
              <a:solidFill>
                <a:schemeClr val="accent1"/>
              </a:solidFill>
            </a:endParaRPr>
          </a:p>
        </p:txBody>
      </p:sp>
      <mc:AlternateContent xmlns:mc="http://schemas.openxmlformats.org/markup-compatibility/2006" xmlns:a14="http://schemas.microsoft.com/office/drawing/2010/main">
        <mc:Choice Requires="a14">
          <p:sp>
            <p:nvSpPr>
              <p:cNvPr id="38" name="Rectángulo 37">
                <a:extLst>
                  <a:ext uri="{FF2B5EF4-FFF2-40B4-BE49-F238E27FC236}">
                    <a16:creationId xmlns:a16="http://schemas.microsoft.com/office/drawing/2014/main" id="{0CC5BDA0-ABE0-4546-93AC-1899C49A1D44}"/>
                  </a:ext>
                </a:extLst>
              </p:cNvPr>
              <p:cNvSpPr/>
              <p:nvPr/>
            </p:nvSpPr>
            <p:spPr>
              <a:xfrm>
                <a:off x="5902378" y="3866460"/>
                <a:ext cx="960776" cy="3548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900" i="1" smtClean="0">
                          <a:solidFill>
                            <a:schemeClr val="accent1"/>
                          </a:solidFill>
                          <a:latin typeface="Cambria Math" panose="02040503050406030204" pitchFamily="18" charset="0"/>
                        </a:rPr>
                        <m:t>𝑓</m:t>
                      </m:r>
                      <m:d>
                        <m:dPr>
                          <m:ctrlPr>
                            <a:rPr lang="es-ES" sz="900" i="1">
                              <a:solidFill>
                                <a:schemeClr val="accent1"/>
                              </a:solidFill>
                              <a:latin typeface="Cambria Math" panose="02040503050406030204" pitchFamily="18" charset="0"/>
                            </a:rPr>
                          </m:ctrlPr>
                        </m:dPr>
                        <m:e>
                          <m:r>
                            <a:rPr lang="es-ES" sz="900" b="0" i="1" smtClean="0">
                              <a:solidFill>
                                <a:schemeClr val="accent1"/>
                              </a:solidFill>
                              <a:latin typeface="Cambria Math" panose="02040503050406030204" pitchFamily="18" charset="0"/>
                            </a:rPr>
                            <m:t>𝑧</m:t>
                          </m:r>
                        </m:e>
                      </m:d>
                      <m:r>
                        <a:rPr lang="es-ES" sz="900" i="1">
                          <a:solidFill>
                            <a:schemeClr val="accent1"/>
                          </a:solidFill>
                          <a:latin typeface="Cambria Math" panose="02040503050406030204" pitchFamily="18" charset="0"/>
                        </a:rPr>
                        <m:t>=</m:t>
                      </m:r>
                      <m:f>
                        <m:fPr>
                          <m:ctrlPr>
                            <a:rPr lang="es-ES" sz="900" i="1" smtClean="0">
                              <a:solidFill>
                                <a:schemeClr val="accent1"/>
                              </a:solidFill>
                              <a:latin typeface="Cambria Math" panose="02040503050406030204" pitchFamily="18" charset="0"/>
                            </a:rPr>
                          </m:ctrlPr>
                        </m:fPr>
                        <m:num>
                          <m:r>
                            <a:rPr lang="es-ES" sz="900" b="0" i="1" smtClean="0">
                              <a:solidFill>
                                <a:schemeClr val="accent1"/>
                              </a:solidFill>
                              <a:latin typeface="Cambria Math" panose="02040503050406030204" pitchFamily="18" charset="0"/>
                            </a:rPr>
                            <m:t>1</m:t>
                          </m:r>
                        </m:num>
                        <m:den>
                          <m:r>
                            <a:rPr lang="es-ES" sz="900" b="0" i="1" smtClean="0">
                              <a:solidFill>
                                <a:schemeClr val="accent1"/>
                              </a:solidFill>
                              <a:latin typeface="Cambria Math" panose="02040503050406030204" pitchFamily="18" charset="0"/>
                            </a:rPr>
                            <m:t>1+</m:t>
                          </m:r>
                          <m:sSup>
                            <m:sSupPr>
                              <m:ctrlPr>
                                <a:rPr lang="es-ES" sz="900" b="0" i="1" smtClean="0">
                                  <a:solidFill>
                                    <a:schemeClr val="accent1"/>
                                  </a:solidFill>
                                  <a:latin typeface="Cambria Math" panose="02040503050406030204" pitchFamily="18" charset="0"/>
                                </a:rPr>
                              </m:ctrlPr>
                            </m:sSupPr>
                            <m:e>
                              <m:r>
                                <a:rPr lang="es-ES" sz="900" b="0" i="1" smtClean="0">
                                  <a:solidFill>
                                    <a:schemeClr val="accent1"/>
                                  </a:solidFill>
                                  <a:latin typeface="Cambria Math" panose="02040503050406030204" pitchFamily="18" charset="0"/>
                                </a:rPr>
                                <m:t>𝑒</m:t>
                              </m:r>
                            </m:e>
                            <m:sup>
                              <m:r>
                                <a:rPr lang="es-ES" sz="900" b="0" i="1" smtClean="0">
                                  <a:solidFill>
                                    <a:schemeClr val="accent1"/>
                                  </a:solidFill>
                                  <a:latin typeface="Cambria Math" panose="02040503050406030204" pitchFamily="18" charset="0"/>
                                </a:rPr>
                                <m:t>−</m:t>
                              </m:r>
                              <m:r>
                                <a:rPr lang="es-ES" sz="900" b="0" i="1" smtClean="0">
                                  <a:solidFill>
                                    <a:schemeClr val="accent1"/>
                                  </a:solidFill>
                                  <a:latin typeface="Cambria Math" panose="02040503050406030204" pitchFamily="18" charset="0"/>
                                </a:rPr>
                                <m:t>𝑧</m:t>
                              </m:r>
                            </m:sup>
                          </m:sSup>
                        </m:den>
                      </m:f>
                    </m:oMath>
                  </m:oMathPara>
                </a14:m>
                <a:endParaRPr lang="es-ES" sz="900" dirty="0">
                  <a:solidFill>
                    <a:schemeClr val="accent1"/>
                  </a:solidFill>
                </a:endParaRPr>
              </a:p>
            </p:txBody>
          </p:sp>
        </mc:Choice>
        <mc:Fallback xmlns="">
          <p:sp>
            <p:nvSpPr>
              <p:cNvPr id="38" name="Rectángulo 37">
                <a:extLst>
                  <a:ext uri="{FF2B5EF4-FFF2-40B4-BE49-F238E27FC236}">
                    <a16:creationId xmlns:a16="http://schemas.microsoft.com/office/drawing/2014/main" id="{0CC5BDA0-ABE0-4546-93AC-1899C49A1D44}"/>
                  </a:ext>
                </a:extLst>
              </p:cNvPr>
              <p:cNvSpPr>
                <a:spLocks noRot="1" noChangeAspect="1" noMove="1" noResize="1" noEditPoints="1" noAdjustHandles="1" noChangeArrowheads="1" noChangeShapeType="1" noTextEdit="1"/>
              </p:cNvSpPr>
              <p:nvPr/>
            </p:nvSpPr>
            <p:spPr>
              <a:xfrm>
                <a:off x="5902378" y="3866460"/>
                <a:ext cx="960776" cy="354841"/>
              </a:xfrm>
              <a:prstGeom prst="rect">
                <a:avLst/>
              </a:prstGeom>
              <a:blipFill>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19703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Problema: Encontrar los pesos óptimos</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15</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Imagen 5" descr="Imagen que contiene texto&#10;&#10;Descripción generada automáticamente">
            <a:extLst>
              <a:ext uri="{FF2B5EF4-FFF2-40B4-BE49-F238E27FC236}">
                <a16:creationId xmlns:a16="http://schemas.microsoft.com/office/drawing/2014/main" id="{110B6D9A-7280-F34D-AE2F-337DE243D807}"/>
              </a:ext>
            </a:extLst>
          </p:cNvPr>
          <p:cNvPicPr>
            <a:picLocks noChangeAspect="1"/>
          </p:cNvPicPr>
          <p:nvPr/>
        </p:nvPicPr>
        <p:blipFill rotWithShape="1">
          <a:blip r:embed="rId2">
            <a:extLst>
              <a:ext uri="{28A0092B-C50C-407E-A947-70E740481C1C}">
                <a14:useLocalDpi xmlns:a14="http://schemas.microsoft.com/office/drawing/2010/main" val="0"/>
              </a:ext>
            </a:extLst>
          </a:blip>
          <a:srcRect t="2361" r="3579"/>
          <a:stretch/>
        </p:blipFill>
        <p:spPr>
          <a:xfrm>
            <a:off x="6862232" y="1500598"/>
            <a:ext cx="3992034" cy="3583636"/>
          </a:xfrm>
          <a:prstGeom prst="rect">
            <a:avLst/>
          </a:prstGeom>
        </p:spPr>
      </p:pic>
      <p:pic>
        <p:nvPicPr>
          <p:cNvPr id="10" name="Imagen 9" descr="Una captura de pantalla de un celular con letras&#10;&#10;Descripción generada automáticamente">
            <a:extLst>
              <a:ext uri="{FF2B5EF4-FFF2-40B4-BE49-F238E27FC236}">
                <a16:creationId xmlns:a16="http://schemas.microsoft.com/office/drawing/2014/main" id="{D6883A2F-CA4D-E84E-B74C-D0299EFB3E94}"/>
              </a:ext>
            </a:extLst>
          </p:cNvPr>
          <p:cNvPicPr>
            <a:picLocks noChangeAspect="1"/>
          </p:cNvPicPr>
          <p:nvPr/>
        </p:nvPicPr>
        <p:blipFill rotWithShape="1">
          <a:blip r:embed="rId3">
            <a:extLst>
              <a:ext uri="{28A0092B-C50C-407E-A947-70E740481C1C}">
                <a14:useLocalDpi xmlns:a14="http://schemas.microsoft.com/office/drawing/2010/main" val="0"/>
              </a:ext>
            </a:extLst>
          </a:blip>
          <a:srcRect l="4956" t="4266" b="2218"/>
          <a:stretch/>
        </p:blipFill>
        <p:spPr>
          <a:xfrm>
            <a:off x="1189569" y="1500598"/>
            <a:ext cx="4140200" cy="3479800"/>
          </a:xfrm>
          <a:prstGeom prst="rect">
            <a:avLst/>
          </a:prstGeom>
        </p:spPr>
      </p:pic>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3364AF51-C7CB-6F44-8B2A-728A655EBEFC}"/>
                  </a:ext>
                </a:extLst>
              </p:cNvPr>
              <p:cNvSpPr/>
              <p:nvPr/>
            </p:nvSpPr>
            <p:spPr>
              <a:xfrm>
                <a:off x="4188875" y="5733403"/>
                <a:ext cx="3814249" cy="50443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unc>
                        <m:funcPr>
                          <m:ctrlPr>
                            <a:rPr lang="es-ES" i="1" smtClean="0">
                              <a:solidFill>
                                <a:schemeClr val="accent2"/>
                              </a:solidFill>
                              <a:latin typeface="Cambria Math" panose="02040503050406030204" pitchFamily="18" charset="0"/>
                            </a:rPr>
                          </m:ctrlPr>
                        </m:funcPr>
                        <m:fName>
                          <m:limLow>
                            <m:limLowPr>
                              <m:ctrlPr>
                                <a:rPr lang="es-ES" i="1">
                                  <a:solidFill>
                                    <a:schemeClr val="accent2"/>
                                  </a:solidFill>
                                  <a:latin typeface="Cambria Math" panose="02040503050406030204" pitchFamily="18" charset="0"/>
                                </a:rPr>
                              </m:ctrlPr>
                            </m:limLowPr>
                            <m:e>
                              <m:r>
                                <m:rPr>
                                  <m:sty m:val="p"/>
                                </m:rPr>
                                <a:rPr lang="es-ES">
                                  <a:solidFill>
                                    <a:schemeClr val="accent2"/>
                                  </a:solidFill>
                                  <a:latin typeface="Cambria Math" panose="02040503050406030204" pitchFamily="18" charset="0"/>
                                </a:rPr>
                                <m:t>min</m:t>
                              </m:r>
                            </m:e>
                            <m:lim>
                              <m:sSub>
                                <m:sSubPr>
                                  <m:ctrlPr>
                                    <a:rPr lang="es-ES" i="1">
                                      <a:solidFill>
                                        <a:schemeClr val="accent2"/>
                                      </a:solidFill>
                                      <a:latin typeface="Cambria Math" panose="02040503050406030204" pitchFamily="18" charset="0"/>
                                    </a:rPr>
                                  </m:ctrlPr>
                                </m:sSubPr>
                                <m:e>
                                  <m:r>
                                    <a:rPr lang="es-ES" i="1">
                                      <a:solidFill>
                                        <a:schemeClr val="accent2"/>
                                      </a:solidFill>
                                      <a:latin typeface="Cambria Math" panose="02040503050406030204" pitchFamily="18" charset="0"/>
                                    </a:rPr>
                                    <m:t>𝑤</m:t>
                                  </m:r>
                                </m:e>
                                <m:sub>
                                  <m:r>
                                    <a:rPr lang="es-ES" i="1">
                                      <a:solidFill>
                                        <a:schemeClr val="accent2"/>
                                      </a:solidFill>
                                      <a:latin typeface="Cambria Math" panose="02040503050406030204" pitchFamily="18" charset="0"/>
                                    </a:rPr>
                                    <m:t>𝑜</m:t>
                                  </m:r>
                                  <m:r>
                                    <a:rPr lang="es-ES" i="1">
                                      <a:solidFill>
                                        <a:schemeClr val="accent2"/>
                                      </a:solidFill>
                                      <a:latin typeface="Cambria Math" panose="02040503050406030204" pitchFamily="18" charset="0"/>
                                    </a:rPr>
                                    <m:t>,</m:t>
                                  </m:r>
                                </m:sub>
                              </m:sSub>
                              <m:sSub>
                                <m:sSubPr>
                                  <m:ctrlPr>
                                    <a:rPr lang="es-ES" i="1">
                                      <a:solidFill>
                                        <a:schemeClr val="accent2"/>
                                      </a:solidFill>
                                      <a:latin typeface="Cambria Math" panose="02040503050406030204" pitchFamily="18" charset="0"/>
                                    </a:rPr>
                                  </m:ctrlPr>
                                </m:sSubPr>
                                <m:e>
                                  <m:r>
                                    <a:rPr lang="es-ES" i="1">
                                      <a:solidFill>
                                        <a:schemeClr val="accent2"/>
                                      </a:solidFill>
                                      <a:latin typeface="Cambria Math" panose="02040503050406030204" pitchFamily="18" charset="0"/>
                                    </a:rPr>
                                    <m:t>𝑤</m:t>
                                  </m:r>
                                </m:e>
                                <m:sub>
                                  <m:r>
                                    <a:rPr lang="es-ES" i="1">
                                      <a:solidFill>
                                        <a:schemeClr val="accent2"/>
                                      </a:solidFill>
                                      <a:latin typeface="Cambria Math" panose="02040503050406030204" pitchFamily="18" charset="0"/>
                                    </a:rPr>
                                    <m:t>1,</m:t>
                                  </m:r>
                                </m:sub>
                              </m:sSub>
                              <m:sSub>
                                <m:sSubPr>
                                  <m:ctrlPr>
                                    <a:rPr lang="es-ES" i="1">
                                      <a:solidFill>
                                        <a:schemeClr val="accent2"/>
                                      </a:solidFill>
                                      <a:latin typeface="Cambria Math" panose="02040503050406030204" pitchFamily="18" charset="0"/>
                                    </a:rPr>
                                  </m:ctrlPr>
                                </m:sSubPr>
                                <m:e>
                                  <m:r>
                                    <a:rPr lang="es-ES" i="1">
                                      <a:solidFill>
                                        <a:schemeClr val="accent2"/>
                                      </a:solidFill>
                                      <a:latin typeface="Cambria Math" panose="02040503050406030204" pitchFamily="18" charset="0"/>
                                    </a:rPr>
                                    <m:t>𝑤</m:t>
                                  </m:r>
                                </m:e>
                                <m:sub>
                                  <m:r>
                                    <a:rPr lang="es-ES" i="1">
                                      <a:solidFill>
                                        <a:schemeClr val="accent2"/>
                                      </a:solidFill>
                                      <a:latin typeface="Cambria Math" panose="02040503050406030204" pitchFamily="18" charset="0"/>
                                    </a:rPr>
                                    <m:t>2</m:t>
                                  </m:r>
                                </m:sub>
                              </m:sSub>
                            </m:lim>
                          </m:limLow>
                        </m:fName>
                        <m:e>
                          <m:r>
                            <a:rPr lang="es-ES" i="1">
                              <a:solidFill>
                                <a:schemeClr val="accent2"/>
                              </a:solidFill>
                              <a:latin typeface="Cambria Math" panose="02040503050406030204" pitchFamily="18" charset="0"/>
                            </a:rPr>
                            <m:t>𝑓𝑢𝑛𝑐𝑖𝑜𝑛</m:t>
                          </m:r>
                          <m:r>
                            <a:rPr lang="es-ES" i="1">
                              <a:solidFill>
                                <a:schemeClr val="accent2"/>
                              </a:solidFill>
                              <a:latin typeface="Cambria Math" panose="02040503050406030204" pitchFamily="18" charset="0"/>
                            </a:rPr>
                            <m:t>_</m:t>
                          </m:r>
                          <m:r>
                            <a:rPr lang="es-ES" i="1">
                              <a:solidFill>
                                <a:schemeClr val="accent2"/>
                              </a:solidFill>
                              <a:latin typeface="Cambria Math" panose="02040503050406030204" pitchFamily="18" charset="0"/>
                            </a:rPr>
                            <m:t>𝑝𝑒𝑟𝑑𝑖𝑑𝑎</m:t>
                          </m:r>
                          <m:r>
                            <a:rPr lang="es-ES" i="1">
                              <a:solidFill>
                                <a:schemeClr val="accent2"/>
                              </a:solidFill>
                              <a:latin typeface="Cambria Math" panose="02040503050406030204" pitchFamily="18" charset="0"/>
                            </a:rPr>
                            <m:t>(</m:t>
                          </m:r>
                          <m:sSub>
                            <m:sSubPr>
                              <m:ctrlPr>
                                <a:rPr lang="es-ES" i="1">
                                  <a:solidFill>
                                    <a:schemeClr val="accent2"/>
                                  </a:solidFill>
                                  <a:latin typeface="Cambria Math" panose="02040503050406030204" pitchFamily="18" charset="0"/>
                                </a:rPr>
                              </m:ctrlPr>
                            </m:sSubPr>
                            <m:e>
                              <m:r>
                                <a:rPr lang="es-ES" i="1">
                                  <a:solidFill>
                                    <a:schemeClr val="accent2"/>
                                  </a:solidFill>
                                  <a:latin typeface="Cambria Math" panose="02040503050406030204" pitchFamily="18" charset="0"/>
                                </a:rPr>
                                <m:t>𝑤</m:t>
                              </m:r>
                            </m:e>
                            <m:sub>
                              <m:r>
                                <a:rPr lang="es-ES" i="1">
                                  <a:solidFill>
                                    <a:schemeClr val="accent2"/>
                                  </a:solidFill>
                                  <a:latin typeface="Cambria Math" panose="02040503050406030204" pitchFamily="18" charset="0"/>
                                </a:rPr>
                                <m:t>𝑜</m:t>
                              </m:r>
                              <m:r>
                                <a:rPr lang="es-ES" i="1">
                                  <a:solidFill>
                                    <a:schemeClr val="accent2"/>
                                  </a:solidFill>
                                  <a:latin typeface="Cambria Math" panose="02040503050406030204" pitchFamily="18" charset="0"/>
                                </a:rPr>
                                <m:t>,</m:t>
                              </m:r>
                            </m:sub>
                          </m:sSub>
                          <m:sSub>
                            <m:sSubPr>
                              <m:ctrlPr>
                                <a:rPr lang="es-ES" i="1">
                                  <a:solidFill>
                                    <a:schemeClr val="accent2"/>
                                  </a:solidFill>
                                  <a:latin typeface="Cambria Math" panose="02040503050406030204" pitchFamily="18" charset="0"/>
                                </a:rPr>
                              </m:ctrlPr>
                            </m:sSubPr>
                            <m:e>
                              <m:r>
                                <a:rPr lang="es-ES" i="1">
                                  <a:solidFill>
                                    <a:schemeClr val="accent2"/>
                                  </a:solidFill>
                                  <a:latin typeface="Cambria Math" panose="02040503050406030204" pitchFamily="18" charset="0"/>
                                </a:rPr>
                                <m:t>𝑤</m:t>
                              </m:r>
                            </m:e>
                            <m:sub>
                              <m:r>
                                <a:rPr lang="es-ES" i="1">
                                  <a:solidFill>
                                    <a:schemeClr val="accent2"/>
                                  </a:solidFill>
                                  <a:latin typeface="Cambria Math" panose="02040503050406030204" pitchFamily="18" charset="0"/>
                                </a:rPr>
                                <m:t>1,</m:t>
                              </m:r>
                            </m:sub>
                          </m:sSub>
                          <m:sSub>
                            <m:sSubPr>
                              <m:ctrlPr>
                                <a:rPr lang="es-ES" i="1">
                                  <a:solidFill>
                                    <a:schemeClr val="accent2"/>
                                  </a:solidFill>
                                  <a:latin typeface="Cambria Math" panose="02040503050406030204" pitchFamily="18" charset="0"/>
                                </a:rPr>
                              </m:ctrlPr>
                            </m:sSubPr>
                            <m:e>
                              <m:r>
                                <a:rPr lang="es-ES" i="1">
                                  <a:solidFill>
                                    <a:schemeClr val="accent2"/>
                                  </a:solidFill>
                                  <a:latin typeface="Cambria Math" panose="02040503050406030204" pitchFamily="18" charset="0"/>
                                </a:rPr>
                                <m:t>𝑤</m:t>
                              </m:r>
                            </m:e>
                            <m:sub>
                              <m:r>
                                <a:rPr lang="es-ES" i="1">
                                  <a:solidFill>
                                    <a:schemeClr val="accent2"/>
                                  </a:solidFill>
                                  <a:latin typeface="Cambria Math" panose="02040503050406030204" pitchFamily="18" charset="0"/>
                                </a:rPr>
                                <m:t>2</m:t>
                              </m:r>
                            </m:sub>
                          </m:sSub>
                        </m:e>
                      </m:func>
                      <m:r>
                        <a:rPr lang="es-ES" i="1">
                          <a:solidFill>
                            <a:schemeClr val="accent2"/>
                          </a:solidFill>
                          <a:latin typeface="Cambria Math" panose="02040503050406030204" pitchFamily="18" charset="0"/>
                        </a:rPr>
                        <m:t>)</m:t>
                      </m:r>
                    </m:oMath>
                  </m:oMathPara>
                </a14:m>
                <a:endParaRPr lang="es-ES" dirty="0">
                  <a:solidFill>
                    <a:schemeClr val="accent2"/>
                  </a:solidFill>
                </a:endParaRPr>
              </a:p>
            </p:txBody>
          </p:sp>
        </mc:Choice>
        <mc:Fallback xmlns="">
          <p:sp>
            <p:nvSpPr>
              <p:cNvPr id="12" name="Rectángulo 11">
                <a:extLst>
                  <a:ext uri="{FF2B5EF4-FFF2-40B4-BE49-F238E27FC236}">
                    <a16:creationId xmlns:a16="http://schemas.microsoft.com/office/drawing/2014/main" id="{3364AF51-C7CB-6F44-8B2A-728A655EBEFC}"/>
                  </a:ext>
                </a:extLst>
              </p:cNvPr>
              <p:cNvSpPr>
                <a:spLocks noRot="1" noChangeAspect="1" noMove="1" noResize="1" noEditPoints="1" noAdjustHandles="1" noChangeArrowheads="1" noChangeShapeType="1" noTextEdit="1"/>
              </p:cNvSpPr>
              <p:nvPr/>
            </p:nvSpPr>
            <p:spPr>
              <a:xfrm>
                <a:off x="4188875" y="5733403"/>
                <a:ext cx="3814249" cy="504433"/>
              </a:xfrm>
              <a:prstGeom prst="rect">
                <a:avLst/>
              </a:prstGeom>
              <a:blipFill>
                <a:blip r:embed="rId4"/>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97708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Gradiente Descendente</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El gradiente descendente es una técnica que nos permite </a:t>
                </a:r>
                <a:r>
                  <a:rPr lang="es-ES" sz="1800" b="1" i="1" dirty="0">
                    <a:solidFill>
                      <a:schemeClr val="accent2"/>
                    </a:solidFill>
                  </a:rPr>
                  <a:t>encontrar el mínimo de una función </a:t>
                </a:r>
                <a:r>
                  <a:rPr lang="es-ES" sz="1800" dirty="0"/>
                  <a:t>(local o global).</a:t>
                </a:r>
              </a:p>
              <a:p>
                <a:pPr algn="just">
                  <a:lnSpc>
                    <a:spcPct val="100000"/>
                  </a:lnSpc>
                </a:pPr>
                <a:r>
                  <a:rPr lang="es-ES" sz="1800" dirty="0"/>
                  <a:t>Con esta técnica podremos encontrar el mínimo de la función de perdida en función de sus parámetros. Para el ejemplo de la puerta AND el objetivo es encontrar el:</a:t>
                </a:r>
              </a:p>
              <a:p>
                <a:pPr algn="just">
                  <a:lnSpc>
                    <a:spcPct val="100000"/>
                  </a:lnSpc>
                </a:pPr>
                <a:endParaRPr lang="es-ES" sz="700" dirty="0"/>
              </a:p>
              <a:p>
                <a:pPr marL="0" indent="0" algn="just">
                  <a:lnSpc>
                    <a:spcPct val="100000"/>
                  </a:lnSpc>
                  <a:buNone/>
                </a:pPr>
                <a14:m>
                  <m:oMathPara xmlns:m="http://schemas.openxmlformats.org/officeDocument/2006/math">
                    <m:oMathParaPr>
                      <m:jc m:val="centerGroup"/>
                    </m:oMathParaPr>
                    <m:oMath xmlns:m="http://schemas.openxmlformats.org/officeDocument/2006/math">
                      <m:func>
                        <m:funcPr>
                          <m:ctrlPr>
                            <a:rPr lang="es-ES" sz="1800" i="1" smtClean="0">
                              <a:latin typeface="Cambria Math" panose="02040503050406030204" pitchFamily="18" charset="0"/>
                            </a:rPr>
                          </m:ctrlPr>
                        </m:funcPr>
                        <m:fName>
                          <m:limLow>
                            <m:limLowPr>
                              <m:ctrlPr>
                                <a:rPr lang="es-ES" sz="1800" i="1" smtClean="0">
                                  <a:latin typeface="Cambria Math" panose="02040503050406030204" pitchFamily="18" charset="0"/>
                                </a:rPr>
                              </m:ctrlPr>
                            </m:limLowPr>
                            <m:e>
                              <m:r>
                                <m:rPr>
                                  <m:sty m:val="p"/>
                                </m:rPr>
                                <a:rPr lang="es-ES" sz="1800" i="0" smtClean="0">
                                  <a:latin typeface="Cambria Math" panose="02040503050406030204" pitchFamily="18" charset="0"/>
                                </a:rPr>
                                <m:t>min</m:t>
                              </m:r>
                            </m:e>
                            <m:lim>
                              <m:sSub>
                                <m:sSubPr>
                                  <m:ctrlPr>
                                    <a:rPr lang="es-ES" sz="1800" i="1" smtClean="0">
                                      <a:latin typeface="Cambria Math" panose="02040503050406030204" pitchFamily="18" charset="0"/>
                                    </a:rPr>
                                  </m:ctrlPr>
                                </m:sSubPr>
                                <m:e>
                                  <m:r>
                                    <a:rPr lang="es-ES" sz="1800" b="0" i="1" smtClean="0">
                                      <a:latin typeface="Cambria Math" panose="02040503050406030204" pitchFamily="18" charset="0"/>
                                    </a:rPr>
                                    <m:t>𝑤</m:t>
                                  </m:r>
                                </m:e>
                                <m:sub>
                                  <m:r>
                                    <a:rPr lang="es-ES" sz="1800" b="0" i="1" smtClean="0">
                                      <a:latin typeface="Cambria Math" panose="02040503050406030204" pitchFamily="18" charset="0"/>
                                    </a:rPr>
                                    <m:t>𝑜</m:t>
                                  </m:r>
                                  <m:r>
                                    <a:rPr lang="es-ES" sz="1800" b="0" i="1" smtClean="0">
                                      <a:latin typeface="Cambria Math" panose="02040503050406030204" pitchFamily="18" charset="0"/>
                                    </a:rPr>
                                    <m:t>,</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𝑤</m:t>
                                  </m:r>
                                </m:e>
                                <m:sub>
                                  <m:r>
                                    <a:rPr lang="es-ES" sz="1800" b="0" i="1" smtClean="0">
                                      <a:latin typeface="Cambria Math" panose="02040503050406030204" pitchFamily="18" charset="0"/>
                                    </a:rPr>
                                    <m:t>1</m:t>
                                  </m:r>
                                  <m:r>
                                    <a:rPr lang="es-ES" sz="1800" i="1">
                                      <a:latin typeface="Cambria Math" panose="02040503050406030204" pitchFamily="18" charset="0"/>
                                    </a:rPr>
                                    <m:t>,</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𝑤</m:t>
                                  </m:r>
                                </m:e>
                                <m:sub>
                                  <m:r>
                                    <a:rPr lang="es-ES" sz="1800" b="0" i="1" smtClean="0">
                                      <a:latin typeface="Cambria Math" panose="02040503050406030204" pitchFamily="18" charset="0"/>
                                    </a:rPr>
                                    <m:t>2</m:t>
                                  </m:r>
                                </m:sub>
                              </m:sSub>
                            </m:lim>
                          </m:limLow>
                        </m:fName>
                        <m:e>
                          <m:r>
                            <a:rPr lang="es-ES" sz="1800" b="0" i="1" smtClean="0">
                              <a:latin typeface="Cambria Math" panose="02040503050406030204" pitchFamily="18" charset="0"/>
                            </a:rPr>
                            <m:t>𝑓𝑢𝑛𝑐𝑖𝑜𝑛</m:t>
                          </m:r>
                          <m:r>
                            <a:rPr lang="es-ES" sz="1800" b="0" i="1" smtClean="0">
                              <a:latin typeface="Cambria Math" panose="02040503050406030204" pitchFamily="18" charset="0"/>
                            </a:rPr>
                            <m:t>_</m:t>
                          </m:r>
                          <m:r>
                            <a:rPr lang="es-ES" sz="1800" b="0" i="1" smtClean="0">
                              <a:latin typeface="Cambria Math" panose="02040503050406030204" pitchFamily="18" charset="0"/>
                            </a:rPr>
                            <m:t>𝑝𝑒𝑟𝑑𝑖𝑑𝑎</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𝑤</m:t>
                              </m:r>
                            </m:e>
                            <m:sub>
                              <m:r>
                                <a:rPr lang="es-ES" sz="1800" i="1">
                                  <a:latin typeface="Cambria Math" panose="02040503050406030204" pitchFamily="18" charset="0"/>
                                </a:rPr>
                                <m:t>𝑜</m:t>
                              </m:r>
                              <m:r>
                                <a:rPr lang="es-ES" sz="1800" i="1">
                                  <a:latin typeface="Cambria Math" panose="02040503050406030204" pitchFamily="18" charset="0"/>
                                </a:rPr>
                                <m:t>,</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𝑤</m:t>
                              </m:r>
                            </m:e>
                            <m:sub>
                              <m:r>
                                <a:rPr lang="es-ES" sz="1800" b="0" i="1" smtClean="0">
                                  <a:latin typeface="Cambria Math" panose="02040503050406030204" pitchFamily="18" charset="0"/>
                                </a:rPr>
                                <m:t>1</m:t>
                              </m:r>
                              <m:r>
                                <a:rPr lang="es-ES" sz="1800" i="1">
                                  <a:latin typeface="Cambria Math" panose="02040503050406030204" pitchFamily="18" charset="0"/>
                                </a:rPr>
                                <m:t>,</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𝑤</m:t>
                              </m:r>
                            </m:e>
                            <m:sub>
                              <m:r>
                                <a:rPr lang="es-ES" sz="1800" b="0" i="1" smtClean="0">
                                  <a:latin typeface="Cambria Math" panose="02040503050406030204" pitchFamily="18" charset="0"/>
                                </a:rPr>
                                <m:t>2</m:t>
                              </m:r>
                            </m:sub>
                          </m:sSub>
                        </m:e>
                      </m:func>
                      <m:r>
                        <a:rPr lang="es-ES" sz="1800" b="0" i="1" smtClean="0">
                          <a:latin typeface="Cambria Math" panose="02040503050406030204" pitchFamily="18" charset="0"/>
                        </a:rPr>
                        <m:t>)</m:t>
                      </m:r>
                    </m:oMath>
                  </m:oMathPara>
                </a14:m>
                <a:endParaRPr lang="es-ES" sz="1800" dirty="0"/>
              </a:p>
              <a:p>
                <a:pPr algn="just">
                  <a:lnSpc>
                    <a:spcPct val="100000"/>
                  </a:lnSpc>
                </a:pPr>
                <a:endParaRPr lang="es-ES" sz="700" dirty="0"/>
              </a:p>
              <a:p>
                <a:pPr algn="just">
                  <a:lnSpc>
                    <a:spcPct val="100000"/>
                  </a:lnSpc>
                </a:pPr>
                <a:r>
                  <a:rPr lang="es-ES" sz="1800" dirty="0"/>
                  <a:t>Con esta técnica podremos ajustar los pesos (parámetros) de la neurona para que resuelva la función AND.</a:t>
                </a:r>
              </a:p>
              <a:p>
                <a:pPr algn="just">
                  <a:lnSpc>
                    <a:spcPct val="100000"/>
                  </a:lnSpc>
                </a:pPr>
                <a:r>
                  <a:rPr lang="es-ES" sz="1800" dirty="0"/>
                  <a:t>Para saber cuando </a:t>
                </a:r>
                <a:r>
                  <a:rPr lang="es-ES" sz="1800" b="1" i="1" dirty="0"/>
                  <a:t>los pesos </a:t>
                </a:r>
                <a:r>
                  <a:rPr lang="es-ES" sz="1800" b="1" i="1" dirty="0">
                    <a:solidFill>
                      <a:schemeClr val="accent2"/>
                    </a:solidFill>
                  </a:rPr>
                  <a:t>(o parámetros) se acercan más que otro al valor mínimo de la función hay que tomar su valor y restarle la derivada</a:t>
                </a:r>
                <a:r>
                  <a:rPr lang="es-ES" sz="1800" dirty="0">
                    <a:solidFill>
                      <a:schemeClr val="accent2"/>
                    </a:solidFill>
                  </a:rPr>
                  <a:t> </a:t>
                </a:r>
                <a:r>
                  <a:rPr lang="es-ES" sz="1800" dirty="0"/>
                  <a:t>de la función multiplicado por un valor Alpha que nos indicará el desplazamiento hacia el mínimo de la función.</a:t>
                </a:r>
              </a:p>
              <a:p>
                <a:pPr marL="0" indent="0" algn="ctr">
                  <a:lnSpc>
                    <a:spcPct val="100000"/>
                  </a:lnSpc>
                  <a:buNone/>
                </a:pPr>
                <a14:m>
                  <m:oMath xmlns:m="http://schemas.openxmlformats.org/officeDocument/2006/math">
                    <m:sSubSup>
                      <m:sSubSupPr>
                        <m:ctrlPr>
                          <a:rPr lang="es-ES" sz="1400" b="0" i="1" smtClean="0">
                            <a:latin typeface="Cambria Math" panose="02040503050406030204" pitchFamily="18" charset="0"/>
                          </a:rPr>
                        </m:ctrlPr>
                      </m:sSubSupPr>
                      <m:e>
                        <m:r>
                          <a:rPr lang="es-ES" sz="1400" b="0" i="1" smtClean="0">
                            <a:latin typeface="Cambria Math" panose="02040503050406030204" pitchFamily="18" charset="0"/>
                          </a:rPr>
                          <m:t>𝑤</m:t>
                        </m:r>
                      </m:e>
                      <m:sub>
                        <m:r>
                          <a:rPr lang="es-ES" sz="1400" b="0" i="1" smtClean="0">
                            <a:latin typeface="Cambria Math" panose="02040503050406030204" pitchFamily="18" charset="0"/>
                          </a:rPr>
                          <m:t>0</m:t>
                        </m:r>
                      </m:sub>
                      <m:sup>
                        <m:r>
                          <a:rPr lang="es-ES" sz="1400" b="0" i="1" smtClean="0">
                            <a:latin typeface="Cambria Math" panose="02040503050406030204" pitchFamily="18" charset="0"/>
                          </a:rPr>
                          <m:t>𝑡</m:t>
                        </m:r>
                        <m:r>
                          <a:rPr lang="es-ES" sz="1400" b="0" i="1" smtClean="0">
                            <a:latin typeface="Cambria Math" panose="02040503050406030204" pitchFamily="18" charset="0"/>
                          </a:rPr>
                          <m:t>+1</m:t>
                        </m:r>
                      </m:sup>
                    </m:sSubSup>
                    <m:r>
                      <a:rPr lang="es-ES" sz="1400" b="0" i="1" smtClean="0">
                        <a:latin typeface="Cambria Math" panose="02040503050406030204" pitchFamily="18" charset="0"/>
                      </a:rPr>
                      <m:t>= </m:t>
                    </m:r>
                    <m:sSubSup>
                      <m:sSubSupPr>
                        <m:ctrlPr>
                          <a:rPr lang="es-ES" sz="1400" b="0" i="1" smtClean="0">
                            <a:latin typeface="Cambria Math" panose="02040503050406030204" pitchFamily="18" charset="0"/>
                          </a:rPr>
                        </m:ctrlPr>
                      </m:sSubSupPr>
                      <m:e>
                        <m:r>
                          <a:rPr lang="es-ES" sz="1400" b="0" i="1" smtClean="0">
                            <a:latin typeface="Cambria Math" panose="02040503050406030204" pitchFamily="18" charset="0"/>
                          </a:rPr>
                          <m:t>𝑤</m:t>
                        </m:r>
                      </m:e>
                      <m:sub>
                        <m:r>
                          <a:rPr lang="es-ES" sz="1400" b="0" i="1" smtClean="0">
                            <a:latin typeface="Cambria Math" panose="02040503050406030204" pitchFamily="18" charset="0"/>
                          </a:rPr>
                          <m:t>0</m:t>
                        </m:r>
                      </m:sub>
                      <m:sup>
                        <m:r>
                          <a:rPr lang="es-ES" sz="1400" b="0" i="1" smtClean="0">
                            <a:latin typeface="Cambria Math" panose="02040503050406030204" pitchFamily="18" charset="0"/>
                          </a:rPr>
                          <m:t>𝑡</m:t>
                        </m:r>
                      </m:sup>
                    </m:sSubSup>
                    <m:r>
                      <a:rPr lang="es-ES" sz="1400" b="0" i="1" smtClean="0">
                        <a:latin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𝛼</m:t>
                    </m:r>
                    <m:f>
                      <m:fPr>
                        <m:ctrlPr>
                          <a:rPr lang="es-ES" sz="1400" b="0" i="1" smtClean="0">
                            <a:latin typeface="Cambria Math" panose="02040503050406030204" pitchFamily="18" charset="0"/>
                            <a:ea typeface="Cambria Math" panose="02040503050406030204" pitchFamily="18" charset="0"/>
                          </a:rPr>
                        </m:ctrlPr>
                      </m:fPr>
                      <m:num>
                        <m:r>
                          <a:rPr lang="es-ES" sz="1400" b="0" i="1" smtClean="0">
                            <a:latin typeface="Cambria Math" panose="02040503050406030204" pitchFamily="18" charset="0"/>
                            <a:ea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𝑓𝑢𝑛𝑐𝑖𝑜𝑛</m:t>
                        </m:r>
                        <m:r>
                          <a:rPr lang="es-ES" sz="1400" b="0" i="1" smtClean="0">
                            <a:latin typeface="Cambria Math" panose="02040503050406030204" pitchFamily="18" charset="0"/>
                            <a:ea typeface="Cambria Math" panose="02040503050406030204" pitchFamily="18" charset="0"/>
                          </a:rPr>
                          <m:t>_</m:t>
                        </m:r>
                        <m:r>
                          <a:rPr lang="es-ES" sz="1400" b="0" i="1" smtClean="0">
                            <a:latin typeface="Cambria Math" panose="02040503050406030204" pitchFamily="18" charset="0"/>
                            <a:ea typeface="Cambria Math" panose="02040503050406030204" pitchFamily="18" charset="0"/>
                          </a:rPr>
                          <m:t>𝑝𝑒𝑟𝑑𝑖𝑑𝑎</m:t>
                        </m:r>
                        <m:r>
                          <a:rPr lang="es-ES" sz="1400" b="0" i="1" smtClean="0">
                            <a:latin typeface="Cambria Math" panose="02040503050406030204" pitchFamily="18" charset="0"/>
                            <a:ea typeface="Cambria Math" panose="02040503050406030204" pitchFamily="18" charset="0"/>
                          </a:rPr>
                          <m:t>(</m:t>
                        </m:r>
                        <m:sSub>
                          <m:sSubPr>
                            <m:ctrlPr>
                              <a:rPr lang="es-ES" sz="1400" b="0" i="1" smtClean="0">
                                <a:latin typeface="Cambria Math" panose="02040503050406030204" pitchFamily="18" charset="0"/>
                                <a:ea typeface="Cambria Math" panose="02040503050406030204" pitchFamily="18" charset="0"/>
                              </a:rPr>
                            </m:ctrlPr>
                          </m:sSubPr>
                          <m:e>
                            <m:r>
                              <a:rPr lang="es-ES" sz="1400" b="0" i="1" smtClean="0">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ea typeface="Cambria Math" panose="02040503050406030204" pitchFamily="18" charset="0"/>
                              </a:rPr>
                              <m:t>0</m:t>
                            </m:r>
                          </m:sub>
                        </m:sSub>
                        <m:r>
                          <a:rPr lang="es-ES" sz="1400" b="0" i="1" smtClean="0">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ea typeface="Cambria Math" panose="02040503050406030204" pitchFamily="18" charset="0"/>
                              </a:rPr>
                              <m:t>1</m:t>
                            </m:r>
                          </m:sub>
                        </m:sSub>
                        <m:r>
                          <a:rPr lang="es-ES" sz="1400" b="0" i="1" smtClean="0">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ea typeface="Cambria Math" panose="02040503050406030204" pitchFamily="18" charset="0"/>
                              </a:rPr>
                              <m:t>2</m:t>
                            </m:r>
                          </m:sub>
                        </m:sSub>
                        <m:r>
                          <a:rPr lang="es-ES" sz="1400" b="0" i="1" smtClean="0">
                            <a:latin typeface="Cambria Math" panose="02040503050406030204" pitchFamily="18" charset="0"/>
                            <a:ea typeface="Cambria Math" panose="02040503050406030204" pitchFamily="18" charset="0"/>
                          </a:rPr>
                          <m:t>)</m:t>
                        </m:r>
                      </m:num>
                      <m:den>
                        <m:r>
                          <a:rPr lang="es-ES" sz="1400" b="0" i="1" smtClean="0">
                            <a:latin typeface="Cambria Math" panose="02040503050406030204" pitchFamily="18" charset="0"/>
                            <a:ea typeface="Cambria Math" panose="02040503050406030204" pitchFamily="18" charset="0"/>
                          </a:rPr>
                          <m:t>𝜕</m:t>
                        </m:r>
                        <m:sSub>
                          <m:sSubPr>
                            <m:ctrlPr>
                              <a:rPr lang="es-ES" sz="1400" b="0" i="1" smtClean="0">
                                <a:latin typeface="Cambria Math" panose="02040503050406030204" pitchFamily="18" charset="0"/>
                                <a:ea typeface="Cambria Math" panose="02040503050406030204" pitchFamily="18" charset="0"/>
                              </a:rPr>
                            </m:ctrlPr>
                          </m:sSubPr>
                          <m:e>
                            <m:r>
                              <a:rPr lang="es-ES" sz="1400" b="0" i="1" smtClean="0">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ea typeface="Cambria Math" panose="02040503050406030204" pitchFamily="18" charset="0"/>
                              </a:rPr>
                              <m:t>0</m:t>
                            </m:r>
                          </m:sub>
                        </m:sSub>
                      </m:den>
                    </m:f>
                  </m:oMath>
                </a14:m>
                <a:r>
                  <a:rPr lang="es-ES" sz="1400" dirty="0"/>
                  <a:t> </a:t>
                </a:r>
              </a:p>
              <a:p>
                <a:pPr marL="0" indent="0" algn="ctr">
                  <a:lnSpc>
                    <a:spcPct val="100000"/>
                  </a:lnSpc>
                  <a:buNone/>
                </a:pPr>
                <a14:m>
                  <m:oMathPara xmlns:m="http://schemas.openxmlformats.org/officeDocument/2006/math">
                    <m:oMathParaPr>
                      <m:jc m:val="centerGroup"/>
                    </m:oMathParaPr>
                    <m:oMath xmlns:m="http://schemas.openxmlformats.org/officeDocument/2006/math">
                      <m:sSubSup>
                        <m:sSubSupPr>
                          <m:ctrlPr>
                            <a:rPr lang="es-ES" sz="1200" i="1">
                              <a:latin typeface="Cambria Math" panose="02040503050406030204" pitchFamily="18" charset="0"/>
                            </a:rPr>
                          </m:ctrlPr>
                        </m:sSubSupPr>
                        <m:e>
                          <m:r>
                            <a:rPr lang="es-ES" sz="1200" i="1">
                              <a:latin typeface="Cambria Math" panose="02040503050406030204" pitchFamily="18" charset="0"/>
                            </a:rPr>
                            <m:t>𝑤</m:t>
                          </m:r>
                        </m:e>
                        <m:sub>
                          <m:r>
                            <a:rPr lang="es-ES" sz="1200" b="0" i="1" smtClean="0">
                              <a:latin typeface="Cambria Math" panose="02040503050406030204" pitchFamily="18" charset="0"/>
                            </a:rPr>
                            <m:t>1</m:t>
                          </m:r>
                        </m:sub>
                        <m:sup>
                          <m:r>
                            <a:rPr lang="es-ES" sz="1200" i="1">
                              <a:latin typeface="Cambria Math" panose="02040503050406030204" pitchFamily="18" charset="0"/>
                            </a:rPr>
                            <m:t>𝑡</m:t>
                          </m:r>
                          <m:r>
                            <a:rPr lang="es-ES" sz="1200" i="1">
                              <a:latin typeface="Cambria Math" panose="02040503050406030204" pitchFamily="18" charset="0"/>
                            </a:rPr>
                            <m:t>+1</m:t>
                          </m:r>
                        </m:sup>
                      </m:sSubSup>
                      <m:r>
                        <a:rPr lang="es-ES" sz="1200" i="1">
                          <a:latin typeface="Cambria Math" panose="02040503050406030204" pitchFamily="18" charset="0"/>
                        </a:rPr>
                        <m:t>= </m:t>
                      </m:r>
                      <m:sSubSup>
                        <m:sSubSupPr>
                          <m:ctrlPr>
                            <a:rPr lang="es-ES" sz="1200" i="1">
                              <a:latin typeface="Cambria Math" panose="02040503050406030204" pitchFamily="18" charset="0"/>
                            </a:rPr>
                          </m:ctrlPr>
                        </m:sSubSupPr>
                        <m:e>
                          <m:r>
                            <a:rPr lang="es-ES" sz="1200" i="1">
                              <a:latin typeface="Cambria Math" panose="02040503050406030204" pitchFamily="18" charset="0"/>
                            </a:rPr>
                            <m:t>𝑤</m:t>
                          </m:r>
                        </m:e>
                        <m:sub>
                          <m:r>
                            <a:rPr lang="es-ES" sz="1200" b="0" i="1" smtClean="0">
                              <a:latin typeface="Cambria Math" panose="02040503050406030204" pitchFamily="18" charset="0"/>
                            </a:rPr>
                            <m:t>1</m:t>
                          </m:r>
                        </m:sub>
                        <m:sup>
                          <m:r>
                            <a:rPr lang="es-ES" sz="1200" i="1">
                              <a:latin typeface="Cambria Math" panose="02040503050406030204" pitchFamily="18" charset="0"/>
                            </a:rPr>
                            <m:t>𝑡</m:t>
                          </m:r>
                        </m:sup>
                      </m:sSubSup>
                      <m:r>
                        <a:rPr lang="es-ES" sz="1200" i="1">
                          <a:latin typeface="Cambria Math" panose="02040503050406030204" pitchFamily="18" charset="0"/>
                        </a:rPr>
                        <m:t>− </m:t>
                      </m:r>
                      <m:r>
                        <a:rPr lang="es-ES" sz="1200" i="1">
                          <a:latin typeface="Cambria Math" panose="02040503050406030204" pitchFamily="18" charset="0"/>
                          <a:ea typeface="Cambria Math" panose="02040503050406030204" pitchFamily="18" charset="0"/>
                        </a:rPr>
                        <m:t>𝛼</m:t>
                      </m:r>
                      <m:f>
                        <m:fPr>
                          <m:ctrlPr>
                            <a:rPr lang="es-ES" sz="1200" i="1">
                              <a:latin typeface="Cambria Math" panose="02040503050406030204" pitchFamily="18" charset="0"/>
                              <a:ea typeface="Cambria Math" panose="02040503050406030204" pitchFamily="18" charset="0"/>
                            </a:rPr>
                          </m:ctrlPr>
                        </m:fPr>
                        <m:num>
                          <m:r>
                            <a:rPr lang="es-ES" sz="1200" i="1">
                              <a:latin typeface="Cambria Math" panose="02040503050406030204" pitchFamily="18" charset="0"/>
                              <a:ea typeface="Cambria Math" panose="02040503050406030204" pitchFamily="18" charset="0"/>
                            </a:rPr>
                            <m:t>𝜕</m:t>
                          </m:r>
                          <m:r>
                            <a:rPr lang="es-ES" sz="1200" i="1">
                              <a:latin typeface="Cambria Math" panose="02040503050406030204" pitchFamily="18" charset="0"/>
                              <a:ea typeface="Cambria Math" panose="02040503050406030204" pitchFamily="18" charset="0"/>
                            </a:rPr>
                            <m:t>𝑓𝑢𝑛𝑐𝑖𝑜𝑛</m:t>
                          </m:r>
                          <m:r>
                            <a:rPr lang="es-ES" sz="1200" i="1">
                              <a:latin typeface="Cambria Math" panose="02040503050406030204" pitchFamily="18" charset="0"/>
                              <a:ea typeface="Cambria Math" panose="02040503050406030204" pitchFamily="18" charset="0"/>
                            </a:rPr>
                            <m:t>_</m:t>
                          </m:r>
                          <m:r>
                            <a:rPr lang="es-ES" sz="1200" i="1">
                              <a:latin typeface="Cambria Math" panose="02040503050406030204" pitchFamily="18" charset="0"/>
                              <a:ea typeface="Cambria Math" panose="02040503050406030204" pitchFamily="18" charset="0"/>
                            </a:rPr>
                            <m:t>𝑝𝑒𝑟𝑑𝑖𝑑𝑎</m:t>
                          </m:r>
                          <m:r>
                            <a:rPr lang="es-ES" sz="1200" i="1">
                              <a:latin typeface="Cambria Math" panose="02040503050406030204" pitchFamily="18" charset="0"/>
                              <a:ea typeface="Cambria Math" panose="02040503050406030204" pitchFamily="18" charset="0"/>
                            </a:rPr>
                            <m:t>(</m:t>
                          </m:r>
                          <m:sSub>
                            <m:sSubPr>
                              <m:ctrlPr>
                                <a:rPr lang="es-ES" sz="1200" i="1">
                                  <a:latin typeface="Cambria Math" panose="02040503050406030204" pitchFamily="18" charset="0"/>
                                  <a:ea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𝑤</m:t>
                              </m:r>
                            </m:e>
                            <m:sub>
                              <m:r>
                                <a:rPr lang="es-ES" sz="1200" i="1">
                                  <a:latin typeface="Cambria Math" panose="02040503050406030204" pitchFamily="18" charset="0"/>
                                  <a:ea typeface="Cambria Math" panose="02040503050406030204" pitchFamily="18" charset="0"/>
                                </a:rPr>
                                <m:t>0</m:t>
                              </m:r>
                            </m:sub>
                          </m:sSub>
                          <m:r>
                            <a:rPr lang="es-ES" sz="1200" i="1">
                              <a:latin typeface="Cambria Math" panose="02040503050406030204" pitchFamily="18" charset="0"/>
                              <a:ea typeface="Cambria Math" panose="02040503050406030204" pitchFamily="18" charset="0"/>
                            </a:rPr>
                            <m:t>,</m:t>
                          </m:r>
                          <m:sSub>
                            <m:sSubPr>
                              <m:ctrlPr>
                                <a:rPr lang="es-ES" sz="1200" i="1">
                                  <a:latin typeface="Cambria Math" panose="02040503050406030204" pitchFamily="18" charset="0"/>
                                  <a:ea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𝑤</m:t>
                              </m:r>
                            </m:e>
                            <m:sub>
                              <m:r>
                                <a:rPr lang="es-ES" sz="1200" i="1">
                                  <a:latin typeface="Cambria Math" panose="02040503050406030204" pitchFamily="18" charset="0"/>
                                  <a:ea typeface="Cambria Math" panose="02040503050406030204" pitchFamily="18" charset="0"/>
                                </a:rPr>
                                <m:t>1</m:t>
                              </m:r>
                            </m:sub>
                          </m:sSub>
                          <m:r>
                            <a:rPr lang="es-ES" sz="1200" i="1">
                              <a:latin typeface="Cambria Math" panose="02040503050406030204" pitchFamily="18" charset="0"/>
                              <a:ea typeface="Cambria Math" panose="02040503050406030204" pitchFamily="18" charset="0"/>
                            </a:rPr>
                            <m:t>,</m:t>
                          </m:r>
                          <m:sSub>
                            <m:sSubPr>
                              <m:ctrlPr>
                                <a:rPr lang="es-ES" sz="1200" i="1">
                                  <a:latin typeface="Cambria Math" panose="02040503050406030204" pitchFamily="18" charset="0"/>
                                  <a:ea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𝑤</m:t>
                              </m:r>
                            </m:e>
                            <m:sub>
                              <m:r>
                                <a:rPr lang="es-ES" sz="1200" i="1">
                                  <a:latin typeface="Cambria Math" panose="02040503050406030204" pitchFamily="18" charset="0"/>
                                  <a:ea typeface="Cambria Math" panose="02040503050406030204" pitchFamily="18" charset="0"/>
                                </a:rPr>
                                <m:t>2</m:t>
                              </m:r>
                            </m:sub>
                          </m:sSub>
                          <m:r>
                            <a:rPr lang="es-ES" sz="1200" i="1">
                              <a:latin typeface="Cambria Math" panose="02040503050406030204" pitchFamily="18" charset="0"/>
                              <a:ea typeface="Cambria Math" panose="02040503050406030204" pitchFamily="18" charset="0"/>
                            </a:rPr>
                            <m:t>)</m:t>
                          </m:r>
                        </m:num>
                        <m:den>
                          <m:r>
                            <a:rPr lang="es-ES" sz="1200" i="1">
                              <a:latin typeface="Cambria Math" panose="02040503050406030204" pitchFamily="18" charset="0"/>
                              <a:ea typeface="Cambria Math" panose="02040503050406030204" pitchFamily="18" charset="0"/>
                            </a:rPr>
                            <m:t>𝜕</m:t>
                          </m:r>
                          <m:sSub>
                            <m:sSubPr>
                              <m:ctrlPr>
                                <a:rPr lang="es-ES" sz="1200" i="1">
                                  <a:latin typeface="Cambria Math" panose="02040503050406030204" pitchFamily="18" charset="0"/>
                                  <a:ea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𝑤</m:t>
                              </m:r>
                            </m:e>
                            <m:sub>
                              <m:r>
                                <a:rPr lang="es-ES" sz="1200" b="0" i="1" smtClean="0">
                                  <a:latin typeface="Cambria Math" panose="02040503050406030204" pitchFamily="18" charset="0"/>
                                  <a:ea typeface="Cambria Math" panose="02040503050406030204" pitchFamily="18" charset="0"/>
                                </a:rPr>
                                <m:t>1</m:t>
                              </m:r>
                            </m:sub>
                          </m:sSub>
                        </m:den>
                      </m:f>
                    </m:oMath>
                  </m:oMathPara>
                </a14:m>
                <a:endParaRPr lang="es-ES" sz="3200" i="1" dirty="0">
                  <a:latin typeface="Cambria Math" panose="02040503050406030204" pitchFamily="18" charset="0"/>
                </a:endParaRPr>
              </a:p>
              <a:p>
                <a:pPr marL="0" indent="0" algn="ctr">
                  <a:lnSpc>
                    <a:spcPct val="100000"/>
                  </a:lnSpc>
                  <a:buNone/>
                </a:pPr>
                <a14:m>
                  <m:oMathPara xmlns:m="http://schemas.openxmlformats.org/officeDocument/2006/math">
                    <m:oMathParaPr>
                      <m:jc m:val="centerGroup"/>
                    </m:oMathParaPr>
                    <m:oMath xmlns:m="http://schemas.openxmlformats.org/officeDocument/2006/math">
                      <m:sSubSup>
                        <m:sSubSupPr>
                          <m:ctrlPr>
                            <a:rPr lang="es-ES" sz="1200" i="1">
                              <a:latin typeface="Cambria Math" panose="02040503050406030204" pitchFamily="18" charset="0"/>
                            </a:rPr>
                          </m:ctrlPr>
                        </m:sSubSupPr>
                        <m:e>
                          <m:r>
                            <a:rPr lang="es-ES" sz="1200" i="1">
                              <a:latin typeface="Cambria Math" panose="02040503050406030204" pitchFamily="18" charset="0"/>
                            </a:rPr>
                            <m:t>𝑤</m:t>
                          </m:r>
                        </m:e>
                        <m:sub>
                          <m:r>
                            <a:rPr lang="es-ES" sz="1200" b="0" i="1" smtClean="0">
                              <a:latin typeface="Cambria Math" panose="02040503050406030204" pitchFamily="18" charset="0"/>
                            </a:rPr>
                            <m:t>2</m:t>
                          </m:r>
                        </m:sub>
                        <m:sup>
                          <m:r>
                            <a:rPr lang="es-ES" sz="1200" i="1">
                              <a:latin typeface="Cambria Math" panose="02040503050406030204" pitchFamily="18" charset="0"/>
                            </a:rPr>
                            <m:t>𝑡</m:t>
                          </m:r>
                          <m:r>
                            <a:rPr lang="es-ES" sz="1200" i="1">
                              <a:latin typeface="Cambria Math" panose="02040503050406030204" pitchFamily="18" charset="0"/>
                            </a:rPr>
                            <m:t>+1</m:t>
                          </m:r>
                        </m:sup>
                      </m:sSubSup>
                      <m:r>
                        <a:rPr lang="es-ES" sz="1200" i="1">
                          <a:latin typeface="Cambria Math" panose="02040503050406030204" pitchFamily="18" charset="0"/>
                        </a:rPr>
                        <m:t>= </m:t>
                      </m:r>
                      <m:sSubSup>
                        <m:sSubSupPr>
                          <m:ctrlPr>
                            <a:rPr lang="es-ES" sz="1200" i="1">
                              <a:latin typeface="Cambria Math" panose="02040503050406030204" pitchFamily="18" charset="0"/>
                            </a:rPr>
                          </m:ctrlPr>
                        </m:sSubSupPr>
                        <m:e>
                          <m:r>
                            <a:rPr lang="es-ES" sz="1200" i="1">
                              <a:latin typeface="Cambria Math" panose="02040503050406030204" pitchFamily="18" charset="0"/>
                            </a:rPr>
                            <m:t>𝑤</m:t>
                          </m:r>
                        </m:e>
                        <m:sub>
                          <m:r>
                            <a:rPr lang="es-ES" sz="1200" b="0" i="1" smtClean="0">
                              <a:latin typeface="Cambria Math" panose="02040503050406030204" pitchFamily="18" charset="0"/>
                            </a:rPr>
                            <m:t>2</m:t>
                          </m:r>
                        </m:sub>
                        <m:sup>
                          <m:r>
                            <a:rPr lang="es-ES" sz="1200" i="1">
                              <a:latin typeface="Cambria Math" panose="02040503050406030204" pitchFamily="18" charset="0"/>
                            </a:rPr>
                            <m:t>𝑡</m:t>
                          </m:r>
                        </m:sup>
                      </m:sSubSup>
                      <m:r>
                        <a:rPr lang="es-ES" sz="1200" i="1">
                          <a:latin typeface="Cambria Math" panose="02040503050406030204" pitchFamily="18" charset="0"/>
                        </a:rPr>
                        <m:t>− </m:t>
                      </m:r>
                      <m:r>
                        <a:rPr lang="es-ES" sz="1200" i="1">
                          <a:latin typeface="Cambria Math" panose="02040503050406030204" pitchFamily="18" charset="0"/>
                          <a:ea typeface="Cambria Math" panose="02040503050406030204" pitchFamily="18" charset="0"/>
                        </a:rPr>
                        <m:t>𝛼</m:t>
                      </m:r>
                      <m:f>
                        <m:fPr>
                          <m:ctrlPr>
                            <a:rPr lang="es-ES" sz="1200" i="1">
                              <a:latin typeface="Cambria Math" panose="02040503050406030204" pitchFamily="18" charset="0"/>
                              <a:ea typeface="Cambria Math" panose="02040503050406030204" pitchFamily="18" charset="0"/>
                            </a:rPr>
                          </m:ctrlPr>
                        </m:fPr>
                        <m:num>
                          <m:r>
                            <a:rPr lang="es-ES" sz="1200" i="1">
                              <a:latin typeface="Cambria Math" panose="02040503050406030204" pitchFamily="18" charset="0"/>
                              <a:ea typeface="Cambria Math" panose="02040503050406030204" pitchFamily="18" charset="0"/>
                            </a:rPr>
                            <m:t>𝜕</m:t>
                          </m:r>
                          <m:r>
                            <a:rPr lang="es-ES" sz="1200" i="1">
                              <a:latin typeface="Cambria Math" panose="02040503050406030204" pitchFamily="18" charset="0"/>
                              <a:ea typeface="Cambria Math" panose="02040503050406030204" pitchFamily="18" charset="0"/>
                            </a:rPr>
                            <m:t>𝑓𝑢𝑛𝑐𝑖𝑜𝑛</m:t>
                          </m:r>
                          <m:r>
                            <a:rPr lang="es-ES" sz="1200" i="1">
                              <a:latin typeface="Cambria Math" panose="02040503050406030204" pitchFamily="18" charset="0"/>
                              <a:ea typeface="Cambria Math" panose="02040503050406030204" pitchFamily="18" charset="0"/>
                            </a:rPr>
                            <m:t>_</m:t>
                          </m:r>
                          <m:r>
                            <a:rPr lang="es-ES" sz="1200" i="1">
                              <a:latin typeface="Cambria Math" panose="02040503050406030204" pitchFamily="18" charset="0"/>
                              <a:ea typeface="Cambria Math" panose="02040503050406030204" pitchFamily="18" charset="0"/>
                            </a:rPr>
                            <m:t>𝑝𝑒𝑟𝑑𝑖𝑑𝑎</m:t>
                          </m:r>
                          <m:r>
                            <a:rPr lang="es-ES" sz="1200" i="1">
                              <a:latin typeface="Cambria Math" panose="02040503050406030204" pitchFamily="18" charset="0"/>
                              <a:ea typeface="Cambria Math" panose="02040503050406030204" pitchFamily="18" charset="0"/>
                            </a:rPr>
                            <m:t>(</m:t>
                          </m:r>
                          <m:sSub>
                            <m:sSubPr>
                              <m:ctrlPr>
                                <a:rPr lang="es-ES" sz="1200" i="1">
                                  <a:latin typeface="Cambria Math" panose="02040503050406030204" pitchFamily="18" charset="0"/>
                                  <a:ea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𝑤</m:t>
                              </m:r>
                            </m:e>
                            <m:sub>
                              <m:r>
                                <a:rPr lang="es-ES" sz="1200" i="1">
                                  <a:latin typeface="Cambria Math" panose="02040503050406030204" pitchFamily="18" charset="0"/>
                                  <a:ea typeface="Cambria Math" panose="02040503050406030204" pitchFamily="18" charset="0"/>
                                </a:rPr>
                                <m:t>0</m:t>
                              </m:r>
                            </m:sub>
                          </m:sSub>
                          <m:r>
                            <a:rPr lang="es-ES" sz="1200" i="1">
                              <a:latin typeface="Cambria Math" panose="02040503050406030204" pitchFamily="18" charset="0"/>
                              <a:ea typeface="Cambria Math" panose="02040503050406030204" pitchFamily="18" charset="0"/>
                            </a:rPr>
                            <m:t>,</m:t>
                          </m:r>
                          <m:sSub>
                            <m:sSubPr>
                              <m:ctrlPr>
                                <a:rPr lang="es-ES" sz="1200" i="1">
                                  <a:latin typeface="Cambria Math" panose="02040503050406030204" pitchFamily="18" charset="0"/>
                                  <a:ea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𝑤</m:t>
                              </m:r>
                            </m:e>
                            <m:sub>
                              <m:r>
                                <a:rPr lang="es-ES" sz="1200" i="1">
                                  <a:latin typeface="Cambria Math" panose="02040503050406030204" pitchFamily="18" charset="0"/>
                                  <a:ea typeface="Cambria Math" panose="02040503050406030204" pitchFamily="18" charset="0"/>
                                </a:rPr>
                                <m:t>1</m:t>
                              </m:r>
                            </m:sub>
                          </m:sSub>
                          <m:r>
                            <a:rPr lang="es-ES" sz="1200" i="1">
                              <a:latin typeface="Cambria Math" panose="02040503050406030204" pitchFamily="18" charset="0"/>
                              <a:ea typeface="Cambria Math" panose="02040503050406030204" pitchFamily="18" charset="0"/>
                            </a:rPr>
                            <m:t>,</m:t>
                          </m:r>
                          <m:sSub>
                            <m:sSubPr>
                              <m:ctrlPr>
                                <a:rPr lang="es-ES" sz="1200" i="1">
                                  <a:latin typeface="Cambria Math" panose="02040503050406030204" pitchFamily="18" charset="0"/>
                                  <a:ea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𝑤</m:t>
                              </m:r>
                            </m:e>
                            <m:sub>
                              <m:r>
                                <a:rPr lang="es-ES" sz="1200" i="1">
                                  <a:latin typeface="Cambria Math" panose="02040503050406030204" pitchFamily="18" charset="0"/>
                                  <a:ea typeface="Cambria Math" panose="02040503050406030204" pitchFamily="18" charset="0"/>
                                </a:rPr>
                                <m:t>2</m:t>
                              </m:r>
                            </m:sub>
                          </m:sSub>
                          <m:r>
                            <a:rPr lang="es-ES" sz="1200" i="1">
                              <a:latin typeface="Cambria Math" panose="02040503050406030204" pitchFamily="18" charset="0"/>
                              <a:ea typeface="Cambria Math" panose="02040503050406030204" pitchFamily="18" charset="0"/>
                            </a:rPr>
                            <m:t>)</m:t>
                          </m:r>
                        </m:num>
                        <m:den>
                          <m:r>
                            <a:rPr lang="es-ES" sz="1200" i="1">
                              <a:latin typeface="Cambria Math" panose="02040503050406030204" pitchFamily="18" charset="0"/>
                              <a:ea typeface="Cambria Math" panose="02040503050406030204" pitchFamily="18" charset="0"/>
                            </a:rPr>
                            <m:t>𝜕</m:t>
                          </m:r>
                          <m:sSub>
                            <m:sSubPr>
                              <m:ctrlPr>
                                <a:rPr lang="es-ES" sz="1200" i="1">
                                  <a:latin typeface="Cambria Math" panose="02040503050406030204" pitchFamily="18" charset="0"/>
                                  <a:ea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𝑤</m:t>
                              </m:r>
                            </m:e>
                            <m:sub>
                              <m:r>
                                <a:rPr lang="es-ES" sz="1200" b="0" i="1" smtClean="0">
                                  <a:latin typeface="Cambria Math" panose="02040503050406030204" pitchFamily="18" charset="0"/>
                                  <a:ea typeface="Cambria Math" panose="02040503050406030204" pitchFamily="18" charset="0"/>
                                </a:rPr>
                                <m:t>2</m:t>
                              </m:r>
                            </m:sub>
                          </m:sSub>
                        </m:den>
                      </m:f>
                    </m:oMath>
                  </m:oMathPara>
                </a14:m>
                <a:endParaRPr lang="es-ES" sz="900" i="1" dirty="0">
                  <a:latin typeface="Cambria Math" panose="02040503050406030204" pitchFamily="18" charset="0"/>
                </a:endParaRPr>
              </a:p>
            </p:txBody>
          </p:sp>
        </mc:Choice>
        <mc:Fallback xmlns="">
          <p:sp>
            <p:nvSpPr>
              <p:cNvPr id="6" name="Marcador de contenido 5">
                <a:extLst>
                  <a:ext uri="{FF2B5EF4-FFF2-40B4-BE49-F238E27FC236}">
                    <a16:creationId xmlns:a16="http://schemas.microsoft.com/office/drawing/2014/main" id="{DAAB0447-68C3-4ACA-9725-1DBF9BF88CCF}"/>
                  </a:ext>
                </a:extLst>
              </p:cNvPr>
              <p:cNvSpPr>
                <a:spLocks noGrp="1" noRot="1" noChangeAspect="1" noMove="1" noResize="1" noEditPoints="1" noAdjustHandles="1" noChangeArrowheads="1" noChangeShapeType="1" noTextEdit="1"/>
              </p:cNvSpPr>
              <p:nvPr>
                <p:ph idx="1"/>
              </p:nvPr>
            </p:nvSpPr>
            <p:spPr>
              <a:xfrm>
                <a:off x="838200" y="1268627"/>
                <a:ext cx="10515600" cy="4908336"/>
              </a:xfrm>
              <a:blipFill>
                <a:blip r:embed="rId2"/>
                <a:stretch>
                  <a:fillRect l="-241" t="-517" r="-483"/>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16</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793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Puerta AND: Gradiente </a:t>
            </a:r>
            <a:r>
              <a:rPr lang="es-ES" dirty="0" err="1">
                <a:solidFill>
                  <a:schemeClr val="accent5">
                    <a:lumMod val="75000"/>
                  </a:schemeClr>
                </a:solidFill>
                <a:latin typeface="+mn-lt"/>
              </a:rPr>
              <a:t>Descendete</a:t>
            </a:r>
            <a:endParaRPr lang="es-ES" dirty="0">
              <a:solidFill>
                <a:schemeClr val="accent5">
                  <a:lumMod val="75000"/>
                </a:schemeClr>
              </a:solidFill>
              <a:latin typeface="+mn-lt"/>
            </a:endParaRP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19658"/>
            <a:ext cx="10515600" cy="466689"/>
          </a:xfrm>
        </p:spPr>
        <p:txBody>
          <a:bodyPr anchor="t">
            <a:normAutofit/>
          </a:bodyPr>
          <a:lstStyle/>
          <a:p>
            <a:pPr algn="just">
              <a:lnSpc>
                <a:spcPct val="100000"/>
              </a:lnSpc>
            </a:pPr>
            <a:r>
              <a:rPr lang="es-ES" sz="1800" dirty="0"/>
              <a:t>Con este ejemplo vamos a ver como con una neurona vamos a ser capaces de resolver una puerta AND.</a:t>
            </a:r>
            <a:endParaRPr lang="es-ES" sz="1400" dirty="0"/>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17</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92F78A5E-3674-4A7A-88D9-4925E4205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200" y="1830227"/>
            <a:ext cx="2553600" cy="2880000"/>
          </a:xfrm>
          <a:prstGeom prst="rect">
            <a:avLst/>
          </a:prstGeom>
        </p:spPr>
      </p:pic>
      <p:graphicFrame>
        <p:nvGraphicFramePr>
          <p:cNvPr id="12" name="Tabla 11">
            <a:extLst>
              <a:ext uri="{FF2B5EF4-FFF2-40B4-BE49-F238E27FC236}">
                <a16:creationId xmlns:a16="http://schemas.microsoft.com/office/drawing/2014/main" id="{C299AEFB-97D4-4E53-AA49-2DFC8B1580A6}"/>
              </a:ext>
            </a:extLst>
          </p:cNvPr>
          <p:cNvGraphicFramePr>
            <a:graphicFrameLocks noGrp="1"/>
          </p:cNvGraphicFramePr>
          <p:nvPr>
            <p:extLst>
              <p:ext uri="{D42A27DB-BD31-4B8C-83A1-F6EECF244321}">
                <p14:modId xmlns:p14="http://schemas.microsoft.com/office/powerpoint/2010/main" val="2838522941"/>
              </p:ext>
            </p:extLst>
          </p:nvPr>
        </p:nvGraphicFramePr>
        <p:xfrm>
          <a:off x="5029531" y="1878125"/>
          <a:ext cx="3388860" cy="1854200"/>
        </p:xfrm>
        <a:graphic>
          <a:graphicData uri="http://schemas.openxmlformats.org/drawingml/2006/table">
            <a:tbl>
              <a:tblPr firstRow="1" bandRow="1">
                <a:tableStyleId>{5940675A-B579-460E-94D1-54222C63F5DA}</a:tableStyleId>
              </a:tblPr>
              <a:tblGrid>
                <a:gridCol w="847215">
                  <a:extLst>
                    <a:ext uri="{9D8B030D-6E8A-4147-A177-3AD203B41FA5}">
                      <a16:colId xmlns:a16="http://schemas.microsoft.com/office/drawing/2014/main" val="3461469137"/>
                    </a:ext>
                  </a:extLst>
                </a:gridCol>
                <a:gridCol w="847215">
                  <a:extLst>
                    <a:ext uri="{9D8B030D-6E8A-4147-A177-3AD203B41FA5}">
                      <a16:colId xmlns:a16="http://schemas.microsoft.com/office/drawing/2014/main" val="1986459629"/>
                    </a:ext>
                  </a:extLst>
                </a:gridCol>
                <a:gridCol w="847215">
                  <a:extLst>
                    <a:ext uri="{9D8B030D-6E8A-4147-A177-3AD203B41FA5}">
                      <a16:colId xmlns:a16="http://schemas.microsoft.com/office/drawing/2014/main" val="3321839941"/>
                    </a:ext>
                  </a:extLst>
                </a:gridCol>
                <a:gridCol w="847215">
                  <a:extLst>
                    <a:ext uri="{9D8B030D-6E8A-4147-A177-3AD203B41FA5}">
                      <a16:colId xmlns:a16="http://schemas.microsoft.com/office/drawing/2014/main" val="2886336987"/>
                    </a:ext>
                  </a:extLst>
                </a:gridCol>
              </a:tblGrid>
              <a:tr h="370840">
                <a:tc>
                  <a:txBody>
                    <a:bodyPr/>
                    <a:lstStyle/>
                    <a:p>
                      <a:pPr algn="ctr"/>
                      <a:r>
                        <a:rPr lang="es-ES" dirty="0"/>
                        <a:t>b</a:t>
                      </a:r>
                      <a:r>
                        <a:rPr lang="es-ES" baseline="-25000" dirty="0"/>
                        <a:t>0</a:t>
                      </a:r>
                    </a:p>
                  </a:txBody>
                  <a:tcPr>
                    <a:solidFill>
                      <a:schemeClr val="bg1">
                        <a:lumMod val="85000"/>
                      </a:schemeClr>
                    </a:solidFill>
                  </a:tcPr>
                </a:tc>
                <a:tc>
                  <a:txBody>
                    <a:bodyPr/>
                    <a:lstStyle/>
                    <a:p>
                      <a:pPr algn="ctr"/>
                      <a:r>
                        <a:rPr lang="es-ES" dirty="0"/>
                        <a:t>e</a:t>
                      </a:r>
                      <a:r>
                        <a:rPr lang="es-ES" baseline="-25000" dirty="0"/>
                        <a:t>1</a:t>
                      </a:r>
                      <a:endParaRPr lang="es-ES" dirty="0"/>
                    </a:p>
                  </a:txBody>
                  <a:tcPr>
                    <a:solidFill>
                      <a:schemeClr val="bg1">
                        <a:lumMod val="85000"/>
                      </a:schemeClr>
                    </a:solidFill>
                  </a:tcPr>
                </a:tc>
                <a:tc>
                  <a:txBody>
                    <a:bodyPr/>
                    <a:lstStyle/>
                    <a:p>
                      <a:pPr algn="ctr"/>
                      <a:r>
                        <a:rPr lang="es-ES" dirty="0"/>
                        <a:t>e</a:t>
                      </a:r>
                      <a:r>
                        <a:rPr lang="es-ES" baseline="-25000" dirty="0"/>
                        <a:t>2</a:t>
                      </a:r>
                      <a:endParaRPr lang="es-ES" dirty="0"/>
                    </a:p>
                  </a:txBody>
                  <a:tcPr>
                    <a:solidFill>
                      <a:schemeClr val="bg1">
                        <a:lumMod val="85000"/>
                      </a:schemeClr>
                    </a:solidFill>
                  </a:tcPr>
                </a:tc>
                <a:tc>
                  <a:txBody>
                    <a:bodyPr/>
                    <a:lstStyle/>
                    <a:p>
                      <a:pPr algn="ctr"/>
                      <a:r>
                        <a:rPr lang="es-ES" dirty="0"/>
                        <a:t>y</a:t>
                      </a:r>
                    </a:p>
                  </a:txBody>
                  <a:tcPr>
                    <a:solidFill>
                      <a:schemeClr val="bg1">
                        <a:lumMod val="85000"/>
                      </a:schemeClr>
                    </a:solidFill>
                  </a:tcPr>
                </a:tc>
                <a:extLst>
                  <a:ext uri="{0D108BD9-81ED-4DB2-BD59-A6C34878D82A}">
                    <a16:rowId xmlns:a16="http://schemas.microsoft.com/office/drawing/2014/main" val="1600383896"/>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tc>
                <a:tc>
                  <a:txBody>
                    <a:bodyPr/>
                    <a:lstStyle/>
                    <a:p>
                      <a:pPr algn="ctr"/>
                      <a:r>
                        <a:rPr lang="es-ES" dirty="0"/>
                        <a:t>0</a:t>
                      </a:r>
                    </a:p>
                  </a:txBody>
                  <a:tcPr>
                    <a:solidFill>
                      <a:schemeClr val="accent6">
                        <a:lumMod val="40000"/>
                        <a:lumOff val="60000"/>
                      </a:schemeClr>
                    </a:solidFill>
                  </a:tcPr>
                </a:tc>
                <a:extLst>
                  <a:ext uri="{0D108BD9-81ED-4DB2-BD59-A6C34878D82A}">
                    <a16:rowId xmlns:a16="http://schemas.microsoft.com/office/drawing/2014/main" val="1874706395"/>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0</a:t>
                      </a:r>
                    </a:p>
                  </a:txBody>
                  <a:tcPr>
                    <a:solidFill>
                      <a:schemeClr val="accent6">
                        <a:lumMod val="40000"/>
                        <a:lumOff val="60000"/>
                      </a:schemeClr>
                    </a:solidFill>
                  </a:tcPr>
                </a:tc>
                <a:extLst>
                  <a:ext uri="{0D108BD9-81ED-4DB2-BD59-A6C34878D82A}">
                    <a16:rowId xmlns:a16="http://schemas.microsoft.com/office/drawing/2014/main" val="3776406037"/>
                  </a:ext>
                </a:extLst>
              </a:tr>
              <a:tr h="370840">
                <a:tc>
                  <a:txBody>
                    <a:bodyPr/>
                    <a:lstStyle/>
                    <a:p>
                      <a:pPr algn="ctr"/>
                      <a:r>
                        <a:rPr lang="es-ES" dirty="0"/>
                        <a:t>1</a:t>
                      </a:r>
                    </a:p>
                  </a:txBody>
                  <a:tcPr/>
                </a:tc>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solidFill>
                      <a:schemeClr val="accent6">
                        <a:lumMod val="40000"/>
                        <a:lumOff val="60000"/>
                      </a:schemeClr>
                    </a:solidFill>
                  </a:tcPr>
                </a:tc>
                <a:extLst>
                  <a:ext uri="{0D108BD9-81ED-4DB2-BD59-A6C34878D82A}">
                    <a16:rowId xmlns:a16="http://schemas.microsoft.com/office/drawing/2014/main" val="2732356642"/>
                  </a:ext>
                </a:extLst>
              </a:tr>
              <a:tr h="370840">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solidFill>
                      <a:schemeClr val="accent6">
                        <a:lumMod val="40000"/>
                        <a:lumOff val="60000"/>
                      </a:schemeClr>
                    </a:solidFill>
                  </a:tcPr>
                </a:tc>
                <a:extLst>
                  <a:ext uri="{0D108BD9-81ED-4DB2-BD59-A6C34878D82A}">
                    <a16:rowId xmlns:a16="http://schemas.microsoft.com/office/drawing/2014/main" val="815794115"/>
                  </a:ext>
                </a:extLst>
              </a:tr>
            </a:tbl>
          </a:graphicData>
        </a:graphic>
      </p:graphicFrame>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D487BCB7-D8A0-41B1-8E97-8792AD9BBB9C}"/>
                  </a:ext>
                </a:extLst>
              </p:cNvPr>
              <p:cNvSpPr txBox="1"/>
              <p:nvPr/>
            </p:nvSpPr>
            <p:spPr>
              <a:xfrm>
                <a:off x="655128" y="5207004"/>
                <a:ext cx="4374403" cy="276999"/>
              </a:xfrm>
              <a:prstGeom prst="rect">
                <a:avLst/>
              </a:prstGeom>
              <a:noFill/>
            </p:spPr>
            <p:txBody>
              <a:bodyPr wrap="none" lIns="0" tIns="0" rIns="0" bIns="0" rtlCol="0">
                <a:spAutoFit/>
              </a:bodyPr>
              <a:lstStyle/>
              <a:p>
                <a:r>
                  <a:rPr lang="es-ES" b="0" dirty="0"/>
                  <a:t>e</a:t>
                </a:r>
                <a14:m>
                  <m:oMath xmlns:m="http://schemas.openxmlformats.org/officeDocument/2006/math">
                    <m:r>
                      <a:rPr lang="es-ES" b="0" i="1" smtClean="0">
                        <a:latin typeface="Cambria Math" panose="02040503050406030204" pitchFamily="18" charset="0"/>
                      </a:rPr>
                      <m:t>𝑛𝑡𝑟𝑎𝑑𝑎</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𝑒</m:t>
                        </m:r>
                      </m:e>
                      <m:sub>
                        <m:r>
                          <a:rPr lang="es-ES" b="0" i="1" smtClean="0">
                            <a:latin typeface="Cambria Math" panose="02040503050406030204" pitchFamily="18" charset="0"/>
                          </a:rPr>
                          <m:t>1</m:t>
                        </m:r>
                      </m:sub>
                    </m:sSub>
                  </m:oMath>
                </a14:m>
                <a:r>
                  <a:rPr lang="es-ES" dirty="0"/>
                  <a:t>, </a:t>
                </a: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𝑒</m:t>
                        </m:r>
                      </m:e>
                      <m:sub>
                        <m:r>
                          <a:rPr lang="es-ES" b="0" i="1" smtClean="0">
                            <a:latin typeface="Cambria Math" panose="02040503050406030204" pitchFamily="18" charset="0"/>
                          </a:rPr>
                          <m:t>2</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𝑤</m:t>
                        </m:r>
                      </m:e>
                      <m:sub>
                        <m:r>
                          <a:rPr lang="es-ES" i="1">
                            <a:latin typeface="Cambria Math" panose="02040503050406030204" pitchFamily="18" charset="0"/>
                          </a:rPr>
                          <m:t>0</m:t>
                        </m:r>
                      </m:sub>
                    </m:sSub>
                  </m:oMath>
                </a14:m>
                <a:r>
                  <a:rPr lang="es-ES" dirty="0"/>
                  <a:t>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i="1">
                            <a:latin typeface="Cambria Math" panose="02040503050406030204" pitchFamily="18" charset="0"/>
                          </a:rPr>
                          <m:t>0</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𝑤</m:t>
                        </m:r>
                      </m:e>
                      <m:sub>
                        <m:r>
                          <a:rPr lang="es-ES" b="0" i="1" smtClean="0">
                            <a:latin typeface="Cambria Math" panose="02040503050406030204" pitchFamily="18" charset="0"/>
                          </a:rPr>
                          <m:t>1</m:t>
                        </m:r>
                      </m:sub>
                    </m:sSub>
                    <m:r>
                      <m:rPr>
                        <m:nor/>
                      </m:rPr>
                      <a:rPr lang="es-ES" dirty="0"/>
                      <m:t> </m:t>
                    </m:r>
                    <m:sSub>
                      <m:sSubPr>
                        <m:ctrlPr>
                          <a:rPr lang="es-ES" i="1">
                            <a:latin typeface="Cambria Math" panose="02040503050406030204" pitchFamily="18" charset="0"/>
                          </a:rPr>
                        </m:ctrlPr>
                      </m:sSubPr>
                      <m:e>
                        <m:r>
                          <a:rPr lang="es-ES" b="0" i="1" smtClean="0">
                            <a:latin typeface="Cambria Math" panose="02040503050406030204" pitchFamily="18" charset="0"/>
                          </a:rPr>
                          <m:t>𝑒</m:t>
                        </m:r>
                      </m:e>
                      <m:sub>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𝑤</m:t>
                        </m:r>
                      </m:e>
                      <m:sub>
                        <m:r>
                          <a:rPr lang="es-ES" b="0" i="1" smtClean="0">
                            <a:latin typeface="Cambria Math" panose="02040503050406030204" pitchFamily="18" charset="0"/>
                          </a:rPr>
                          <m:t>2</m:t>
                        </m:r>
                      </m:sub>
                    </m:sSub>
                    <m:r>
                      <m:rPr>
                        <m:nor/>
                      </m:rPr>
                      <a:rPr lang="es-ES" dirty="0"/>
                      <m:t> </m:t>
                    </m:r>
                    <m:sSub>
                      <m:sSubPr>
                        <m:ctrlPr>
                          <a:rPr lang="es-ES" i="1">
                            <a:latin typeface="Cambria Math" panose="02040503050406030204" pitchFamily="18" charset="0"/>
                          </a:rPr>
                        </m:ctrlPr>
                      </m:sSubPr>
                      <m:e>
                        <m:r>
                          <a:rPr lang="es-ES" i="1">
                            <a:latin typeface="Cambria Math" panose="02040503050406030204" pitchFamily="18" charset="0"/>
                          </a:rPr>
                          <m:t>𝑒</m:t>
                        </m:r>
                      </m:e>
                      <m:sub>
                        <m:r>
                          <a:rPr lang="es-ES" b="0" i="1" smtClean="0">
                            <a:latin typeface="Cambria Math" panose="02040503050406030204" pitchFamily="18" charset="0"/>
                          </a:rPr>
                          <m:t>2</m:t>
                        </m:r>
                      </m:sub>
                    </m:sSub>
                  </m:oMath>
                </a14:m>
                <a:endParaRPr lang="es-ES" dirty="0"/>
              </a:p>
            </p:txBody>
          </p:sp>
        </mc:Choice>
        <mc:Fallback xmlns="">
          <p:sp>
            <p:nvSpPr>
              <p:cNvPr id="13" name="CuadroTexto 12">
                <a:extLst>
                  <a:ext uri="{FF2B5EF4-FFF2-40B4-BE49-F238E27FC236}">
                    <a16:creationId xmlns:a16="http://schemas.microsoft.com/office/drawing/2014/main" id="{D487BCB7-D8A0-41B1-8E97-8792AD9BBB9C}"/>
                  </a:ext>
                </a:extLst>
              </p:cNvPr>
              <p:cNvSpPr txBox="1">
                <a:spLocks noRot="1" noChangeAspect="1" noMove="1" noResize="1" noEditPoints="1" noAdjustHandles="1" noChangeArrowheads="1" noChangeShapeType="1" noTextEdit="1"/>
              </p:cNvSpPr>
              <p:nvPr/>
            </p:nvSpPr>
            <p:spPr>
              <a:xfrm>
                <a:off x="655128" y="5207004"/>
                <a:ext cx="4374403" cy="276999"/>
              </a:xfrm>
              <a:prstGeom prst="rect">
                <a:avLst/>
              </a:prstGeom>
              <a:blipFill>
                <a:blip r:embed="rId3"/>
                <a:stretch>
                  <a:fillRect l="-3203" t="-28261" b="-50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7B631DDD-5AA2-422E-852B-9D144912FF44}"/>
                  </a:ext>
                </a:extLst>
              </p:cNvPr>
              <p:cNvSpPr/>
              <p:nvPr/>
            </p:nvSpPr>
            <p:spPr>
              <a:xfrm>
                <a:off x="497540" y="5730516"/>
                <a:ext cx="31166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i="1" smtClean="0">
                          <a:latin typeface="Cambria Math" panose="02040503050406030204" pitchFamily="18" charset="0"/>
                        </a:rPr>
                        <m:t>s</m:t>
                      </m:r>
                      <m:r>
                        <a:rPr lang="es-ES" b="0" i="1" smtClean="0">
                          <a:latin typeface="Cambria Math" panose="02040503050406030204" pitchFamily="18" charset="0"/>
                        </a:rPr>
                        <m:t>𝑎𝑙𝑖𝑑𝑎</m:t>
                      </m:r>
                      <m:d>
                        <m:dPr>
                          <m:ctrlPr>
                            <a:rPr lang="es-ES" i="1">
                              <a:latin typeface="Cambria Math" panose="02040503050406030204" pitchFamily="18" charset="0"/>
                            </a:rPr>
                          </m:ctrlPr>
                        </m:dPr>
                        <m:e>
                          <m:r>
                            <a:rPr lang="es-ES" b="0" i="1" smtClean="0">
                              <a:latin typeface="Cambria Math" panose="02040503050406030204" pitchFamily="18" charset="0"/>
                            </a:rPr>
                            <m:t>𝐸𝑛𝑡𝑟𝑎𝑑𝑎</m:t>
                          </m:r>
                        </m:e>
                      </m:d>
                      <m:r>
                        <a:rPr lang="es-ES" i="1">
                          <a:latin typeface="Cambria Math" panose="02040503050406030204" pitchFamily="18" charset="0"/>
                        </a:rPr>
                        <m:t>=</m:t>
                      </m:r>
                      <m:r>
                        <a:rPr lang="es-ES" i="1" smtClean="0">
                          <a:latin typeface="Cambria Math" panose="02040503050406030204" pitchFamily="18" charset="0"/>
                        </a:rPr>
                        <m:t>𝐸</m:t>
                      </m:r>
                      <m:r>
                        <a:rPr lang="es-ES" b="0" i="1" smtClean="0">
                          <a:latin typeface="Cambria Math" panose="02040503050406030204" pitchFamily="18" charset="0"/>
                        </a:rPr>
                        <m:t>𝑛𝑡𝑟𝑎𝑑𝑎</m:t>
                      </m:r>
                    </m:oMath>
                  </m:oMathPara>
                </a14:m>
                <a:endParaRPr lang="es-ES" dirty="0"/>
              </a:p>
            </p:txBody>
          </p:sp>
        </mc:Choice>
        <mc:Fallback xmlns="">
          <p:sp>
            <p:nvSpPr>
              <p:cNvPr id="14" name="Rectángulo 13">
                <a:extLst>
                  <a:ext uri="{FF2B5EF4-FFF2-40B4-BE49-F238E27FC236}">
                    <a16:creationId xmlns:a16="http://schemas.microsoft.com/office/drawing/2014/main" id="{7B631DDD-5AA2-422E-852B-9D144912FF44}"/>
                  </a:ext>
                </a:extLst>
              </p:cNvPr>
              <p:cNvSpPr>
                <a:spLocks noRot="1" noChangeAspect="1" noMove="1" noResize="1" noEditPoints="1" noAdjustHandles="1" noChangeArrowheads="1" noChangeShapeType="1" noTextEdit="1"/>
              </p:cNvSpPr>
              <p:nvPr/>
            </p:nvSpPr>
            <p:spPr>
              <a:xfrm>
                <a:off x="497540" y="5730516"/>
                <a:ext cx="3116687" cy="369332"/>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3BE85446-7CD7-406A-B1FD-895EC13A2C09}"/>
                  </a:ext>
                </a:extLst>
              </p:cNvPr>
              <p:cNvSpPr/>
              <p:nvPr/>
            </p:nvSpPr>
            <p:spPr>
              <a:xfrm>
                <a:off x="6201799" y="5089160"/>
                <a:ext cx="3410614" cy="36933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𝑒𝑟𝑟𝑜𝑟</m:t>
                      </m:r>
                      <m:d>
                        <m:dPr>
                          <m:ctrlPr>
                            <a:rPr lang="es-ES" i="1">
                              <a:latin typeface="Cambria Math" panose="02040503050406030204" pitchFamily="18" charset="0"/>
                            </a:rPr>
                          </m:ctrlPr>
                        </m:dPr>
                        <m:e>
                          <m:sSub>
                            <m:sSubPr>
                              <m:ctrlPr>
                                <a:rPr lang="es-ES" i="1" smtClean="0">
                                  <a:latin typeface="Cambria Math" panose="02040503050406030204" pitchFamily="18" charset="0"/>
                                </a:rPr>
                              </m:ctrlPr>
                            </m:sSubPr>
                            <m:e>
                              <m:r>
                                <a:rPr lang="es-ES" b="0" i="1" smtClean="0">
                                  <a:latin typeface="Cambria Math" panose="02040503050406030204" pitchFamily="18" charset="0"/>
                                </a:rPr>
                                <m:t>𝑦</m:t>
                              </m:r>
                            </m:e>
                            <m:sub>
                              <m:r>
                                <a:rPr lang="es-ES" b="0" i="1" smtClean="0">
                                  <a:latin typeface="Cambria Math" panose="02040503050406030204" pitchFamily="18" charset="0"/>
                                </a:rPr>
                                <m:t>𝑖</m:t>
                              </m:r>
                            </m:sub>
                          </m:sSub>
                          <m:r>
                            <a:rPr lang="es-ES" i="1">
                              <a:latin typeface="Cambria Math" panose="02040503050406030204" pitchFamily="18" charset="0"/>
                            </a:rPr>
                            <m:t>, </m:t>
                          </m:r>
                          <m:sSub>
                            <m:sSubPr>
                              <m:ctrlPr>
                                <a:rPr lang="es-ES" i="1" smtClean="0">
                                  <a:latin typeface="Cambria Math" panose="02040503050406030204" pitchFamily="18" charset="0"/>
                                </a:rPr>
                              </m:ctrlPr>
                            </m:sSubPr>
                            <m:e>
                              <m:r>
                                <a:rPr lang="es-ES" i="1">
                                  <a:latin typeface="Cambria Math" panose="02040503050406030204" pitchFamily="18" charset="0"/>
                                </a:rPr>
                                <m:t>𝑠𝑎𝑙𝑖𝑑𝑎</m:t>
                              </m:r>
                            </m:e>
                            <m:sub>
                              <m:r>
                                <a:rPr lang="es-ES" b="0" i="1" smtClean="0">
                                  <a:latin typeface="Cambria Math" panose="02040503050406030204" pitchFamily="18" charset="0"/>
                                </a:rPr>
                                <m:t>𝑖</m:t>
                              </m:r>
                            </m:sub>
                          </m:sSub>
                        </m:e>
                      </m:d>
                      <m:r>
                        <a:rPr lang="es-ES" i="1">
                          <a:latin typeface="Cambria Math" panose="02040503050406030204" pitchFamily="18" charset="0"/>
                        </a:rPr>
                        <m:t>=</m:t>
                      </m:r>
                      <m:r>
                        <a:rPr lang="es-ES" i="1" smtClean="0">
                          <a:latin typeface="Cambria Math" panose="02040503050406030204" pitchFamily="18" charset="0"/>
                        </a:rPr>
                        <m:t>𝑠</m:t>
                      </m:r>
                      <m:r>
                        <a:rPr lang="es-ES" b="0" i="1" smtClean="0">
                          <a:latin typeface="Cambria Math" panose="02040503050406030204" pitchFamily="18" charset="0"/>
                        </a:rPr>
                        <m:t>𝑎𝑙𝑖𝑑𝑎</m:t>
                      </m:r>
                      <m:r>
                        <a:rPr lang="es-ES" b="0" i="1" smtClean="0">
                          <a:latin typeface="Cambria Math" panose="02040503050406030204" pitchFamily="18" charset="0"/>
                        </a:rPr>
                        <m:t> −</m:t>
                      </m:r>
                      <m:r>
                        <a:rPr lang="es-ES" b="0" i="1" smtClean="0">
                          <a:latin typeface="Cambria Math" panose="02040503050406030204" pitchFamily="18" charset="0"/>
                        </a:rPr>
                        <m:t>𝑦</m:t>
                      </m:r>
                    </m:oMath>
                  </m:oMathPara>
                </a14:m>
                <a:endParaRPr lang="es-ES" dirty="0">
                  <a:ea typeface="Cambria Math" panose="02040503050406030204" pitchFamily="18" charset="0"/>
                </a:endParaRPr>
              </a:p>
            </p:txBody>
          </p:sp>
        </mc:Choice>
        <mc:Fallback xmlns="">
          <p:sp>
            <p:nvSpPr>
              <p:cNvPr id="15" name="Rectángulo 14">
                <a:extLst>
                  <a:ext uri="{FF2B5EF4-FFF2-40B4-BE49-F238E27FC236}">
                    <a16:creationId xmlns:a16="http://schemas.microsoft.com/office/drawing/2014/main" id="{3BE85446-7CD7-406A-B1FD-895EC13A2C09}"/>
                  </a:ext>
                </a:extLst>
              </p:cNvPr>
              <p:cNvSpPr>
                <a:spLocks noRot="1" noChangeAspect="1" noMove="1" noResize="1" noEditPoints="1" noAdjustHandles="1" noChangeArrowheads="1" noChangeShapeType="1" noTextEdit="1"/>
              </p:cNvSpPr>
              <p:nvPr/>
            </p:nvSpPr>
            <p:spPr>
              <a:xfrm>
                <a:off x="6201799" y="5089160"/>
                <a:ext cx="3410614" cy="369332"/>
              </a:xfrm>
              <a:prstGeom prst="rect">
                <a:avLst/>
              </a:prstGeom>
              <a:blipFill>
                <a:blip r:embed="rId5"/>
                <a:stretch>
                  <a:fillRect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DEFD4A54-7A3B-4D1C-A456-E0F2AF8D9447}"/>
                  </a:ext>
                </a:extLst>
              </p:cNvPr>
              <p:cNvSpPr/>
              <p:nvPr/>
            </p:nvSpPr>
            <p:spPr>
              <a:xfrm>
                <a:off x="5896461" y="5956667"/>
                <a:ext cx="4700774" cy="483466"/>
              </a:xfrm>
              <a:prstGeom prst="rect">
                <a:avLst/>
              </a:prstGeom>
              <a:ln>
                <a:noFill/>
              </a:ln>
            </p:spPr>
            <p:txBody>
              <a:bodyPr wrap="none">
                <a:spAutoFit/>
              </a:bodyPr>
              <a:lstStyle/>
              <a:p>
                <a:pPr algn="just"/>
                <a:r>
                  <a:rPr lang="es-ES" dirty="0"/>
                  <a:t>f</a:t>
                </a:r>
                <a:r>
                  <a:rPr lang="es-ES" dirty="0" err="1"/>
                  <a:t>unción_perdida</a:t>
                </a:r>
                <a:r>
                  <a:rPr lang="es-ES" dirty="0"/>
                  <a:t> (</a:t>
                </a: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𝑤</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𝑤</m:t>
                        </m:r>
                      </m:e>
                      <m:sub>
                        <m:r>
                          <a:rPr lang="es-ES" i="1">
                            <a:latin typeface="Cambria Math" panose="02040503050406030204" pitchFamily="18" charset="0"/>
                          </a:rPr>
                          <m:t>1</m:t>
                        </m:r>
                      </m:sub>
                    </m:sSub>
                  </m:oMath>
                </a14:m>
                <a:r>
                  <a:rPr lang="es-ES" dirty="0"/>
                  <a:t>, </a:t>
                </a: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𝑤</m:t>
                        </m:r>
                      </m:e>
                      <m:sub>
                        <m:r>
                          <a:rPr lang="es-ES" i="1">
                            <a:latin typeface="Cambria Math" panose="02040503050406030204" pitchFamily="18" charset="0"/>
                          </a:rPr>
                          <m:t>2</m:t>
                        </m:r>
                      </m:sub>
                    </m:sSub>
                  </m:oMath>
                </a14:m>
                <a:r>
                  <a:rPr lang="es-ES" dirty="0"/>
                  <a:t>)</a:t>
                </a:r>
                <a14:m>
                  <m:oMath xmlns:m="http://schemas.openxmlformats.org/officeDocument/2006/math">
                    <m:r>
                      <a:rPr lang="es-ES" b="0" i="0" smtClean="0">
                        <a:latin typeface="Cambria Math" panose="02040503050406030204" pitchFamily="18" charset="0"/>
                      </a:rPr>
                      <m:t> </m:t>
                    </m:r>
                    <m:r>
                      <a:rPr lang="es-ES" i="1">
                        <a:latin typeface="Cambria Math" panose="02040503050406030204" pitchFamily="18" charset="0"/>
                      </a:rPr>
                      <m:t>=</m:t>
                    </m:r>
                    <m:f>
                      <m:fPr>
                        <m:ctrlPr>
                          <a:rPr lang="es-ES"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2</m:t>
                        </m:r>
                        <m:r>
                          <a:rPr lang="es-ES" b="0" i="1" smtClean="0">
                            <a:latin typeface="Cambria Math" panose="02040503050406030204" pitchFamily="18" charset="0"/>
                          </a:rPr>
                          <m:t>𝑁</m:t>
                        </m:r>
                      </m:den>
                    </m:f>
                    <m:r>
                      <a:rPr lang="es-ES" b="0" i="1" smtClean="0">
                        <a:latin typeface="Cambria Math" panose="02040503050406030204" pitchFamily="18" charset="0"/>
                      </a:rPr>
                      <m:t> </m:t>
                    </m:r>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𝑁</m:t>
                        </m:r>
                      </m:sup>
                      <m:e>
                        <m:sSubSup>
                          <m:sSubSupPr>
                            <m:ctrlPr>
                              <a:rPr lang="es-ES" b="0" i="1" smtClean="0">
                                <a:latin typeface="Cambria Math" panose="02040503050406030204" pitchFamily="18" charset="0"/>
                              </a:rPr>
                            </m:ctrlPr>
                          </m:sSubSupPr>
                          <m:e>
                            <m:r>
                              <a:rPr lang="es-ES" b="0" i="1" smtClean="0">
                                <a:latin typeface="Cambria Math" panose="02040503050406030204" pitchFamily="18" charset="0"/>
                              </a:rPr>
                              <m:t>𝑒𝑟𝑟𝑜𝑟</m:t>
                            </m:r>
                          </m:e>
                          <m:sub>
                            <m:r>
                              <a:rPr lang="es-ES" b="0" i="1" smtClean="0">
                                <a:latin typeface="Cambria Math" panose="02040503050406030204" pitchFamily="18" charset="0"/>
                              </a:rPr>
                              <m:t>𝑖</m:t>
                            </m:r>
                          </m:sub>
                          <m:sup>
                            <m:r>
                              <a:rPr lang="es-ES" b="0" i="1" smtClean="0">
                                <a:latin typeface="Cambria Math" panose="02040503050406030204" pitchFamily="18" charset="0"/>
                              </a:rPr>
                              <m:t>2</m:t>
                            </m:r>
                          </m:sup>
                        </m:sSubSup>
                      </m:e>
                    </m:nary>
                  </m:oMath>
                </a14:m>
                <a:endParaRPr lang="es-ES" dirty="0">
                  <a:ea typeface="Cambria Math" panose="02040503050406030204" pitchFamily="18" charset="0"/>
                </a:endParaRPr>
              </a:p>
            </p:txBody>
          </p:sp>
        </mc:Choice>
        <mc:Fallback xmlns="">
          <p:sp>
            <p:nvSpPr>
              <p:cNvPr id="16" name="Rectángulo 15">
                <a:extLst>
                  <a:ext uri="{FF2B5EF4-FFF2-40B4-BE49-F238E27FC236}">
                    <a16:creationId xmlns:a16="http://schemas.microsoft.com/office/drawing/2014/main" id="{DEFD4A54-7A3B-4D1C-A456-E0F2AF8D9447}"/>
                  </a:ext>
                </a:extLst>
              </p:cNvPr>
              <p:cNvSpPr>
                <a:spLocks noRot="1" noChangeAspect="1" noMove="1" noResize="1" noEditPoints="1" noAdjustHandles="1" noChangeArrowheads="1" noChangeShapeType="1" noTextEdit="1"/>
              </p:cNvSpPr>
              <p:nvPr/>
            </p:nvSpPr>
            <p:spPr>
              <a:xfrm>
                <a:off x="5896461" y="5956667"/>
                <a:ext cx="4700774" cy="483466"/>
              </a:xfrm>
              <a:prstGeom prst="rect">
                <a:avLst/>
              </a:prstGeom>
              <a:blipFill>
                <a:blip r:embed="rId6"/>
                <a:stretch>
                  <a:fillRect l="-1038" t="-79747" b="-131646"/>
                </a:stretch>
              </a:blipFill>
              <a:ln>
                <a:noFill/>
              </a:ln>
            </p:spPr>
            <p:txBody>
              <a:bodyPr/>
              <a:lstStyle/>
              <a:p>
                <a:r>
                  <a:rPr lang="es-ES">
                    <a:noFill/>
                  </a:rPr>
                  <a:t> </a:t>
                </a:r>
              </a:p>
            </p:txBody>
          </p:sp>
        </mc:Fallback>
      </mc:AlternateContent>
      <p:pic>
        <p:nvPicPr>
          <p:cNvPr id="19" name="Imagen 18">
            <a:extLst>
              <a:ext uri="{FF2B5EF4-FFF2-40B4-BE49-F238E27FC236}">
                <a16:creationId xmlns:a16="http://schemas.microsoft.com/office/drawing/2014/main" id="{CD10E15C-626F-4EA7-AE65-EC684EA705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9103" y="1686347"/>
            <a:ext cx="3809524" cy="2880000"/>
          </a:xfrm>
          <a:prstGeom prst="rect">
            <a:avLst/>
          </a:prstGeom>
        </p:spPr>
      </p:pic>
    </p:spTree>
    <p:extLst>
      <p:ext uri="{BB962C8B-B14F-4D97-AF65-F5344CB8AC3E}">
        <p14:creationId xmlns:p14="http://schemas.microsoft.com/office/powerpoint/2010/main" val="1637760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Gradiente Descendente</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Inicializo los pesos de las neuronas de forma aleatoria: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𝑤</m:t>
                        </m:r>
                      </m:e>
                      <m:sub>
                        <m:r>
                          <a:rPr lang="es-ES" sz="1800" i="1">
                            <a:latin typeface="Cambria Math" panose="02040503050406030204" pitchFamily="18" charset="0"/>
                          </a:rPr>
                          <m:t>0</m:t>
                        </m:r>
                      </m:sub>
                    </m:sSub>
                  </m:oMath>
                </a14:m>
                <a:r>
                  <a:rPr lang="es-ES" sz="1800" dirty="0"/>
                  <a:t> = 0.5,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𝑤</m:t>
                        </m:r>
                      </m:e>
                      <m:sub>
                        <m:r>
                          <a:rPr lang="es-ES" sz="1800" i="1">
                            <a:latin typeface="Cambria Math" panose="02040503050406030204" pitchFamily="18" charset="0"/>
                          </a:rPr>
                          <m:t>1</m:t>
                        </m:r>
                      </m:sub>
                    </m:sSub>
                    <m:r>
                      <a:rPr lang="es-ES" sz="1800" b="0" i="1" smtClean="0">
                        <a:latin typeface="Cambria Math" panose="02040503050406030204" pitchFamily="18" charset="0"/>
                      </a:rPr>
                      <m:t>=0.5,  </m:t>
                    </m:r>
                    <m:sSub>
                      <m:sSubPr>
                        <m:ctrlPr>
                          <a:rPr lang="es-ES" sz="1800" i="1">
                            <a:latin typeface="Cambria Math" panose="02040503050406030204" pitchFamily="18" charset="0"/>
                          </a:rPr>
                        </m:ctrlPr>
                      </m:sSubPr>
                      <m:e>
                        <m:r>
                          <a:rPr lang="es-ES" sz="1800" i="1">
                            <a:latin typeface="Cambria Math" panose="02040503050406030204" pitchFamily="18" charset="0"/>
                          </a:rPr>
                          <m:t>𝑤</m:t>
                        </m:r>
                      </m:e>
                      <m:sub>
                        <m:r>
                          <a:rPr lang="es-ES" sz="1800" i="1">
                            <a:latin typeface="Cambria Math" panose="02040503050406030204" pitchFamily="18" charset="0"/>
                          </a:rPr>
                          <m:t>2</m:t>
                        </m:r>
                      </m:sub>
                    </m:sSub>
                  </m:oMath>
                </a14:m>
                <a:r>
                  <a:rPr lang="es-ES" sz="1800" dirty="0"/>
                  <a:t>=0.5</a:t>
                </a:r>
              </a:p>
              <a:p>
                <a:pPr algn="just">
                  <a:lnSpc>
                    <a:spcPct val="100000"/>
                  </a:lnSpc>
                </a:pPr>
                <a:r>
                  <a:rPr lang="es-ES" sz="1800" dirty="0"/>
                  <a:t>Calculo la función de entrada para la primera entrada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𝑏</m:t>
                        </m:r>
                      </m:e>
                      <m:sub>
                        <m:r>
                          <a:rPr lang="es-ES" sz="1800" i="1">
                            <a:latin typeface="Cambria Math" panose="02040503050406030204" pitchFamily="18" charset="0"/>
                          </a:rPr>
                          <m:t>0</m:t>
                        </m:r>
                      </m:sub>
                    </m:sSub>
                    <m:r>
                      <a:rPr lang="es-ES" sz="1800" b="0" i="1" smtClean="0">
                        <a:latin typeface="Cambria Math" panose="02040503050406030204" pitchFamily="18" charset="0"/>
                      </a:rPr>
                      <m:t>=1,  </m:t>
                    </m:r>
                    <m:sSub>
                      <m:sSubPr>
                        <m:ctrlPr>
                          <a:rPr lang="es-ES" sz="1800" i="1">
                            <a:latin typeface="Cambria Math" panose="02040503050406030204" pitchFamily="18" charset="0"/>
                          </a:rPr>
                        </m:ctrlPr>
                      </m:sSubPr>
                      <m:e>
                        <m:r>
                          <a:rPr lang="es-ES" sz="1800" i="1">
                            <a:latin typeface="Cambria Math" panose="02040503050406030204" pitchFamily="18" charset="0"/>
                          </a:rPr>
                          <m:t>𝑒</m:t>
                        </m:r>
                      </m:e>
                      <m:sub>
                        <m:r>
                          <a:rPr lang="es-ES" sz="1800" i="1">
                            <a:latin typeface="Cambria Math" panose="02040503050406030204" pitchFamily="18" charset="0"/>
                          </a:rPr>
                          <m:t>1</m:t>
                        </m:r>
                      </m:sub>
                    </m:sSub>
                    <m:r>
                      <a:rPr lang="es-ES" sz="1800" b="0" i="1" smtClean="0">
                        <a:latin typeface="Cambria Math" panose="02040503050406030204" pitchFamily="18" charset="0"/>
                      </a:rPr>
                      <m:t>=0,  </m:t>
                    </m:r>
                    <m:sSub>
                      <m:sSubPr>
                        <m:ctrlPr>
                          <a:rPr lang="es-ES" sz="1800" i="1">
                            <a:latin typeface="Cambria Math" panose="02040503050406030204" pitchFamily="18" charset="0"/>
                          </a:rPr>
                        </m:ctrlPr>
                      </m:sSubPr>
                      <m:e>
                        <m:r>
                          <a:rPr lang="es-ES" sz="1800" i="1">
                            <a:latin typeface="Cambria Math" panose="02040503050406030204" pitchFamily="18" charset="0"/>
                          </a:rPr>
                          <m:t>𝑒</m:t>
                        </m:r>
                      </m:e>
                      <m:sub>
                        <m:r>
                          <a:rPr lang="es-ES" sz="1800" i="1">
                            <a:latin typeface="Cambria Math" panose="02040503050406030204" pitchFamily="18" charset="0"/>
                          </a:rPr>
                          <m:t>2</m:t>
                        </m:r>
                      </m:sub>
                    </m:sSub>
                    <m:r>
                      <a:rPr lang="es-ES" sz="1800" b="0" i="1" smtClean="0">
                        <a:latin typeface="Cambria Math" panose="02040503050406030204" pitchFamily="18" charset="0"/>
                      </a:rPr>
                      <m:t>=0</m:t>
                    </m:r>
                  </m:oMath>
                </a14:m>
                <a:r>
                  <a:rPr lang="es-ES" sz="1800" dirty="0"/>
                  <a:t>)</a:t>
                </a:r>
              </a:p>
              <a:p>
                <a:pPr algn="just">
                  <a:lnSpc>
                    <a:spcPct val="100000"/>
                  </a:lnSpc>
                </a:pPr>
                <a:endParaRPr lang="es-ES" sz="1800" dirty="0"/>
              </a:p>
              <a:p>
                <a:pPr marL="0" indent="0" algn="ctr">
                  <a:lnSpc>
                    <a:spcPct val="100000"/>
                  </a:lnSpc>
                  <a:buNone/>
                </a:pPr>
                <a:r>
                  <a:rPr lang="es-ES" sz="1800" dirty="0"/>
                  <a:t>e</a:t>
                </a:r>
                <a14:m>
                  <m:oMath xmlns:m="http://schemas.openxmlformats.org/officeDocument/2006/math">
                    <m:r>
                      <a:rPr lang="es-ES" sz="1800" i="1">
                        <a:latin typeface="Cambria Math" panose="02040503050406030204" pitchFamily="18" charset="0"/>
                      </a:rPr>
                      <m:t>𝑛𝑡𝑟𝑎𝑑𝑎</m:t>
                    </m:r>
                    <m:r>
                      <a:rPr lang="es-ES" sz="1800" i="1">
                        <a:latin typeface="Cambria Math" panose="02040503050406030204" pitchFamily="18" charset="0"/>
                      </a:rPr>
                      <m:t>(1, 0</m:t>
                    </m:r>
                  </m:oMath>
                </a14:m>
                <a:r>
                  <a:rPr lang="es-ES" sz="1800" dirty="0"/>
                  <a:t>, </a:t>
                </a:r>
                <a14:m>
                  <m:oMath xmlns:m="http://schemas.openxmlformats.org/officeDocument/2006/math">
                    <m:r>
                      <a:rPr lang="es-ES" sz="1800" b="0" i="1" smtClean="0">
                        <a:latin typeface="Cambria Math" panose="02040503050406030204" pitchFamily="18" charset="0"/>
                      </a:rPr>
                      <m:t>0</m:t>
                    </m:r>
                    <m:r>
                      <a:rPr lang="es-ES" sz="1800" i="1">
                        <a:latin typeface="Cambria Math" panose="02040503050406030204" pitchFamily="18" charset="0"/>
                      </a:rPr>
                      <m:t>)=</m:t>
                    </m:r>
                    <m:r>
                      <a:rPr lang="es-ES" sz="1800" b="0" i="1" smtClean="0">
                        <a:latin typeface="Cambria Math" panose="02040503050406030204" pitchFamily="18" charset="0"/>
                      </a:rPr>
                      <m:t>0.5</m:t>
                    </m:r>
                  </m:oMath>
                </a14:m>
                <a:r>
                  <a:rPr lang="es-ES" sz="1800" dirty="0"/>
                  <a:t> </a:t>
                </a:r>
                <a14:m>
                  <m:oMath xmlns:m="http://schemas.openxmlformats.org/officeDocument/2006/math">
                    <m:r>
                      <a:rPr lang="es-ES" sz="1800" b="0" i="1" smtClean="0">
                        <a:latin typeface="Cambria Math" panose="02040503050406030204" pitchFamily="18" charset="0"/>
                      </a:rPr>
                      <m:t>·1</m:t>
                    </m:r>
                    <m:r>
                      <a:rPr lang="es-ES" sz="1800" i="1">
                        <a:latin typeface="Cambria Math" panose="02040503050406030204" pitchFamily="18" charset="0"/>
                      </a:rPr>
                      <m:t>+0.5·</m:t>
                    </m:r>
                    <m:r>
                      <a:rPr lang="es-ES" sz="1800" b="0" i="1" smtClean="0">
                        <a:latin typeface="Cambria Math" panose="02040503050406030204" pitchFamily="18" charset="0"/>
                      </a:rPr>
                      <m:t>0</m:t>
                    </m:r>
                  </m:oMath>
                </a14:m>
                <a:r>
                  <a:rPr lang="es-ES" sz="1800" dirty="0"/>
                  <a:t> + </a:t>
                </a:r>
                <a14:m>
                  <m:oMath xmlns:m="http://schemas.openxmlformats.org/officeDocument/2006/math">
                    <m:r>
                      <a:rPr lang="es-ES" sz="1800" i="1">
                        <a:latin typeface="Cambria Math" panose="02040503050406030204" pitchFamily="18" charset="0"/>
                      </a:rPr>
                      <m:t>0.5·</m:t>
                    </m:r>
                    <m:r>
                      <a:rPr lang="es-ES" sz="1800" b="0" i="1" smtClean="0">
                        <a:latin typeface="Cambria Math" panose="02040503050406030204" pitchFamily="18" charset="0"/>
                      </a:rPr>
                      <m:t>0=0.5</m:t>
                    </m:r>
                  </m:oMath>
                </a14:m>
                <a:endParaRPr lang="es-ES" sz="1800" dirty="0"/>
              </a:p>
              <a:p>
                <a:pPr algn="just">
                  <a:lnSpc>
                    <a:spcPct val="100000"/>
                  </a:lnSpc>
                </a:pPr>
                <a:endParaRPr lang="es-ES" sz="1800" dirty="0"/>
              </a:p>
              <a:p>
                <a:pPr algn="just">
                  <a:lnSpc>
                    <a:spcPct val="100000"/>
                  </a:lnSpc>
                </a:pPr>
                <a:r>
                  <a:rPr lang="es-ES" sz="1800" dirty="0"/>
                  <a:t>Calculo la salida:</a:t>
                </a:r>
              </a:p>
              <a:p>
                <a:pPr marL="0" indent="0" algn="just">
                  <a:lnSpc>
                    <a:spcPct val="100000"/>
                  </a:lnSpc>
                  <a:buNone/>
                </a:pPr>
                <a14:m>
                  <m:oMathPara xmlns:m="http://schemas.openxmlformats.org/officeDocument/2006/math">
                    <m:oMathParaPr>
                      <m:jc m:val="centerGroup"/>
                    </m:oMathParaPr>
                    <m:oMath xmlns:m="http://schemas.openxmlformats.org/officeDocument/2006/math">
                      <m:r>
                        <m:rPr>
                          <m:sty m:val="p"/>
                        </m:rPr>
                        <a:rPr lang="es-ES" sz="1800" i="1" smtClean="0">
                          <a:latin typeface="Cambria Math" panose="02040503050406030204" pitchFamily="18" charset="0"/>
                        </a:rPr>
                        <m:t>s</m:t>
                      </m:r>
                      <m:r>
                        <a:rPr lang="es-ES" sz="1800" i="1" smtClean="0">
                          <a:latin typeface="Cambria Math" panose="02040503050406030204" pitchFamily="18" charset="0"/>
                        </a:rPr>
                        <m:t>𝑎𝑙𝑖𝑑𝑎</m:t>
                      </m:r>
                      <m:d>
                        <m:dPr>
                          <m:ctrlPr>
                            <a:rPr lang="es-ES" sz="1800" i="1" smtClean="0">
                              <a:latin typeface="Cambria Math" panose="02040503050406030204" pitchFamily="18" charset="0"/>
                            </a:rPr>
                          </m:ctrlPr>
                        </m:dPr>
                        <m:e>
                          <m:r>
                            <a:rPr lang="es-ES" sz="1800" b="0" i="1" smtClean="0">
                              <a:latin typeface="Cambria Math" panose="02040503050406030204" pitchFamily="18" charset="0"/>
                            </a:rPr>
                            <m:t>0.5</m:t>
                          </m:r>
                        </m:e>
                      </m:d>
                      <m:r>
                        <a:rPr lang="es-ES" sz="1800" i="1">
                          <a:latin typeface="Cambria Math" panose="02040503050406030204" pitchFamily="18" charset="0"/>
                        </a:rPr>
                        <m:t>=</m:t>
                      </m:r>
                      <m:r>
                        <a:rPr lang="es-ES" sz="1800" i="1" smtClean="0">
                          <a:latin typeface="Cambria Math" panose="02040503050406030204" pitchFamily="18" charset="0"/>
                        </a:rPr>
                        <m:t>0</m:t>
                      </m:r>
                      <m:r>
                        <a:rPr lang="es-ES" sz="1800" b="0" i="1" smtClean="0">
                          <a:latin typeface="Cambria Math" panose="02040503050406030204" pitchFamily="18" charset="0"/>
                        </a:rPr>
                        <m:t>.5</m:t>
                      </m:r>
                    </m:oMath>
                  </m:oMathPara>
                </a14:m>
                <a:endParaRPr lang="es-ES" sz="1800" dirty="0"/>
              </a:p>
              <a:p>
                <a:pPr algn="just">
                  <a:lnSpc>
                    <a:spcPct val="100000"/>
                  </a:lnSpc>
                </a:pPr>
                <a:endParaRPr lang="es-ES" sz="1800" dirty="0"/>
              </a:p>
              <a:p>
                <a:pPr algn="just">
                  <a:lnSpc>
                    <a:spcPct val="100000"/>
                  </a:lnSpc>
                </a:pPr>
                <a:r>
                  <a:rPr lang="es-ES" sz="1800" dirty="0"/>
                  <a:t>Calculo el error:</a:t>
                </a:r>
              </a:p>
              <a:p>
                <a:pPr algn="just">
                  <a:lnSpc>
                    <a:spcPct val="100000"/>
                  </a:lnSpc>
                </a:pPr>
                <a:endParaRPr lang="es-ES" sz="1800" dirty="0"/>
              </a:p>
              <a:p>
                <a:pPr marL="0" indent="0" algn="just">
                  <a:lnSpc>
                    <a:spcPct val="100000"/>
                  </a:lnSpc>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𝑒𝑟𝑟𝑜𝑟</m:t>
                      </m:r>
                      <m:d>
                        <m:dPr>
                          <m:ctrlPr>
                            <a:rPr lang="es-ES" sz="1800" i="1">
                              <a:latin typeface="Cambria Math" panose="02040503050406030204" pitchFamily="18" charset="0"/>
                            </a:rPr>
                          </m:ctrlPr>
                        </m:dPr>
                        <m:e>
                          <m:r>
                            <a:rPr lang="es-ES" sz="1800" b="0" i="1" smtClean="0">
                              <a:latin typeface="Cambria Math" panose="02040503050406030204" pitchFamily="18" charset="0"/>
                            </a:rPr>
                            <m:t>𝑦</m:t>
                          </m:r>
                          <m:r>
                            <a:rPr lang="es-ES" sz="1800" b="0" i="1" smtClean="0">
                              <a:latin typeface="Cambria Math" panose="02040503050406030204" pitchFamily="18" charset="0"/>
                            </a:rPr>
                            <m:t>=0, </m:t>
                          </m:r>
                          <m:r>
                            <a:rPr lang="es-ES" sz="1800" b="0" i="1" smtClean="0">
                              <a:latin typeface="Cambria Math" panose="02040503050406030204" pitchFamily="18" charset="0"/>
                            </a:rPr>
                            <m:t>𝑠𝑎𝑙𝑖𝑑𝑎</m:t>
                          </m:r>
                          <m:r>
                            <a:rPr lang="es-ES" sz="1800" b="0" i="1" smtClean="0">
                              <a:latin typeface="Cambria Math" panose="02040503050406030204" pitchFamily="18" charset="0"/>
                            </a:rPr>
                            <m:t>=1</m:t>
                          </m:r>
                        </m:e>
                      </m:d>
                      <m:r>
                        <a:rPr lang="es-ES" sz="1800" i="1">
                          <a:latin typeface="Cambria Math" panose="02040503050406030204" pitchFamily="18" charset="0"/>
                        </a:rPr>
                        <m:t>=</m:t>
                      </m:r>
                      <m:r>
                        <a:rPr lang="es-ES" sz="1800" i="1" smtClean="0">
                          <a:latin typeface="Cambria Math" panose="02040503050406030204" pitchFamily="18" charset="0"/>
                        </a:rPr>
                        <m:t>𝑠</m:t>
                      </m:r>
                      <m:r>
                        <a:rPr lang="es-ES" sz="1800" b="0" i="1" smtClean="0">
                          <a:latin typeface="Cambria Math" panose="02040503050406030204" pitchFamily="18" charset="0"/>
                        </a:rPr>
                        <m:t>𝑎𝑙𝑖𝑑𝑎</m:t>
                      </m:r>
                      <m:r>
                        <a:rPr lang="es-ES" sz="1800" b="0" i="1" smtClean="0">
                          <a:latin typeface="Cambria Math" panose="02040503050406030204" pitchFamily="18" charset="0"/>
                        </a:rPr>
                        <m:t> −</m:t>
                      </m:r>
                      <m:r>
                        <a:rPr lang="es-ES" sz="1800" b="0" i="1" smtClean="0">
                          <a:latin typeface="Cambria Math" panose="02040503050406030204" pitchFamily="18" charset="0"/>
                        </a:rPr>
                        <m:t>𝑦</m:t>
                      </m:r>
                      <m:r>
                        <a:rPr lang="es-ES" sz="1800" b="0" i="1" smtClean="0">
                          <a:latin typeface="Cambria Math" panose="02040503050406030204" pitchFamily="18" charset="0"/>
                        </a:rPr>
                        <m:t>=0.5−0=0.5</m:t>
                      </m:r>
                    </m:oMath>
                  </m:oMathPara>
                </a14:m>
                <a:endParaRPr lang="es-ES" sz="1400" dirty="0"/>
              </a:p>
            </p:txBody>
          </p:sp>
        </mc:Choice>
        <mc:Fallback xmlns="">
          <p:sp>
            <p:nvSpPr>
              <p:cNvPr id="6" name="Marcador de contenido 5">
                <a:extLst>
                  <a:ext uri="{FF2B5EF4-FFF2-40B4-BE49-F238E27FC236}">
                    <a16:creationId xmlns:a16="http://schemas.microsoft.com/office/drawing/2014/main" id="{DAAB0447-68C3-4ACA-9725-1DBF9BF88CCF}"/>
                  </a:ext>
                </a:extLst>
              </p:cNvPr>
              <p:cNvSpPr>
                <a:spLocks noGrp="1" noRot="1" noChangeAspect="1" noMove="1" noResize="1" noEditPoints="1" noAdjustHandles="1" noChangeArrowheads="1" noChangeShapeType="1" noTextEdit="1"/>
              </p:cNvSpPr>
              <p:nvPr>
                <p:ph idx="1"/>
              </p:nvPr>
            </p:nvSpPr>
            <p:spPr>
              <a:xfrm>
                <a:off x="838200" y="1268627"/>
                <a:ext cx="10515600" cy="4908336"/>
              </a:xfrm>
              <a:blipFill>
                <a:blip r:embed="rId2"/>
                <a:stretch>
                  <a:fillRect l="-241" t="-517"/>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18</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65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Gradiente Descendente</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Actualizamos los pesos, ejemplo con w</a:t>
                </a:r>
                <a:r>
                  <a:rPr lang="es-ES" sz="1800" baseline="-25000" dirty="0"/>
                  <a:t>0</a:t>
                </a:r>
                <a:r>
                  <a:rPr lang="es-ES" sz="1800" dirty="0"/>
                  <a:t>:</a:t>
                </a:r>
              </a:p>
              <a:p>
                <a:pPr marL="0" indent="0" algn="just">
                  <a:lnSpc>
                    <a:spcPct val="100000"/>
                  </a:lnSpc>
                  <a:buNone/>
                </a:pPr>
                <a:endParaRPr lang="es-ES" sz="1800" dirty="0"/>
              </a:p>
              <a:p>
                <a:pPr marL="0" indent="0" algn="just">
                  <a:lnSpc>
                    <a:spcPct val="100000"/>
                  </a:lnSpc>
                  <a:buNone/>
                </a:pPr>
                <a14:m>
                  <m:oMathPara xmlns:m="http://schemas.openxmlformats.org/officeDocument/2006/math">
                    <m:oMathParaPr>
                      <m:jc m:val="centerGroup"/>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0</m:t>
                          </m:r>
                        </m:sub>
                        <m:sup>
                          <m:r>
                            <a:rPr lang="es-ES" sz="1400" i="1">
                              <a:latin typeface="Cambria Math" panose="02040503050406030204" pitchFamily="18" charset="0"/>
                            </a:rPr>
                            <m:t>𝑡</m:t>
                          </m:r>
                          <m:r>
                            <a:rPr lang="es-ES" sz="1400" i="1">
                              <a:latin typeface="Cambria Math" panose="02040503050406030204" pitchFamily="18" charset="0"/>
                            </a:rPr>
                            <m:t>+1</m:t>
                          </m:r>
                        </m:sup>
                      </m:sSubSup>
                      <m:r>
                        <a:rPr lang="es-ES" sz="1400" i="1">
                          <a:latin typeface="Cambria Math" panose="02040503050406030204" pitchFamily="18" charset="0"/>
                        </a:rPr>
                        <m:t>= </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0</m:t>
                          </m:r>
                        </m:sub>
                        <m:sup>
                          <m:r>
                            <a:rPr lang="es-ES" sz="1400" i="1">
                              <a:latin typeface="Cambria Math" panose="02040503050406030204" pitchFamily="18" charset="0"/>
                            </a:rPr>
                            <m:t>𝑡</m:t>
                          </m:r>
                        </m:sup>
                      </m:sSubSup>
                      <m:r>
                        <a:rPr lang="es-ES" sz="1400" i="1">
                          <a:latin typeface="Cambria Math" panose="02040503050406030204" pitchFamily="18" charset="0"/>
                        </a:rPr>
                        <m:t>− </m:t>
                      </m:r>
                      <m:r>
                        <a:rPr lang="es-ES" sz="1400" i="1">
                          <a:latin typeface="Cambria Math" panose="02040503050406030204" pitchFamily="18" charset="0"/>
                          <a:ea typeface="Cambria Math" panose="02040503050406030204" pitchFamily="18" charset="0"/>
                        </a:rPr>
                        <m:t>𝛼</m:t>
                      </m:r>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𝑓𝑢𝑛𝑐𝑖𝑜𝑛</m:t>
                          </m:r>
                          <m:r>
                            <a:rPr lang="es-ES" sz="1400" i="1">
                              <a:latin typeface="Cambria Math" panose="02040503050406030204" pitchFamily="18" charset="0"/>
                              <a:ea typeface="Cambria Math" panose="02040503050406030204" pitchFamily="18" charset="0"/>
                            </a:rPr>
                            <m:t>_</m:t>
                          </m:r>
                          <m:r>
                            <a:rPr lang="es-ES" sz="1400" i="1">
                              <a:latin typeface="Cambria Math" panose="02040503050406030204" pitchFamily="18" charset="0"/>
                              <a:ea typeface="Cambria Math" panose="02040503050406030204" pitchFamily="18" charset="0"/>
                            </a:rPr>
                            <m:t>𝑝𝑒𝑟𝑑𝑖𝑑𝑎</m:t>
                          </m:r>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0</m:t>
                              </m:r>
                            </m:sub>
                          </m:sSub>
                          <m:r>
                            <a:rPr lang="es-ES" sz="1400" b="0" i="1" smtClean="0">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ea typeface="Cambria Math" panose="02040503050406030204" pitchFamily="18" charset="0"/>
                                </a:rPr>
                                <m:t>1</m:t>
                              </m:r>
                            </m:sub>
                          </m:sSub>
                          <m:r>
                            <a:rPr lang="es-ES" sz="1400" b="0" i="1" smtClean="0">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ea typeface="Cambria Math" panose="02040503050406030204" pitchFamily="18" charset="0"/>
                                </a:rPr>
                                <m:t>2</m:t>
                              </m:r>
                            </m:sub>
                          </m:sSub>
                          <m:r>
                            <a:rPr lang="es-ES" sz="1400" i="1">
                              <a:latin typeface="Cambria Math" panose="02040503050406030204" pitchFamily="18" charset="0"/>
                              <a:ea typeface="Cambria Math" panose="02040503050406030204" pitchFamily="18" charset="0"/>
                            </a:rPr>
                            <m:t>)</m:t>
                          </m:r>
                        </m:num>
                        <m:den>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0</m:t>
                              </m:r>
                            </m:sub>
                          </m:sSub>
                        </m:den>
                      </m:f>
                    </m:oMath>
                  </m:oMathPara>
                </a14:m>
                <a:endParaRPr lang="es-ES" sz="1400" dirty="0"/>
              </a:p>
              <a:p>
                <a:pPr algn="just">
                  <a:lnSpc>
                    <a:spcPct val="100000"/>
                  </a:lnSpc>
                </a:pPr>
                <a:r>
                  <a:rPr lang="es-ES" sz="1800" dirty="0"/>
                  <a:t>Para actualizar w</a:t>
                </a:r>
                <a:r>
                  <a:rPr lang="es-ES" sz="1800" baseline="-25000" dirty="0"/>
                  <a:t>0</a:t>
                </a:r>
                <a:r>
                  <a:rPr lang="es-ES" sz="1800" dirty="0"/>
                  <a:t> tenemos que aplicar la regla de la cadena ya que la función de perdida no esta en función de w</a:t>
                </a:r>
                <a:r>
                  <a:rPr lang="es-ES" sz="1800" baseline="-25000" dirty="0"/>
                  <a:t>0</a:t>
                </a:r>
                <a:r>
                  <a:rPr lang="es-ES" sz="1800" dirty="0"/>
                  <a:t>:</a:t>
                </a:r>
              </a:p>
              <a:p>
                <a:pPr marL="0" indent="0" algn="just">
                  <a:lnSpc>
                    <a:spcPct val="100000"/>
                  </a:lnSpc>
                  <a:buNone/>
                </a:pPr>
                <a14:m>
                  <m:oMathPara xmlns:m="http://schemas.openxmlformats.org/officeDocument/2006/math">
                    <m:oMathParaPr>
                      <m:jc m:val="centerGroup"/>
                    </m:oMathParaPr>
                    <m:oMath xmlns:m="http://schemas.openxmlformats.org/officeDocument/2006/math">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𝑓𝑢𝑛𝑐𝑖𝑜𝑛</m:t>
                          </m:r>
                          <m:r>
                            <a:rPr lang="es-ES" sz="1400" i="1">
                              <a:latin typeface="Cambria Math" panose="02040503050406030204" pitchFamily="18" charset="0"/>
                              <a:ea typeface="Cambria Math" panose="02040503050406030204" pitchFamily="18" charset="0"/>
                            </a:rPr>
                            <m:t>_</m:t>
                          </m:r>
                          <m:r>
                            <a:rPr lang="es-ES" sz="1400" i="1">
                              <a:latin typeface="Cambria Math" panose="02040503050406030204" pitchFamily="18" charset="0"/>
                              <a:ea typeface="Cambria Math" panose="02040503050406030204" pitchFamily="18" charset="0"/>
                            </a:rPr>
                            <m:t>𝑝𝑒𝑟𝑑𝑖𝑑𝑎</m:t>
                          </m:r>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0</m:t>
                              </m:r>
                            </m:sub>
                          </m:sSub>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1</m:t>
                              </m:r>
                            </m:sub>
                          </m:sSub>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2</m:t>
                              </m:r>
                            </m:sub>
                          </m:sSub>
                          <m:r>
                            <a:rPr lang="es-ES" sz="1400" i="1">
                              <a:latin typeface="Cambria Math" panose="02040503050406030204" pitchFamily="18" charset="0"/>
                              <a:ea typeface="Cambria Math" panose="02040503050406030204" pitchFamily="18" charset="0"/>
                            </a:rPr>
                            <m:t>)</m:t>
                          </m:r>
                        </m:num>
                        <m:den>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0</m:t>
                              </m:r>
                            </m:sub>
                          </m:sSub>
                        </m:den>
                      </m:f>
                      <m:r>
                        <a:rPr lang="es-ES" sz="1400" b="0" i="1" smtClean="0">
                          <a:latin typeface="Cambria Math" panose="02040503050406030204" pitchFamily="18" charset="0"/>
                          <a:ea typeface="Cambria Math" panose="02040503050406030204" pitchFamily="18" charset="0"/>
                        </a:rPr>
                        <m:t>=</m:t>
                      </m:r>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𝑓𝑢𝑛𝑐𝑖𝑜𝑛</m:t>
                          </m:r>
                          <m:r>
                            <a:rPr lang="es-ES" sz="1400" i="1">
                              <a:latin typeface="Cambria Math" panose="02040503050406030204" pitchFamily="18" charset="0"/>
                              <a:ea typeface="Cambria Math" panose="02040503050406030204" pitchFamily="18" charset="0"/>
                            </a:rPr>
                            <m:t>_</m:t>
                          </m:r>
                          <m:r>
                            <a:rPr lang="es-ES" sz="1400" i="1">
                              <a:latin typeface="Cambria Math" panose="02040503050406030204" pitchFamily="18" charset="0"/>
                              <a:ea typeface="Cambria Math" panose="02040503050406030204" pitchFamily="18" charset="0"/>
                            </a:rPr>
                            <m:t>𝑝𝑒𝑟𝑑𝑖𝑑𝑎</m:t>
                          </m:r>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0</m:t>
                              </m:r>
                            </m:sub>
                          </m:sSub>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1</m:t>
                              </m:r>
                            </m:sub>
                          </m:sSub>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2</m:t>
                              </m:r>
                            </m:sub>
                          </m:sSub>
                          <m:r>
                            <a:rPr lang="es-ES" sz="1400" i="1">
                              <a:latin typeface="Cambria Math" panose="02040503050406030204" pitchFamily="18" charset="0"/>
                              <a:ea typeface="Cambria Math" panose="02040503050406030204" pitchFamily="18" charset="0"/>
                            </a:rPr>
                            <m:t>)</m:t>
                          </m:r>
                        </m:num>
                        <m:den>
                          <m:r>
                            <a:rPr lang="es-ES" sz="1400" i="1" smtClean="0">
                              <a:latin typeface="Cambria Math" panose="02040503050406030204" pitchFamily="18" charset="0"/>
                              <a:ea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𝑠𝑎𝑙𝑖𝑑𝑎</m:t>
                          </m:r>
                        </m:den>
                      </m:f>
                      <m:r>
                        <a:rPr lang="es-ES" sz="1400" b="0" i="1" smtClean="0">
                          <a:latin typeface="Cambria Math" panose="02040503050406030204" pitchFamily="18" charset="0"/>
                          <a:ea typeface="Cambria Math" panose="02040503050406030204" pitchFamily="18" charset="0"/>
                        </a:rPr>
                        <m:t> ∗</m:t>
                      </m:r>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𝑠𝑎𝑙𝑖𝑑𝑎</m:t>
                          </m:r>
                        </m:num>
                        <m:den>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𝑒𝑛𝑡𝑟𝑎𝑑𝑎</m:t>
                          </m:r>
                        </m:den>
                      </m:f>
                      <m:r>
                        <a:rPr lang="es-ES" sz="1400" b="0" i="1" smtClean="0">
                          <a:latin typeface="Cambria Math" panose="02040503050406030204" pitchFamily="18" charset="0"/>
                          <a:ea typeface="Cambria Math" panose="02040503050406030204" pitchFamily="18" charset="0"/>
                        </a:rPr>
                        <m:t>∗</m:t>
                      </m:r>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𝑒𝑛𝑡𝑟𝑎𝑑𝑎</m:t>
                          </m:r>
                        </m:num>
                        <m:den>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0</m:t>
                              </m:r>
                            </m:sub>
                          </m:sSub>
                        </m:den>
                      </m:f>
                    </m:oMath>
                  </m:oMathPara>
                </a14:m>
                <a:endParaRPr lang="es-ES" sz="1800" dirty="0"/>
              </a:p>
              <a:p>
                <a:pPr marL="0" indent="0" algn="just">
                  <a:lnSpc>
                    <a:spcPct val="100000"/>
                  </a:lnSpc>
                  <a:buNone/>
                </a:pPr>
                <a:endParaRPr lang="es-ES" sz="1400" dirty="0"/>
              </a:p>
              <a:p>
                <a:pPr marL="0" indent="0" algn="just">
                  <a:lnSpc>
                    <a:spcPct val="100000"/>
                  </a:lnSpc>
                  <a:buNone/>
                </a:pPr>
                <a14:m>
                  <m:oMathPara xmlns:m="http://schemas.openxmlformats.org/officeDocument/2006/math">
                    <m:oMathParaPr>
                      <m:jc m:val="centerGroup"/>
                    </m:oMathParaPr>
                    <m:oMath xmlns:m="http://schemas.openxmlformats.org/officeDocument/2006/math">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𝑓𝑢𝑛𝑐𝑖𝑜𝑛</m:t>
                          </m:r>
                          <m:r>
                            <a:rPr lang="es-ES" sz="1400" i="1">
                              <a:latin typeface="Cambria Math" panose="02040503050406030204" pitchFamily="18" charset="0"/>
                              <a:ea typeface="Cambria Math" panose="02040503050406030204" pitchFamily="18" charset="0"/>
                            </a:rPr>
                            <m:t>_</m:t>
                          </m:r>
                          <m:r>
                            <a:rPr lang="es-ES" sz="1400" i="1">
                              <a:latin typeface="Cambria Math" panose="02040503050406030204" pitchFamily="18" charset="0"/>
                              <a:ea typeface="Cambria Math" panose="02040503050406030204" pitchFamily="18" charset="0"/>
                            </a:rPr>
                            <m:t>𝑝𝑒𝑟𝑑𝑖𝑑𝑎</m:t>
                          </m:r>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0</m:t>
                              </m:r>
                            </m:sub>
                          </m:sSub>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1</m:t>
                              </m:r>
                            </m:sub>
                          </m:sSub>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2</m:t>
                              </m:r>
                            </m:sub>
                          </m:sSub>
                          <m:r>
                            <a:rPr lang="es-ES" sz="1400" i="1">
                              <a:latin typeface="Cambria Math" panose="02040503050406030204" pitchFamily="18" charset="0"/>
                              <a:ea typeface="Cambria Math" panose="02040503050406030204" pitchFamily="18" charset="0"/>
                            </a:rPr>
                            <m:t>)</m:t>
                          </m:r>
                        </m:num>
                        <m:den>
                          <m:r>
                            <a:rPr lang="es-ES" sz="1400" i="1">
                              <a:latin typeface="Cambria Math" panose="02040503050406030204" pitchFamily="18" charset="0"/>
                              <a:ea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𝑠𝑎𝑙𝑖𝑑𝑎</m:t>
                          </m:r>
                        </m:den>
                      </m:f>
                      <m:r>
                        <a:rPr lang="es-ES" sz="1400" b="0" i="1" smtClean="0">
                          <a:latin typeface="Cambria Math" panose="02040503050406030204" pitchFamily="18" charset="0"/>
                          <a:ea typeface="Cambria Math" panose="02040503050406030204" pitchFamily="18" charset="0"/>
                        </a:rPr>
                        <m:t>=</m:t>
                      </m:r>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num>
                        <m:den>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𝑠𝑎𝑙𝑖𝑑𝑎</m:t>
                          </m:r>
                        </m:den>
                      </m:f>
                      <m:f>
                        <m:fPr>
                          <m:ctrlPr>
                            <a:rPr lang="es-ES" sz="1400" i="1" smtClean="0">
                              <a:latin typeface="Cambria Math" panose="02040503050406030204" pitchFamily="18" charset="0"/>
                              <a:ea typeface="Cambria Math" panose="02040503050406030204" pitchFamily="18" charset="0"/>
                            </a:rPr>
                          </m:ctrlPr>
                        </m:fPr>
                        <m:num>
                          <m:r>
                            <a:rPr lang="es-ES" sz="1400" b="0" i="1" smtClean="0">
                              <a:latin typeface="Cambria Math" panose="02040503050406030204" pitchFamily="18" charset="0"/>
                              <a:ea typeface="Cambria Math" panose="02040503050406030204" pitchFamily="18" charset="0"/>
                            </a:rPr>
                            <m:t>1</m:t>
                          </m:r>
                        </m:num>
                        <m:den>
                          <m:r>
                            <a:rPr lang="es-ES" sz="1400" b="0" i="1" smtClean="0">
                              <a:latin typeface="Cambria Math" panose="02040503050406030204" pitchFamily="18" charset="0"/>
                              <a:ea typeface="Cambria Math" panose="02040503050406030204" pitchFamily="18" charset="0"/>
                            </a:rPr>
                            <m:t>2</m:t>
                          </m:r>
                        </m:den>
                      </m:f>
                      <m:r>
                        <a:rPr lang="es-ES" sz="1400" b="0" i="1" smtClean="0">
                          <a:latin typeface="Cambria Math" panose="02040503050406030204" pitchFamily="18" charset="0"/>
                          <a:ea typeface="Cambria Math" panose="02040503050406030204" pitchFamily="18" charset="0"/>
                        </a:rPr>
                        <m:t>(</m:t>
                      </m:r>
                      <m:r>
                        <a:rPr lang="es-ES" sz="1400" i="1" smtClean="0">
                          <a:latin typeface="Cambria Math" panose="02040503050406030204" pitchFamily="18" charset="0"/>
                        </a:rPr>
                        <m:t>𝑠</m:t>
                      </m:r>
                      <m:r>
                        <a:rPr lang="es-ES" sz="1400" b="0" i="1" smtClean="0">
                          <a:latin typeface="Cambria Math" panose="02040503050406030204" pitchFamily="18" charset="0"/>
                        </a:rPr>
                        <m:t>𝑎𝑙𝑖𝑑𝑎</m:t>
                      </m:r>
                      <m:r>
                        <a:rPr lang="es-ES" sz="1400" b="0" i="1" smtClean="0">
                          <a:latin typeface="Cambria Math" panose="02040503050406030204" pitchFamily="18" charset="0"/>
                        </a:rPr>
                        <m:t> −</m:t>
                      </m:r>
                      <m:r>
                        <a:rPr lang="es-ES" sz="1400" b="0" i="1" smtClean="0">
                          <a:latin typeface="Cambria Math" panose="02040503050406030204" pitchFamily="18" charset="0"/>
                        </a:rPr>
                        <m:t>𝑦</m:t>
                      </m:r>
                      <m:sSup>
                        <m:sSupPr>
                          <m:ctrlPr>
                            <a:rPr lang="es-ES" sz="1400" b="0" i="1" smtClean="0">
                              <a:latin typeface="Cambria Math" panose="02040503050406030204" pitchFamily="18" charset="0"/>
                            </a:rPr>
                          </m:ctrlPr>
                        </m:sSupPr>
                        <m:e>
                          <m:r>
                            <a:rPr lang="es-ES" sz="1400" b="0" i="1" smtClean="0">
                              <a:latin typeface="Cambria Math" panose="02040503050406030204" pitchFamily="18" charset="0"/>
                            </a:rPr>
                            <m:t>)</m:t>
                          </m:r>
                        </m:e>
                        <m:sup>
                          <m:r>
                            <a:rPr lang="es-ES" sz="1400" b="0" i="1" smtClean="0">
                              <a:latin typeface="Cambria Math" panose="02040503050406030204" pitchFamily="18" charset="0"/>
                            </a:rPr>
                            <m:t>2</m:t>
                          </m:r>
                        </m:sup>
                      </m:sSup>
                      <m:r>
                        <a:rPr lang="es-ES" sz="1400" b="0" i="1" smtClean="0">
                          <a:latin typeface="Cambria Math" panose="02040503050406030204" pitchFamily="18" charset="0"/>
                        </a:rPr>
                        <m:t>=2·</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1</m:t>
                          </m:r>
                        </m:num>
                        <m:den>
                          <m:r>
                            <a:rPr lang="es-ES" sz="1400" b="0" i="1" smtClean="0">
                              <a:latin typeface="Cambria Math" panose="02040503050406030204" pitchFamily="18" charset="0"/>
                            </a:rPr>
                            <m:t>2</m:t>
                          </m:r>
                        </m:den>
                      </m:f>
                      <m:r>
                        <a:rPr lang="es-ES" sz="1400" b="0" i="1" smtClean="0">
                          <a:latin typeface="Cambria Math" panose="02040503050406030204" pitchFamily="18" charset="0"/>
                        </a:rPr>
                        <m:t>(</m:t>
                      </m:r>
                      <m:r>
                        <a:rPr lang="es-ES" sz="1400" b="0" i="1" smtClean="0">
                          <a:latin typeface="Cambria Math" panose="02040503050406030204" pitchFamily="18" charset="0"/>
                        </a:rPr>
                        <m:t>𝑠𝑎𝑙𝑖𝑑𝑎</m:t>
                      </m:r>
                      <m:r>
                        <a:rPr lang="es-ES" sz="1400" b="0" i="1" smtClean="0">
                          <a:latin typeface="Cambria Math" panose="02040503050406030204" pitchFamily="18" charset="0"/>
                        </a:rPr>
                        <m:t> −</m:t>
                      </m:r>
                      <m:r>
                        <a:rPr lang="es-ES" sz="1400" b="0" i="1" smtClean="0">
                          <a:latin typeface="Cambria Math" panose="02040503050406030204" pitchFamily="18" charset="0"/>
                        </a:rPr>
                        <m:t>𝑦</m:t>
                      </m:r>
                      <m:sSup>
                        <m:sSupPr>
                          <m:ctrlPr>
                            <a:rPr lang="es-ES" sz="1400" b="0" i="1" smtClean="0">
                              <a:latin typeface="Cambria Math" panose="02040503050406030204" pitchFamily="18" charset="0"/>
                            </a:rPr>
                          </m:ctrlPr>
                        </m:sSupPr>
                        <m:e>
                          <m:r>
                            <a:rPr lang="es-ES" sz="1400" b="0" i="1" smtClean="0">
                              <a:latin typeface="Cambria Math" panose="02040503050406030204" pitchFamily="18" charset="0"/>
                            </a:rPr>
                            <m:t>)</m:t>
                          </m:r>
                        </m:e>
                        <m:sup>
                          <m:r>
                            <a:rPr lang="es-ES" sz="1400" b="0" i="1" smtClean="0">
                              <a:latin typeface="Cambria Math" panose="02040503050406030204" pitchFamily="18" charset="0"/>
                            </a:rPr>
                            <m:t>2−1</m:t>
                          </m:r>
                        </m:sup>
                      </m:sSup>
                      <m:r>
                        <a:rPr lang="es-ES" sz="1400" b="0" i="1" smtClean="0">
                          <a:latin typeface="Cambria Math" panose="02040503050406030204" pitchFamily="18" charset="0"/>
                        </a:rPr>
                        <m:t>·1=</m:t>
                      </m:r>
                      <m:r>
                        <a:rPr lang="es-ES" sz="1400" b="0" i="1" smtClean="0">
                          <a:latin typeface="Cambria Math" panose="02040503050406030204" pitchFamily="18" charset="0"/>
                        </a:rPr>
                        <m:t>𝑠𝑎𝑙𝑖𝑑𝑎</m:t>
                      </m:r>
                      <m:r>
                        <a:rPr lang="es-ES" sz="1400" b="0" i="1" smtClean="0">
                          <a:latin typeface="Cambria Math" panose="02040503050406030204" pitchFamily="18" charset="0"/>
                        </a:rPr>
                        <m:t> −</m:t>
                      </m:r>
                      <m:r>
                        <a:rPr lang="es-ES" sz="1400" b="0" i="1" smtClean="0">
                          <a:latin typeface="Cambria Math" panose="02040503050406030204" pitchFamily="18" charset="0"/>
                        </a:rPr>
                        <m:t>𝑦</m:t>
                      </m:r>
                      <m:r>
                        <a:rPr lang="es-ES" sz="1400" b="0" i="1" smtClean="0">
                          <a:latin typeface="Cambria Math" panose="02040503050406030204" pitchFamily="18" charset="0"/>
                        </a:rPr>
                        <m:t> </m:t>
                      </m:r>
                    </m:oMath>
                  </m:oMathPara>
                </a14:m>
                <a:endParaRPr lang="es-ES" sz="1400" b="0" i="1" dirty="0">
                  <a:latin typeface="Cambria Math" panose="02040503050406030204" pitchFamily="18" charset="0"/>
                </a:endParaRPr>
              </a:p>
              <a:p>
                <a:pPr marL="0" indent="0" algn="just">
                  <a:lnSpc>
                    <a:spcPct val="100000"/>
                  </a:lnSpc>
                  <a:buNone/>
                </a:pPr>
                <a:endParaRPr lang="es-ES" sz="1400" b="0" i="1" dirty="0">
                  <a:latin typeface="Cambria Math" panose="02040503050406030204" pitchFamily="18" charset="0"/>
                  <a:ea typeface="Cambria Math" panose="02040503050406030204" pitchFamily="18"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𝑠𝑎𝑙𝑖𝑑𝑎</m:t>
                          </m:r>
                        </m:num>
                        <m:den>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𝑒𝑛𝑡𝑟𝑎𝑑𝑎</m:t>
                          </m:r>
                        </m:den>
                      </m:f>
                      <m:r>
                        <a:rPr lang="es-ES" sz="1400" b="0" i="1" smtClean="0">
                          <a:latin typeface="Cambria Math" panose="02040503050406030204" pitchFamily="18" charset="0"/>
                          <a:ea typeface="Cambria Math" panose="02040503050406030204" pitchFamily="18" charset="0"/>
                        </a:rPr>
                        <m:t>=</m:t>
                      </m:r>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num>
                        <m:den>
                          <m:r>
                            <a:rPr lang="es-ES" sz="1400" i="1">
                              <a:latin typeface="Cambria Math" panose="02040503050406030204" pitchFamily="18" charset="0"/>
                              <a:ea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𝑒𝑛𝑡𝑟𝑎𝑑𝑎</m:t>
                          </m:r>
                        </m:den>
                      </m:f>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𝑒𝑛𝑡𝑟𝑎𝑑𝑎</m:t>
                      </m:r>
                      <m:r>
                        <a:rPr lang="es-ES" sz="1400" b="0" i="1" smtClean="0">
                          <a:latin typeface="Cambria Math" panose="02040503050406030204" pitchFamily="18" charset="0"/>
                          <a:ea typeface="Cambria Math" panose="02040503050406030204" pitchFamily="18" charset="0"/>
                        </a:rPr>
                        <m:t>=1</m:t>
                      </m:r>
                    </m:oMath>
                  </m:oMathPara>
                </a14:m>
                <a:endParaRPr lang="es-ES" sz="1400" b="0" dirty="0">
                  <a:ea typeface="Cambria Math" panose="02040503050406030204" pitchFamily="18" charset="0"/>
                </a:endParaRPr>
              </a:p>
              <a:p>
                <a:pPr marL="0" indent="0" algn="just">
                  <a:lnSpc>
                    <a:spcPct val="100000"/>
                  </a:lnSpc>
                  <a:buNone/>
                </a:pPr>
                <a:endParaRPr lang="es-ES" sz="1800" dirty="0"/>
              </a:p>
              <a:p>
                <a:pPr marL="0" indent="0" algn="just">
                  <a:lnSpc>
                    <a:spcPct val="100000"/>
                  </a:lnSpc>
                  <a:buNone/>
                </a:pPr>
                <a14:m>
                  <m:oMathPara xmlns:m="http://schemas.openxmlformats.org/officeDocument/2006/math">
                    <m:oMathParaPr>
                      <m:jc m:val="centerGroup"/>
                    </m:oMathParaPr>
                    <m:oMath xmlns:m="http://schemas.openxmlformats.org/officeDocument/2006/math">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𝑒𝑛𝑡𝑟𝑎𝑑𝑎</m:t>
                          </m:r>
                        </m:num>
                        <m:den>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0</m:t>
                              </m:r>
                            </m:sub>
                          </m:sSub>
                        </m:den>
                      </m:f>
                      <m:r>
                        <a:rPr lang="es-ES" sz="1400" b="0" i="1" smtClean="0">
                          <a:latin typeface="Cambria Math" panose="02040503050406030204" pitchFamily="18" charset="0"/>
                          <a:ea typeface="Cambria Math" panose="02040503050406030204" pitchFamily="18" charset="0"/>
                        </a:rPr>
                        <m:t>=</m:t>
                      </m:r>
                      <m:f>
                        <m:fPr>
                          <m:ctrlPr>
                            <a:rPr lang="es-ES" sz="1400" i="1">
                              <a:latin typeface="Cambria Math" panose="02040503050406030204" pitchFamily="18" charset="0"/>
                              <a:ea typeface="Cambria Math" panose="02040503050406030204" pitchFamily="18" charset="0"/>
                            </a:rPr>
                          </m:ctrlPr>
                        </m:fPr>
                        <m:num>
                          <m:r>
                            <a:rPr lang="es-ES" sz="1400" i="1">
                              <a:latin typeface="Cambria Math" panose="02040503050406030204" pitchFamily="18" charset="0"/>
                              <a:ea typeface="Cambria Math" panose="02040503050406030204" pitchFamily="18" charset="0"/>
                            </a:rPr>
                            <m:t>𝜕</m:t>
                          </m:r>
                        </m:num>
                        <m:den>
                          <m:r>
                            <a:rPr lang="es-ES" sz="1400" i="1">
                              <a:latin typeface="Cambria Math" panose="02040503050406030204" pitchFamily="18" charset="0"/>
                              <a:ea typeface="Cambria Math" panose="02040503050406030204" pitchFamily="18" charset="0"/>
                            </a:rPr>
                            <m:t>𝜕</m:t>
                          </m:r>
                          <m:sSub>
                            <m:sSubPr>
                              <m:ctrlPr>
                                <a:rPr lang="es-ES" sz="1400" i="1">
                                  <a:latin typeface="Cambria Math" panose="02040503050406030204" pitchFamily="18" charset="0"/>
                                  <a:ea typeface="Cambria Math" panose="02040503050406030204" pitchFamily="18" charset="0"/>
                                </a:rPr>
                              </m:ctrlPr>
                            </m:sSubPr>
                            <m:e>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0</m:t>
                              </m:r>
                            </m:sub>
                          </m:sSub>
                        </m:den>
                      </m:f>
                      <m:sSub>
                        <m:sSubPr>
                          <m:ctrlPr>
                            <a:rPr lang="es-ES" sz="1400" i="1">
                              <a:latin typeface="Cambria Math" panose="02040503050406030204" pitchFamily="18" charset="0"/>
                            </a:rPr>
                          </m:ctrlPr>
                        </m:sSubPr>
                        <m:e>
                          <m:r>
                            <a:rPr lang="es-ES" sz="1400" i="1">
                              <a:latin typeface="Cambria Math" panose="02040503050406030204" pitchFamily="18" charset="0"/>
                            </a:rPr>
                            <m:t>𝑤</m:t>
                          </m:r>
                        </m:e>
                        <m:sub>
                          <m:r>
                            <a:rPr lang="es-ES" sz="1400" i="1">
                              <a:latin typeface="Cambria Math" panose="02040503050406030204" pitchFamily="18" charset="0"/>
                            </a:rPr>
                            <m:t>0</m:t>
                          </m:r>
                        </m:sub>
                      </m:sSub>
                      <m:r>
                        <m:rPr>
                          <m:nor/>
                        </m:rPr>
                        <a:rPr lang="es-ES" sz="1400" dirty="0"/>
                        <m:t> </m:t>
                      </m:r>
                      <m:sSub>
                        <m:sSubPr>
                          <m:ctrlPr>
                            <a:rPr lang="es-ES" sz="1400" i="1">
                              <a:latin typeface="Cambria Math" panose="02040503050406030204" pitchFamily="18" charset="0"/>
                            </a:rPr>
                          </m:ctrlPr>
                        </m:sSubPr>
                        <m:e>
                          <m:r>
                            <a:rPr lang="es-ES" sz="1400" i="1">
                              <a:latin typeface="Cambria Math" panose="02040503050406030204" pitchFamily="18" charset="0"/>
                            </a:rPr>
                            <m:t>𝑏</m:t>
                          </m:r>
                        </m:e>
                        <m:sub>
                          <m:r>
                            <a:rPr lang="es-ES" sz="1400" i="1">
                              <a:latin typeface="Cambria Math" panose="02040503050406030204" pitchFamily="18" charset="0"/>
                            </a:rPr>
                            <m:t>0</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𝑤</m:t>
                          </m:r>
                        </m:e>
                        <m:sub>
                          <m:r>
                            <a:rPr lang="es-ES" sz="1400" i="1">
                              <a:latin typeface="Cambria Math" panose="02040503050406030204" pitchFamily="18" charset="0"/>
                            </a:rPr>
                            <m:t>1</m:t>
                          </m:r>
                        </m:sub>
                      </m:sSub>
                      <m:r>
                        <m:rPr>
                          <m:nor/>
                        </m:rPr>
                        <a:rPr lang="es-ES" sz="1400" dirty="0"/>
                        <m:t> </m:t>
                      </m:r>
                      <m:sSub>
                        <m:sSubPr>
                          <m:ctrlPr>
                            <a:rPr lang="es-ES" sz="1400" i="1">
                              <a:latin typeface="Cambria Math" panose="02040503050406030204" pitchFamily="18" charset="0"/>
                            </a:rPr>
                          </m:ctrlPr>
                        </m:sSubPr>
                        <m:e>
                          <m:r>
                            <a:rPr lang="es-ES" sz="1400" i="1">
                              <a:latin typeface="Cambria Math" panose="02040503050406030204" pitchFamily="18" charset="0"/>
                            </a:rPr>
                            <m:t>𝑒</m:t>
                          </m:r>
                        </m:e>
                        <m:sub>
                          <m:r>
                            <a:rPr lang="es-ES" sz="1400" i="1">
                              <a:latin typeface="Cambria Math" panose="02040503050406030204" pitchFamily="18" charset="0"/>
                            </a:rPr>
                            <m:t>1</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𝑤</m:t>
                          </m:r>
                        </m:e>
                        <m:sub>
                          <m:r>
                            <a:rPr lang="es-ES" sz="1400" i="1">
                              <a:latin typeface="Cambria Math" panose="02040503050406030204" pitchFamily="18" charset="0"/>
                            </a:rPr>
                            <m:t>2</m:t>
                          </m:r>
                        </m:sub>
                      </m:sSub>
                      <m:r>
                        <m:rPr>
                          <m:nor/>
                        </m:rPr>
                        <a:rPr lang="es-ES" sz="1400" dirty="0"/>
                        <m:t> </m:t>
                      </m:r>
                      <m:sSub>
                        <m:sSubPr>
                          <m:ctrlPr>
                            <a:rPr lang="es-ES" sz="1400" i="1">
                              <a:latin typeface="Cambria Math" panose="02040503050406030204" pitchFamily="18" charset="0"/>
                            </a:rPr>
                          </m:ctrlPr>
                        </m:sSubPr>
                        <m:e>
                          <m:r>
                            <a:rPr lang="es-ES" sz="1400" i="1">
                              <a:latin typeface="Cambria Math" panose="02040503050406030204" pitchFamily="18" charset="0"/>
                            </a:rPr>
                            <m:t>𝑒</m:t>
                          </m:r>
                        </m:e>
                        <m:sub>
                          <m:r>
                            <a:rPr lang="es-ES" sz="1400" i="1">
                              <a:latin typeface="Cambria Math" panose="02040503050406030204" pitchFamily="18" charset="0"/>
                            </a:rPr>
                            <m:t>2</m:t>
                          </m:r>
                        </m:sub>
                      </m:sSub>
                      <m:r>
                        <a:rPr lang="es-ES" sz="1400" b="0" i="1" smtClean="0">
                          <a:latin typeface="Cambria Math" panose="02040503050406030204" pitchFamily="18" charset="0"/>
                        </a:rPr>
                        <m:t>= </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𝑏</m:t>
                          </m:r>
                        </m:e>
                        <m:sub>
                          <m:r>
                            <a:rPr lang="es-ES" sz="1400" b="0" i="1" smtClean="0">
                              <a:latin typeface="Cambria Math" panose="02040503050406030204" pitchFamily="18" charset="0"/>
                            </a:rPr>
                            <m:t>0</m:t>
                          </m:r>
                        </m:sub>
                      </m:sSub>
                    </m:oMath>
                  </m:oMathPara>
                </a14:m>
                <a:endParaRPr lang="es-ES" sz="1800" dirty="0"/>
              </a:p>
              <a:p>
                <a:pPr marL="0" indent="0" algn="just">
                  <a:lnSpc>
                    <a:spcPct val="100000"/>
                  </a:lnSpc>
                  <a:buNone/>
                </a:pPr>
                <a:endParaRPr lang="es-ES" sz="1400" dirty="0"/>
              </a:p>
              <a:p>
                <a:pPr marL="0" indent="0" algn="just">
                  <a:lnSpc>
                    <a:spcPct val="100000"/>
                  </a:lnSpc>
                  <a:buNone/>
                </a:pPr>
                <a:endParaRPr lang="es-ES" sz="1400" dirty="0"/>
              </a:p>
              <a:p>
                <a:pPr marL="0" indent="0" algn="just">
                  <a:lnSpc>
                    <a:spcPct val="100000"/>
                  </a:lnSpc>
                  <a:buNone/>
                </a:pPr>
                <a:endParaRPr lang="es-ES" sz="1400" dirty="0"/>
              </a:p>
            </p:txBody>
          </p:sp>
        </mc:Choice>
        <mc:Fallback xmlns="">
          <p:sp>
            <p:nvSpPr>
              <p:cNvPr id="6" name="Marcador de contenido 5">
                <a:extLst>
                  <a:ext uri="{FF2B5EF4-FFF2-40B4-BE49-F238E27FC236}">
                    <a16:creationId xmlns:a16="http://schemas.microsoft.com/office/drawing/2014/main" id="{DAAB0447-68C3-4ACA-9725-1DBF9BF88CCF}"/>
                  </a:ext>
                </a:extLst>
              </p:cNvPr>
              <p:cNvSpPr>
                <a:spLocks noGrp="1" noRot="1" noChangeAspect="1" noMove="1" noResize="1" noEditPoints="1" noAdjustHandles="1" noChangeArrowheads="1" noChangeShapeType="1" noTextEdit="1"/>
              </p:cNvSpPr>
              <p:nvPr>
                <p:ph idx="1"/>
              </p:nvPr>
            </p:nvSpPr>
            <p:spPr>
              <a:xfrm>
                <a:off x="838200" y="1268627"/>
                <a:ext cx="10515600" cy="4908336"/>
              </a:xfrm>
              <a:blipFill>
                <a:blip r:embed="rId2"/>
                <a:stretch>
                  <a:fillRect l="-241" t="-517" r="-483"/>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19</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284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Índice</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ormAutofit/>
          </a:bodyPr>
          <a:lstStyle/>
          <a:p>
            <a:pPr marL="514350" indent="-514350">
              <a:buFont typeface="+mj-lt"/>
              <a:buAutoNum type="arabicPeriod"/>
            </a:pPr>
            <a:r>
              <a:rPr lang="es-ES" sz="2400" dirty="0"/>
              <a:t>Introducción: El Cerebro Humano vs Artificial</a:t>
            </a:r>
          </a:p>
          <a:p>
            <a:pPr marL="971539" lvl="1" indent="-514350">
              <a:buFont typeface="+mj-lt"/>
              <a:buAutoNum type="arabicPeriod"/>
            </a:pPr>
            <a:r>
              <a:rPr lang="es-ES" sz="1800" dirty="0"/>
              <a:t>El Cerebro</a:t>
            </a:r>
          </a:p>
          <a:p>
            <a:pPr marL="971539" lvl="1" indent="-514350">
              <a:buFont typeface="+mj-lt"/>
              <a:buAutoNum type="arabicPeriod"/>
            </a:pPr>
            <a:r>
              <a:rPr lang="es-ES" sz="1800" dirty="0"/>
              <a:t>La Neurona</a:t>
            </a:r>
          </a:p>
          <a:p>
            <a:pPr marL="971539" lvl="1" indent="-514350">
              <a:buFont typeface="+mj-lt"/>
              <a:buAutoNum type="arabicPeriod"/>
            </a:pPr>
            <a:r>
              <a:rPr lang="es-ES" sz="1800" dirty="0"/>
              <a:t>Neurona Artificial</a:t>
            </a:r>
          </a:p>
          <a:p>
            <a:pPr marL="971539" lvl="1" indent="-514350">
              <a:buFont typeface="+mj-lt"/>
              <a:buAutoNum type="arabicPeriod"/>
            </a:pPr>
            <a:r>
              <a:rPr lang="es-ES" sz="1800" dirty="0" err="1"/>
              <a:t>Perceptrón</a:t>
            </a:r>
            <a:r>
              <a:rPr lang="es-ES" sz="1800" dirty="0"/>
              <a:t> (Cerebro Artificial)</a:t>
            </a:r>
          </a:p>
          <a:p>
            <a:pPr marL="971539" lvl="1" indent="-514350">
              <a:buFont typeface="+mj-lt"/>
              <a:buAutoNum type="arabicPeriod"/>
            </a:pPr>
            <a:endParaRPr lang="es-ES" sz="1800" dirty="0"/>
          </a:p>
          <a:p>
            <a:pPr marL="514350" indent="-514350">
              <a:buFont typeface="+mj-lt"/>
              <a:buAutoNum type="arabicPeriod"/>
            </a:pPr>
            <a:r>
              <a:rPr lang="es-ES" sz="2400" dirty="0" err="1"/>
              <a:t>Multilayer</a:t>
            </a:r>
            <a:r>
              <a:rPr lang="es-ES" sz="2400" dirty="0"/>
              <a:t> </a:t>
            </a:r>
            <a:r>
              <a:rPr lang="es-ES" sz="2400" dirty="0" err="1"/>
              <a:t>Perceptron</a:t>
            </a:r>
            <a:r>
              <a:rPr lang="es-ES" sz="2400" dirty="0"/>
              <a:t> (MLP)</a:t>
            </a:r>
          </a:p>
          <a:p>
            <a:pPr marL="514350" indent="-514350">
              <a:buFont typeface="+mj-lt"/>
              <a:buAutoNum type="arabicPeriod"/>
            </a:pPr>
            <a:endParaRPr lang="es-ES" sz="2400" dirty="0"/>
          </a:p>
          <a:p>
            <a:pPr marL="514350" indent="-514350">
              <a:buFont typeface="+mj-lt"/>
              <a:buAutoNum type="arabicPeriod"/>
            </a:pPr>
            <a:r>
              <a:rPr lang="es-ES" sz="2400" dirty="0" err="1"/>
              <a:t>Convolutional</a:t>
            </a:r>
            <a:r>
              <a:rPr lang="es-ES" sz="2400" dirty="0"/>
              <a:t> Neural Networks (CNN)</a:t>
            </a:r>
          </a:p>
          <a:p>
            <a:pPr marL="514350" indent="-514350">
              <a:buFont typeface="+mj-lt"/>
              <a:buAutoNum type="arabicPeriod"/>
            </a:pPr>
            <a:endParaRPr lang="es-ES" sz="2400" dirty="0"/>
          </a:p>
          <a:p>
            <a:pPr marL="514350" indent="-514350">
              <a:buFont typeface="+mj-lt"/>
              <a:buAutoNum type="arabicPeriod"/>
            </a:pPr>
            <a:r>
              <a:rPr lang="es-ES" sz="2400" dirty="0" err="1"/>
              <a:t>Recurrent</a:t>
            </a:r>
            <a:r>
              <a:rPr lang="es-ES" sz="2400" dirty="0"/>
              <a:t> Neural Networks (RNN)</a:t>
            </a:r>
          </a:p>
        </p:txBody>
      </p:sp>
      <p:sp>
        <p:nvSpPr>
          <p:cNvPr id="11" name="Marcador de número de diapositiva 10">
            <a:extLst>
              <a:ext uri="{FF2B5EF4-FFF2-40B4-BE49-F238E27FC236}">
                <a16:creationId xmlns:a16="http://schemas.microsoft.com/office/drawing/2014/main" id="{3B12405F-19EA-409C-97D2-FC5A935773B0}"/>
              </a:ext>
            </a:extLst>
          </p:cNvPr>
          <p:cNvSpPr>
            <a:spLocks noGrp="1"/>
          </p:cNvSpPr>
          <p:nvPr>
            <p:ph type="sldNum" sz="quarter" idx="12"/>
          </p:nvPr>
        </p:nvSpPr>
        <p:spPr/>
        <p:txBody>
          <a:bodyPr/>
          <a:lstStyle/>
          <a:p>
            <a:fld id="{022E5588-4F17-4671-809B-01DC44419EF5}" type="slidenum">
              <a:rPr lang="es-ES" smtClean="0"/>
              <a:t>2</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8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Gradiente Descendente</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Actualizamos los pesos, empezamos con w</a:t>
                </a:r>
                <a:r>
                  <a:rPr lang="es-ES" sz="1800" baseline="-25000" dirty="0"/>
                  <a:t>0</a:t>
                </a:r>
                <a:r>
                  <a:rPr lang="es-ES" sz="1800" dirty="0"/>
                  <a:t>:</a:t>
                </a:r>
              </a:p>
              <a:p>
                <a:pPr algn="just">
                  <a:lnSpc>
                    <a:spcPct val="100000"/>
                  </a:lnSpc>
                </a:pPr>
                <a:endParaRPr lang="es-ES" sz="1800" dirty="0"/>
              </a:p>
              <a:p>
                <a:pPr marL="0" indent="0" algn="just">
                  <a:lnSpc>
                    <a:spcPct val="100000"/>
                  </a:lnSpc>
                  <a:buNone/>
                </a:pPr>
                <a14:m>
                  <m:oMathPara xmlns:m="http://schemas.openxmlformats.org/officeDocument/2006/math">
                    <m:oMathParaPr>
                      <m:jc m:val="centerGroup"/>
                    </m:oMathParaPr>
                    <m:oMath xmlns:m="http://schemas.openxmlformats.org/officeDocument/2006/math">
                      <m:sSubSup>
                        <m:sSubSupPr>
                          <m:ctrlPr>
                            <a:rPr lang="es-ES" sz="1800" i="1">
                              <a:latin typeface="Cambria Math" panose="02040503050406030204" pitchFamily="18" charset="0"/>
                            </a:rPr>
                          </m:ctrlPr>
                        </m:sSubSupPr>
                        <m:e>
                          <m:r>
                            <a:rPr lang="es-ES" sz="1800" i="1">
                              <a:latin typeface="Cambria Math" panose="02040503050406030204" pitchFamily="18" charset="0"/>
                            </a:rPr>
                            <m:t>𝑤</m:t>
                          </m:r>
                        </m:e>
                        <m:sub>
                          <m:r>
                            <a:rPr lang="es-ES" sz="1800" i="1">
                              <a:latin typeface="Cambria Math" panose="02040503050406030204" pitchFamily="18" charset="0"/>
                            </a:rPr>
                            <m:t>0</m:t>
                          </m:r>
                        </m:sub>
                        <m:sup>
                          <m:r>
                            <a:rPr lang="es-ES" sz="1800" i="1">
                              <a:latin typeface="Cambria Math" panose="02040503050406030204" pitchFamily="18" charset="0"/>
                            </a:rPr>
                            <m:t>𝑡</m:t>
                          </m:r>
                          <m:r>
                            <a:rPr lang="es-ES" sz="1800" i="1">
                              <a:latin typeface="Cambria Math" panose="02040503050406030204" pitchFamily="18" charset="0"/>
                            </a:rPr>
                            <m:t>+1</m:t>
                          </m:r>
                        </m:sup>
                      </m:sSubSup>
                      <m:r>
                        <a:rPr lang="es-ES" sz="1800" i="1">
                          <a:latin typeface="Cambria Math" panose="02040503050406030204" pitchFamily="18" charset="0"/>
                        </a:rPr>
                        <m:t>= </m:t>
                      </m:r>
                      <m:sSubSup>
                        <m:sSubSupPr>
                          <m:ctrlPr>
                            <a:rPr lang="es-ES" sz="1800" i="1">
                              <a:latin typeface="Cambria Math" panose="02040503050406030204" pitchFamily="18" charset="0"/>
                            </a:rPr>
                          </m:ctrlPr>
                        </m:sSubSupPr>
                        <m:e>
                          <m:r>
                            <a:rPr lang="es-ES" sz="1800" i="1">
                              <a:latin typeface="Cambria Math" panose="02040503050406030204" pitchFamily="18" charset="0"/>
                            </a:rPr>
                            <m:t>𝑤</m:t>
                          </m:r>
                        </m:e>
                        <m:sub>
                          <m:r>
                            <a:rPr lang="es-ES" sz="1800" i="1">
                              <a:latin typeface="Cambria Math" panose="02040503050406030204" pitchFamily="18" charset="0"/>
                            </a:rPr>
                            <m:t>0</m:t>
                          </m:r>
                        </m:sub>
                        <m:sup>
                          <m:r>
                            <a:rPr lang="es-ES" sz="1800" i="1">
                              <a:latin typeface="Cambria Math" panose="02040503050406030204" pitchFamily="18" charset="0"/>
                            </a:rPr>
                            <m:t>𝑡</m:t>
                          </m:r>
                        </m:sup>
                      </m:sSubSup>
                      <m:r>
                        <a:rPr lang="es-ES" sz="1800" i="1">
                          <a:latin typeface="Cambria Math" panose="02040503050406030204" pitchFamily="18" charset="0"/>
                        </a:rPr>
                        <m:t>− </m:t>
                      </m:r>
                      <m:r>
                        <a:rPr lang="es-ES" sz="1800" i="1">
                          <a:latin typeface="Cambria Math" panose="02040503050406030204" pitchFamily="18" charset="0"/>
                          <a:ea typeface="Cambria Math" panose="02040503050406030204" pitchFamily="18" charset="0"/>
                        </a:rPr>
                        <m:t>𝛼</m:t>
                      </m:r>
                      <m:d>
                        <m:dPr>
                          <m:ctrlPr>
                            <a:rPr lang="es-ES" sz="1800" i="1">
                              <a:latin typeface="Cambria Math" panose="02040503050406030204" pitchFamily="18" charset="0"/>
                              <a:ea typeface="Cambria Math" panose="02040503050406030204" pitchFamily="18" charset="0"/>
                            </a:rPr>
                          </m:ctrlPr>
                        </m:dPr>
                        <m:e>
                          <m:r>
                            <a:rPr lang="es-ES" sz="1800" i="1">
                              <a:latin typeface="Cambria Math" panose="02040503050406030204" pitchFamily="18" charset="0"/>
                              <a:ea typeface="Cambria Math" panose="02040503050406030204" pitchFamily="18" charset="0"/>
                            </a:rPr>
                            <m:t>𝑠𝑎𝑙𝑖𝑑𝑎</m:t>
                          </m:r>
                          <m:r>
                            <a:rPr lang="es-ES" sz="1800" i="1">
                              <a:latin typeface="Cambria Math" panose="02040503050406030204" pitchFamily="18" charset="0"/>
                              <a:ea typeface="Cambria Math" panose="02040503050406030204" pitchFamily="18" charset="0"/>
                            </a:rPr>
                            <m:t> −</m:t>
                          </m:r>
                          <m:r>
                            <a:rPr lang="es-ES" sz="1800" i="1">
                              <a:latin typeface="Cambria Math" panose="02040503050406030204" pitchFamily="18" charset="0"/>
                              <a:ea typeface="Cambria Math" panose="02040503050406030204" pitchFamily="18" charset="0"/>
                            </a:rPr>
                            <m:t>𝑦</m:t>
                          </m:r>
                        </m:e>
                      </m:d>
                      <m:r>
                        <a:rPr lang="es-ES" sz="1800" i="1">
                          <a:latin typeface="Cambria Math" panose="02040503050406030204" pitchFamily="18" charset="0"/>
                          <a:ea typeface="Cambria Math" panose="02040503050406030204" pitchFamily="18" charset="0"/>
                        </a:rPr>
                        <m:t>·</m:t>
                      </m:r>
                      <m:sSub>
                        <m:sSubPr>
                          <m:ctrlPr>
                            <a:rPr lang="es-ES" sz="1800" i="1">
                              <a:latin typeface="Cambria Math" panose="02040503050406030204" pitchFamily="18" charset="0"/>
                              <a:ea typeface="Cambria Math" panose="02040503050406030204" pitchFamily="18" charset="0"/>
                            </a:rPr>
                          </m:ctrlPr>
                        </m:sSubPr>
                        <m:e>
                          <m:r>
                            <a:rPr lang="es-ES" sz="1800" i="1">
                              <a:latin typeface="Cambria Math" panose="02040503050406030204" pitchFamily="18" charset="0"/>
                              <a:ea typeface="Cambria Math" panose="02040503050406030204" pitchFamily="18" charset="0"/>
                            </a:rPr>
                            <m:t>𝑏</m:t>
                          </m:r>
                        </m:e>
                        <m:sub>
                          <m:r>
                            <a:rPr lang="es-ES" sz="1800" i="1">
                              <a:latin typeface="Cambria Math" panose="02040503050406030204" pitchFamily="18" charset="0"/>
                              <a:ea typeface="Cambria Math" panose="02040503050406030204" pitchFamily="18" charset="0"/>
                            </a:rPr>
                            <m:t>0</m:t>
                          </m:r>
                        </m:sub>
                      </m:sSub>
                      <m:r>
                        <a:rPr lang="es-ES" sz="1800" i="1">
                          <a:latin typeface="Cambria Math" panose="02040503050406030204" pitchFamily="18" charset="0"/>
                          <a:ea typeface="Cambria Math" panose="02040503050406030204" pitchFamily="18" charset="0"/>
                        </a:rPr>
                        <m:t>=0.5 −0.1·</m:t>
                      </m:r>
                      <m:d>
                        <m:dPr>
                          <m:ctrlPr>
                            <a:rPr lang="es-ES" sz="1800" i="1">
                              <a:latin typeface="Cambria Math" panose="02040503050406030204" pitchFamily="18" charset="0"/>
                              <a:ea typeface="Cambria Math" panose="02040503050406030204" pitchFamily="18" charset="0"/>
                            </a:rPr>
                          </m:ctrlPr>
                        </m:dPr>
                        <m:e>
                          <m:r>
                            <a:rPr lang="es-ES" sz="1800" i="1">
                              <a:latin typeface="Cambria Math" panose="02040503050406030204" pitchFamily="18" charset="0"/>
                              <a:ea typeface="Cambria Math" panose="02040503050406030204" pitchFamily="18" charset="0"/>
                            </a:rPr>
                            <m:t>0.5−0</m:t>
                          </m:r>
                        </m:e>
                      </m:d>
                      <m:r>
                        <a:rPr lang="es-ES" sz="1800" i="1">
                          <a:latin typeface="Cambria Math" panose="02040503050406030204" pitchFamily="18" charset="0"/>
                          <a:ea typeface="Cambria Math" panose="02040503050406030204" pitchFamily="18" charset="0"/>
                        </a:rPr>
                        <m:t>·1=0.45</m:t>
                      </m:r>
                    </m:oMath>
                  </m:oMathPara>
                </a14:m>
                <a:endParaRPr lang="es-ES" sz="1800" dirty="0"/>
              </a:p>
              <a:p>
                <a:pPr marL="0" indent="0" algn="just">
                  <a:lnSpc>
                    <a:spcPct val="100000"/>
                  </a:lnSpc>
                  <a:buNone/>
                </a:pPr>
                <a:endParaRPr lang="es-ES" sz="1800" dirty="0"/>
              </a:p>
              <a:p>
                <a:pPr algn="just">
                  <a:lnSpc>
                    <a:spcPct val="100000"/>
                  </a:lnSpc>
                </a:pPr>
                <a:r>
                  <a:rPr lang="es-ES" sz="1800" dirty="0"/>
                  <a:t>Realizamos los mismos pasos con w</a:t>
                </a:r>
                <a:r>
                  <a:rPr lang="es-ES" sz="1800" baseline="-25000" dirty="0"/>
                  <a:t>1</a:t>
                </a:r>
                <a:r>
                  <a:rPr lang="es-ES" sz="1800" dirty="0"/>
                  <a:t> y w</a:t>
                </a:r>
                <a:r>
                  <a:rPr lang="es-ES" sz="1800" baseline="-25000" dirty="0"/>
                  <a:t>2</a:t>
                </a:r>
                <a:r>
                  <a:rPr lang="es-ES" sz="1800" dirty="0"/>
                  <a:t>:</a:t>
                </a:r>
              </a:p>
              <a:p>
                <a:pPr marL="0" indent="0" algn="just">
                  <a:lnSpc>
                    <a:spcPct val="100000"/>
                  </a:lnSpc>
                  <a:buNone/>
                </a:pPr>
                <a:endParaRPr lang="es-ES" sz="1800" dirty="0"/>
              </a:p>
              <a:p>
                <a:pPr marL="0" indent="0" algn="just">
                  <a:lnSpc>
                    <a:spcPct val="100000"/>
                  </a:lnSpc>
                  <a:buNone/>
                </a:pPr>
                <a14:m>
                  <m:oMathPara xmlns:m="http://schemas.openxmlformats.org/officeDocument/2006/math">
                    <m:oMathParaPr>
                      <m:jc m:val="centerGroup"/>
                    </m:oMathParaPr>
                    <m:oMath xmlns:m="http://schemas.openxmlformats.org/officeDocument/2006/math">
                      <m:sSubSup>
                        <m:sSubSupPr>
                          <m:ctrlPr>
                            <a:rPr lang="es-ES" sz="1800" i="1">
                              <a:latin typeface="Cambria Math" panose="02040503050406030204" pitchFamily="18" charset="0"/>
                            </a:rPr>
                          </m:ctrlPr>
                        </m:sSubSupPr>
                        <m:e>
                          <m:r>
                            <a:rPr lang="es-ES" sz="1800" i="1">
                              <a:latin typeface="Cambria Math" panose="02040503050406030204" pitchFamily="18" charset="0"/>
                            </a:rPr>
                            <m:t>𝑤</m:t>
                          </m:r>
                        </m:e>
                        <m:sub>
                          <m:r>
                            <a:rPr lang="es-ES" sz="1800" b="0" i="1" smtClean="0">
                              <a:latin typeface="Cambria Math" panose="02040503050406030204" pitchFamily="18" charset="0"/>
                            </a:rPr>
                            <m:t>1</m:t>
                          </m:r>
                        </m:sub>
                        <m:sup>
                          <m:r>
                            <a:rPr lang="es-ES" sz="1800" i="1">
                              <a:latin typeface="Cambria Math" panose="02040503050406030204" pitchFamily="18" charset="0"/>
                            </a:rPr>
                            <m:t>𝑡</m:t>
                          </m:r>
                          <m:r>
                            <a:rPr lang="es-ES" sz="1800" i="1">
                              <a:latin typeface="Cambria Math" panose="02040503050406030204" pitchFamily="18" charset="0"/>
                            </a:rPr>
                            <m:t>+1</m:t>
                          </m:r>
                        </m:sup>
                      </m:sSubSup>
                      <m:r>
                        <a:rPr lang="es-ES" sz="1800" i="1">
                          <a:latin typeface="Cambria Math" panose="02040503050406030204" pitchFamily="18" charset="0"/>
                        </a:rPr>
                        <m:t>= </m:t>
                      </m:r>
                      <m:sSubSup>
                        <m:sSubSupPr>
                          <m:ctrlPr>
                            <a:rPr lang="es-ES" sz="1800" i="1">
                              <a:latin typeface="Cambria Math" panose="02040503050406030204" pitchFamily="18" charset="0"/>
                            </a:rPr>
                          </m:ctrlPr>
                        </m:sSubSupPr>
                        <m:e>
                          <m:r>
                            <a:rPr lang="es-ES" sz="1800" i="1">
                              <a:latin typeface="Cambria Math" panose="02040503050406030204" pitchFamily="18" charset="0"/>
                            </a:rPr>
                            <m:t>𝑤</m:t>
                          </m:r>
                        </m:e>
                        <m:sub>
                          <m:r>
                            <a:rPr lang="es-ES" sz="1800" b="0" i="1" smtClean="0">
                              <a:latin typeface="Cambria Math" panose="02040503050406030204" pitchFamily="18" charset="0"/>
                            </a:rPr>
                            <m:t>1</m:t>
                          </m:r>
                        </m:sub>
                        <m:sup>
                          <m:r>
                            <a:rPr lang="es-ES" sz="1800" i="1">
                              <a:latin typeface="Cambria Math" panose="02040503050406030204" pitchFamily="18" charset="0"/>
                            </a:rPr>
                            <m:t>𝑡</m:t>
                          </m:r>
                        </m:sup>
                      </m:sSubSup>
                      <m:r>
                        <a:rPr lang="es-ES" sz="1800" i="1">
                          <a:latin typeface="Cambria Math" panose="02040503050406030204" pitchFamily="18" charset="0"/>
                        </a:rPr>
                        <m:t>− </m:t>
                      </m:r>
                      <m:r>
                        <a:rPr lang="es-ES" sz="1800" i="1">
                          <a:latin typeface="Cambria Math" panose="02040503050406030204" pitchFamily="18" charset="0"/>
                          <a:ea typeface="Cambria Math" panose="02040503050406030204" pitchFamily="18" charset="0"/>
                        </a:rPr>
                        <m:t>𝛼</m:t>
                      </m:r>
                      <m:d>
                        <m:dPr>
                          <m:ctrlPr>
                            <a:rPr lang="es-ES" sz="1800" i="1">
                              <a:latin typeface="Cambria Math" panose="02040503050406030204" pitchFamily="18" charset="0"/>
                              <a:ea typeface="Cambria Math" panose="02040503050406030204" pitchFamily="18" charset="0"/>
                            </a:rPr>
                          </m:ctrlPr>
                        </m:dPr>
                        <m:e>
                          <m:r>
                            <a:rPr lang="es-ES" sz="1800" i="1">
                              <a:latin typeface="Cambria Math" panose="02040503050406030204" pitchFamily="18" charset="0"/>
                              <a:ea typeface="Cambria Math" panose="02040503050406030204" pitchFamily="18" charset="0"/>
                            </a:rPr>
                            <m:t>𝑠𝑎𝑙𝑖𝑑𝑎</m:t>
                          </m:r>
                          <m:r>
                            <a:rPr lang="es-ES" sz="1800" i="1">
                              <a:latin typeface="Cambria Math" panose="02040503050406030204" pitchFamily="18" charset="0"/>
                              <a:ea typeface="Cambria Math" panose="02040503050406030204" pitchFamily="18" charset="0"/>
                            </a:rPr>
                            <m:t> −</m:t>
                          </m:r>
                          <m:r>
                            <a:rPr lang="es-ES" sz="1800" i="1">
                              <a:latin typeface="Cambria Math" panose="02040503050406030204" pitchFamily="18" charset="0"/>
                              <a:ea typeface="Cambria Math" panose="02040503050406030204" pitchFamily="18" charset="0"/>
                            </a:rPr>
                            <m:t>𝑦</m:t>
                          </m:r>
                        </m:e>
                      </m:d>
                      <m:r>
                        <a:rPr lang="es-ES" sz="1800" i="1">
                          <a:latin typeface="Cambria Math" panose="02040503050406030204" pitchFamily="18" charset="0"/>
                          <a:ea typeface="Cambria Math" panose="02040503050406030204" pitchFamily="18" charset="0"/>
                        </a:rPr>
                        <m:t>·</m:t>
                      </m:r>
                      <m:sSub>
                        <m:sSubPr>
                          <m:ctrlPr>
                            <a:rPr lang="es-ES" sz="1800" i="1">
                              <a:latin typeface="Cambria Math" panose="02040503050406030204" pitchFamily="18" charset="0"/>
                              <a:ea typeface="Cambria Math" panose="02040503050406030204" pitchFamily="18" charset="0"/>
                            </a:rPr>
                          </m:ctrlPr>
                        </m:sSubPr>
                        <m:e>
                          <m:r>
                            <a:rPr lang="es-ES" sz="1800" b="0" i="1" smtClean="0">
                              <a:latin typeface="Cambria Math" panose="02040503050406030204" pitchFamily="18" charset="0"/>
                              <a:ea typeface="Cambria Math" panose="02040503050406030204" pitchFamily="18" charset="0"/>
                            </a:rPr>
                            <m:t>𝑒</m:t>
                          </m:r>
                        </m:e>
                        <m:sub>
                          <m:r>
                            <a:rPr lang="es-ES" sz="1800" b="0" i="1" smtClean="0">
                              <a:latin typeface="Cambria Math" panose="02040503050406030204" pitchFamily="18" charset="0"/>
                              <a:ea typeface="Cambria Math" panose="02040503050406030204" pitchFamily="18" charset="0"/>
                            </a:rPr>
                            <m:t>1</m:t>
                          </m:r>
                        </m:sub>
                      </m:sSub>
                      <m:r>
                        <a:rPr lang="es-ES" sz="1800" b="0" i="1" smtClean="0">
                          <a:latin typeface="Cambria Math" panose="02040503050406030204" pitchFamily="18" charset="0"/>
                          <a:ea typeface="Cambria Math" panose="02040503050406030204" pitchFamily="18" charset="0"/>
                        </a:rPr>
                        <m:t>=</m:t>
                      </m:r>
                      <m:r>
                        <a:rPr lang="es-ES" sz="1800" i="1">
                          <a:latin typeface="Cambria Math" panose="02040503050406030204" pitchFamily="18" charset="0"/>
                          <a:ea typeface="Cambria Math" panose="02040503050406030204" pitchFamily="18" charset="0"/>
                        </a:rPr>
                        <m:t>0.5 −0.1·</m:t>
                      </m:r>
                      <m:d>
                        <m:dPr>
                          <m:ctrlPr>
                            <a:rPr lang="es-ES" sz="1800" i="1">
                              <a:latin typeface="Cambria Math" panose="02040503050406030204" pitchFamily="18" charset="0"/>
                              <a:ea typeface="Cambria Math" panose="02040503050406030204" pitchFamily="18" charset="0"/>
                            </a:rPr>
                          </m:ctrlPr>
                        </m:dPr>
                        <m:e>
                          <m:r>
                            <a:rPr lang="es-ES" sz="1800" i="1">
                              <a:latin typeface="Cambria Math" panose="02040503050406030204" pitchFamily="18" charset="0"/>
                              <a:ea typeface="Cambria Math" panose="02040503050406030204" pitchFamily="18" charset="0"/>
                            </a:rPr>
                            <m:t>0.5−0</m:t>
                          </m:r>
                        </m:e>
                      </m:d>
                      <m:r>
                        <a:rPr lang="es-ES" sz="1800" i="1">
                          <a:latin typeface="Cambria Math" panose="02040503050406030204" pitchFamily="18" charset="0"/>
                          <a:ea typeface="Cambria Math" panose="02040503050406030204" pitchFamily="18" charset="0"/>
                        </a:rPr>
                        <m:t>·</m:t>
                      </m:r>
                      <m:r>
                        <a:rPr lang="es-ES" sz="1800" b="0" i="1" smtClean="0">
                          <a:latin typeface="Cambria Math" panose="02040503050406030204" pitchFamily="18" charset="0"/>
                          <a:ea typeface="Cambria Math" panose="02040503050406030204" pitchFamily="18" charset="0"/>
                        </a:rPr>
                        <m:t>0</m:t>
                      </m:r>
                      <m:r>
                        <a:rPr lang="es-ES" sz="1800" i="1">
                          <a:latin typeface="Cambria Math" panose="02040503050406030204" pitchFamily="18" charset="0"/>
                          <a:ea typeface="Cambria Math" panose="02040503050406030204" pitchFamily="18" charset="0"/>
                        </a:rPr>
                        <m:t>=0.</m:t>
                      </m:r>
                      <m:r>
                        <a:rPr lang="es-ES" sz="1800" b="0" i="1" smtClean="0">
                          <a:latin typeface="Cambria Math" panose="02040503050406030204" pitchFamily="18" charset="0"/>
                          <a:ea typeface="Cambria Math" panose="02040503050406030204" pitchFamily="18" charset="0"/>
                        </a:rPr>
                        <m:t>5</m:t>
                      </m:r>
                    </m:oMath>
                  </m:oMathPara>
                </a14:m>
                <a:endParaRPr lang="es-ES" sz="1800" dirty="0">
                  <a:ea typeface="Cambria Math" panose="02040503050406030204" pitchFamily="18" charset="0"/>
                </a:endParaRPr>
              </a:p>
              <a:p>
                <a:pPr marL="0" indent="0" algn="just">
                  <a:lnSpc>
                    <a:spcPct val="100000"/>
                  </a:lnSpc>
                  <a:buNone/>
                </a:pPr>
                <a:endParaRPr lang="es-ES" sz="1800" dirty="0"/>
              </a:p>
              <a:p>
                <a:pPr marL="0" indent="0" algn="just">
                  <a:lnSpc>
                    <a:spcPct val="100000"/>
                  </a:lnSpc>
                  <a:buNone/>
                </a:pPr>
                <a14:m>
                  <m:oMathPara xmlns:m="http://schemas.openxmlformats.org/officeDocument/2006/math">
                    <m:oMathParaPr>
                      <m:jc m:val="centerGroup"/>
                    </m:oMathParaPr>
                    <m:oMath xmlns:m="http://schemas.openxmlformats.org/officeDocument/2006/math">
                      <m:sSubSup>
                        <m:sSubSupPr>
                          <m:ctrlPr>
                            <a:rPr lang="es-ES" sz="1800" i="1">
                              <a:latin typeface="Cambria Math" panose="02040503050406030204" pitchFamily="18" charset="0"/>
                            </a:rPr>
                          </m:ctrlPr>
                        </m:sSubSupPr>
                        <m:e>
                          <m:r>
                            <a:rPr lang="es-ES" sz="1800" i="1">
                              <a:latin typeface="Cambria Math" panose="02040503050406030204" pitchFamily="18" charset="0"/>
                            </a:rPr>
                            <m:t>𝑤</m:t>
                          </m:r>
                        </m:e>
                        <m:sub>
                          <m:r>
                            <a:rPr lang="es-ES" sz="1800" b="0" i="1" smtClean="0">
                              <a:latin typeface="Cambria Math" panose="02040503050406030204" pitchFamily="18" charset="0"/>
                            </a:rPr>
                            <m:t>2</m:t>
                          </m:r>
                        </m:sub>
                        <m:sup>
                          <m:r>
                            <a:rPr lang="es-ES" sz="1800" i="1">
                              <a:latin typeface="Cambria Math" panose="02040503050406030204" pitchFamily="18" charset="0"/>
                            </a:rPr>
                            <m:t>𝑡</m:t>
                          </m:r>
                          <m:r>
                            <a:rPr lang="es-ES" sz="1800" i="1">
                              <a:latin typeface="Cambria Math" panose="02040503050406030204" pitchFamily="18" charset="0"/>
                            </a:rPr>
                            <m:t>+1</m:t>
                          </m:r>
                        </m:sup>
                      </m:sSubSup>
                      <m:r>
                        <a:rPr lang="es-ES" sz="1800" i="1">
                          <a:latin typeface="Cambria Math" panose="02040503050406030204" pitchFamily="18" charset="0"/>
                        </a:rPr>
                        <m:t>= </m:t>
                      </m:r>
                      <m:sSubSup>
                        <m:sSubSupPr>
                          <m:ctrlPr>
                            <a:rPr lang="es-ES" sz="1800" i="1">
                              <a:latin typeface="Cambria Math" panose="02040503050406030204" pitchFamily="18" charset="0"/>
                            </a:rPr>
                          </m:ctrlPr>
                        </m:sSubSupPr>
                        <m:e>
                          <m:r>
                            <a:rPr lang="es-ES" sz="1800" i="1">
                              <a:latin typeface="Cambria Math" panose="02040503050406030204" pitchFamily="18" charset="0"/>
                            </a:rPr>
                            <m:t>𝑤</m:t>
                          </m:r>
                        </m:e>
                        <m:sub>
                          <m:r>
                            <a:rPr lang="es-ES" sz="1800" b="0" i="1" smtClean="0">
                              <a:latin typeface="Cambria Math" panose="02040503050406030204" pitchFamily="18" charset="0"/>
                            </a:rPr>
                            <m:t>2</m:t>
                          </m:r>
                        </m:sub>
                        <m:sup>
                          <m:r>
                            <a:rPr lang="es-ES" sz="1800" i="1">
                              <a:latin typeface="Cambria Math" panose="02040503050406030204" pitchFamily="18" charset="0"/>
                            </a:rPr>
                            <m:t>𝑡</m:t>
                          </m:r>
                        </m:sup>
                      </m:sSubSup>
                      <m:r>
                        <a:rPr lang="es-ES" sz="1800" i="1">
                          <a:latin typeface="Cambria Math" panose="02040503050406030204" pitchFamily="18" charset="0"/>
                        </a:rPr>
                        <m:t>− </m:t>
                      </m:r>
                      <m:r>
                        <a:rPr lang="es-ES" sz="1800" i="1">
                          <a:latin typeface="Cambria Math" panose="02040503050406030204" pitchFamily="18" charset="0"/>
                          <a:ea typeface="Cambria Math" panose="02040503050406030204" pitchFamily="18" charset="0"/>
                        </a:rPr>
                        <m:t>𝛼</m:t>
                      </m:r>
                      <m:d>
                        <m:dPr>
                          <m:ctrlPr>
                            <a:rPr lang="es-ES" sz="1800" i="1">
                              <a:latin typeface="Cambria Math" panose="02040503050406030204" pitchFamily="18" charset="0"/>
                              <a:ea typeface="Cambria Math" panose="02040503050406030204" pitchFamily="18" charset="0"/>
                            </a:rPr>
                          </m:ctrlPr>
                        </m:dPr>
                        <m:e>
                          <m:r>
                            <a:rPr lang="es-ES" sz="1800" i="1">
                              <a:latin typeface="Cambria Math" panose="02040503050406030204" pitchFamily="18" charset="0"/>
                              <a:ea typeface="Cambria Math" panose="02040503050406030204" pitchFamily="18" charset="0"/>
                            </a:rPr>
                            <m:t>𝑠𝑎𝑙𝑖𝑑𝑎</m:t>
                          </m:r>
                          <m:r>
                            <a:rPr lang="es-ES" sz="1800" i="1">
                              <a:latin typeface="Cambria Math" panose="02040503050406030204" pitchFamily="18" charset="0"/>
                              <a:ea typeface="Cambria Math" panose="02040503050406030204" pitchFamily="18" charset="0"/>
                            </a:rPr>
                            <m:t> −</m:t>
                          </m:r>
                          <m:r>
                            <a:rPr lang="es-ES" sz="1800" i="1">
                              <a:latin typeface="Cambria Math" panose="02040503050406030204" pitchFamily="18" charset="0"/>
                              <a:ea typeface="Cambria Math" panose="02040503050406030204" pitchFamily="18" charset="0"/>
                            </a:rPr>
                            <m:t>𝑦</m:t>
                          </m:r>
                        </m:e>
                      </m:d>
                      <m:r>
                        <a:rPr lang="es-ES" sz="1800" i="1">
                          <a:latin typeface="Cambria Math" panose="02040503050406030204" pitchFamily="18" charset="0"/>
                          <a:ea typeface="Cambria Math" panose="02040503050406030204" pitchFamily="18" charset="0"/>
                        </a:rPr>
                        <m:t>·</m:t>
                      </m:r>
                      <m:sSub>
                        <m:sSubPr>
                          <m:ctrlPr>
                            <a:rPr lang="es-ES" sz="1800" i="1">
                              <a:latin typeface="Cambria Math" panose="02040503050406030204" pitchFamily="18" charset="0"/>
                              <a:ea typeface="Cambria Math" panose="02040503050406030204" pitchFamily="18" charset="0"/>
                            </a:rPr>
                          </m:ctrlPr>
                        </m:sSubPr>
                        <m:e>
                          <m:r>
                            <a:rPr lang="es-ES" sz="1800" b="0" i="1" smtClean="0">
                              <a:latin typeface="Cambria Math" panose="02040503050406030204" pitchFamily="18" charset="0"/>
                              <a:ea typeface="Cambria Math" panose="02040503050406030204" pitchFamily="18" charset="0"/>
                            </a:rPr>
                            <m:t>𝑒</m:t>
                          </m:r>
                        </m:e>
                        <m:sub>
                          <m:r>
                            <a:rPr lang="es-ES" sz="1800" b="0" i="1" smtClean="0">
                              <a:latin typeface="Cambria Math" panose="02040503050406030204" pitchFamily="18" charset="0"/>
                              <a:ea typeface="Cambria Math" panose="02040503050406030204" pitchFamily="18" charset="0"/>
                            </a:rPr>
                            <m:t>2</m:t>
                          </m:r>
                        </m:sub>
                      </m:sSub>
                      <m:r>
                        <a:rPr lang="es-ES" sz="1800" b="0" i="1" smtClean="0">
                          <a:latin typeface="Cambria Math" panose="02040503050406030204" pitchFamily="18" charset="0"/>
                          <a:ea typeface="Cambria Math" panose="02040503050406030204" pitchFamily="18" charset="0"/>
                        </a:rPr>
                        <m:t>=</m:t>
                      </m:r>
                      <m:r>
                        <a:rPr lang="es-ES" sz="1800" i="1">
                          <a:latin typeface="Cambria Math" panose="02040503050406030204" pitchFamily="18" charset="0"/>
                          <a:ea typeface="Cambria Math" panose="02040503050406030204" pitchFamily="18" charset="0"/>
                        </a:rPr>
                        <m:t>0.5 −0.1·</m:t>
                      </m:r>
                      <m:d>
                        <m:dPr>
                          <m:ctrlPr>
                            <a:rPr lang="es-ES" sz="1800" i="1">
                              <a:latin typeface="Cambria Math" panose="02040503050406030204" pitchFamily="18" charset="0"/>
                              <a:ea typeface="Cambria Math" panose="02040503050406030204" pitchFamily="18" charset="0"/>
                            </a:rPr>
                          </m:ctrlPr>
                        </m:dPr>
                        <m:e>
                          <m:r>
                            <a:rPr lang="es-ES" sz="1800" i="1">
                              <a:latin typeface="Cambria Math" panose="02040503050406030204" pitchFamily="18" charset="0"/>
                              <a:ea typeface="Cambria Math" panose="02040503050406030204" pitchFamily="18" charset="0"/>
                            </a:rPr>
                            <m:t>0.5−0</m:t>
                          </m:r>
                        </m:e>
                      </m:d>
                      <m:r>
                        <a:rPr lang="es-ES" sz="1800" i="1">
                          <a:latin typeface="Cambria Math" panose="02040503050406030204" pitchFamily="18" charset="0"/>
                          <a:ea typeface="Cambria Math" panose="02040503050406030204" pitchFamily="18" charset="0"/>
                        </a:rPr>
                        <m:t>·</m:t>
                      </m:r>
                      <m:r>
                        <a:rPr lang="es-ES" sz="1800" b="0" i="1" smtClean="0">
                          <a:latin typeface="Cambria Math" panose="02040503050406030204" pitchFamily="18" charset="0"/>
                          <a:ea typeface="Cambria Math" panose="02040503050406030204" pitchFamily="18" charset="0"/>
                        </a:rPr>
                        <m:t>0</m:t>
                      </m:r>
                      <m:r>
                        <a:rPr lang="es-ES" sz="1800" i="1">
                          <a:latin typeface="Cambria Math" panose="02040503050406030204" pitchFamily="18" charset="0"/>
                          <a:ea typeface="Cambria Math" panose="02040503050406030204" pitchFamily="18" charset="0"/>
                        </a:rPr>
                        <m:t>=0.</m:t>
                      </m:r>
                      <m:r>
                        <a:rPr lang="es-ES" sz="1800" b="0" i="1" smtClean="0">
                          <a:latin typeface="Cambria Math" panose="02040503050406030204" pitchFamily="18" charset="0"/>
                          <a:ea typeface="Cambria Math" panose="02040503050406030204" pitchFamily="18" charset="0"/>
                        </a:rPr>
                        <m:t>5</m:t>
                      </m:r>
                    </m:oMath>
                  </m:oMathPara>
                </a14:m>
                <a:endParaRPr lang="es-ES" sz="1800" dirty="0"/>
              </a:p>
              <a:p>
                <a:pPr marL="0" indent="0" algn="just">
                  <a:lnSpc>
                    <a:spcPct val="100000"/>
                  </a:lnSpc>
                  <a:buNone/>
                </a:pPr>
                <a:endParaRPr lang="es-ES" sz="1400" dirty="0"/>
              </a:p>
              <a:p>
                <a:pPr algn="just">
                  <a:lnSpc>
                    <a:spcPct val="100000"/>
                  </a:lnSpc>
                </a:pPr>
                <a:r>
                  <a:rPr lang="es-ES" sz="1800" dirty="0"/>
                  <a:t>Repetimos este proceso hasta encontrar unos parámetros </a:t>
                </a:r>
                <a:r>
                  <a:rPr lang="es-ES" sz="1800" dirty="0" err="1"/>
                  <a:t>w</a:t>
                </a:r>
                <a:r>
                  <a:rPr lang="es-ES" sz="1800" baseline="-25000" dirty="0" err="1"/>
                  <a:t>n</a:t>
                </a:r>
                <a:r>
                  <a:rPr lang="es-ES" sz="1800" dirty="0"/>
                  <a:t> que consigan reducir al máximo el valor de la función de perdida.</a:t>
                </a:r>
              </a:p>
              <a:p>
                <a:pPr marL="0" indent="0" algn="just">
                  <a:lnSpc>
                    <a:spcPct val="100000"/>
                  </a:lnSpc>
                  <a:buNone/>
                </a:pPr>
                <a:endParaRPr lang="es-ES" sz="1400" dirty="0"/>
              </a:p>
            </p:txBody>
          </p:sp>
        </mc:Choice>
        <mc:Fallback xmlns="">
          <p:sp>
            <p:nvSpPr>
              <p:cNvPr id="6" name="Marcador de contenido 5">
                <a:extLst>
                  <a:ext uri="{FF2B5EF4-FFF2-40B4-BE49-F238E27FC236}">
                    <a16:creationId xmlns:a16="http://schemas.microsoft.com/office/drawing/2014/main" id="{DAAB0447-68C3-4ACA-9725-1DBF9BF88CCF}"/>
                  </a:ext>
                </a:extLst>
              </p:cNvPr>
              <p:cNvSpPr>
                <a:spLocks noGrp="1" noRot="1" noChangeAspect="1" noMove="1" noResize="1" noEditPoints="1" noAdjustHandles="1" noChangeArrowheads="1" noChangeShapeType="1" noTextEdit="1"/>
              </p:cNvSpPr>
              <p:nvPr>
                <p:ph idx="1"/>
              </p:nvPr>
            </p:nvSpPr>
            <p:spPr>
              <a:xfrm>
                <a:off x="838200" y="1268627"/>
                <a:ext cx="10515600" cy="4908336"/>
              </a:xfrm>
              <a:blipFill>
                <a:blip r:embed="rId2"/>
                <a:stretch>
                  <a:fillRect l="-241" t="-517" r="-483"/>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20</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479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3">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25">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6826AF43-A3AD-4C27-8893-633E5465E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20497"/>
            <a:ext cx="5459470" cy="4817982"/>
          </a:xfrm>
          <a:prstGeom prst="rect">
            <a:avLst/>
          </a:prstGeom>
        </p:spPr>
      </p:pic>
      <p:sp>
        <p:nvSpPr>
          <p:cNvPr id="2" name="Título 1">
            <a:extLst>
              <a:ext uri="{FF2B5EF4-FFF2-40B4-BE49-F238E27FC236}">
                <a16:creationId xmlns:a16="http://schemas.microsoft.com/office/drawing/2014/main" id="{C9997A7B-F8B5-4073-83DB-D0A4BA4873EF}"/>
              </a:ext>
            </a:extLst>
          </p:cNvPr>
          <p:cNvSpPr>
            <a:spLocks noGrp="1"/>
          </p:cNvSpPr>
          <p:nvPr>
            <p:ph type="title"/>
          </p:nvPr>
        </p:nvSpPr>
        <p:spPr>
          <a:xfrm>
            <a:off x="440267" y="803705"/>
            <a:ext cx="4690533" cy="3034857"/>
          </a:xfrm>
        </p:spPr>
        <p:txBody>
          <a:bodyPr vert="horz" lIns="91440" tIns="45720" rIns="91440" bIns="45720" rtlCol="0" anchor="b">
            <a:normAutofit/>
          </a:bodyPr>
          <a:lstStyle/>
          <a:p>
            <a:pPr algn="r" defTabSz="914400"/>
            <a:r>
              <a:rPr lang="en-US" sz="5400" kern="1200" dirty="0" err="1">
                <a:solidFill>
                  <a:srgbClr val="FFFFFF"/>
                </a:solidFill>
                <a:latin typeface="+mj-lt"/>
                <a:ea typeface="+mj-ea"/>
                <a:cs typeface="+mj-cs"/>
              </a:rPr>
              <a:t>Tema</a:t>
            </a:r>
            <a:r>
              <a:rPr lang="en-US" sz="5400" kern="1200" dirty="0">
                <a:solidFill>
                  <a:srgbClr val="FFFFFF"/>
                </a:solidFill>
                <a:latin typeface="+mj-lt"/>
                <a:ea typeface="+mj-ea"/>
                <a:cs typeface="+mj-cs"/>
              </a:rPr>
              <a:t> 2: </a:t>
            </a:r>
            <a:br>
              <a:rPr lang="en-US" sz="5400" kern="1200" dirty="0">
                <a:solidFill>
                  <a:srgbClr val="FFFFFF"/>
                </a:solidFill>
                <a:latin typeface="+mj-lt"/>
                <a:ea typeface="+mj-ea"/>
                <a:cs typeface="+mj-cs"/>
              </a:rPr>
            </a:br>
            <a:r>
              <a:rPr lang="en-US" sz="2800" kern="1200" dirty="0">
                <a:solidFill>
                  <a:srgbClr val="FFFFFF"/>
                </a:solidFill>
                <a:latin typeface="+mj-lt"/>
                <a:ea typeface="+mj-ea"/>
                <a:cs typeface="+mj-cs"/>
              </a:rPr>
              <a:t>El </a:t>
            </a:r>
            <a:r>
              <a:rPr lang="en-US" sz="2800" kern="1200" dirty="0" err="1">
                <a:solidFill>
                  <a:srgbClr val="FFFFFF"/>
                </a:solidFill>
                <a:latin typeface="+mj-lt"/>
                <a:ea typeface="+mj-ea"/>
                <a:cs typeface="+mj-cs"/>
              </a:rPr>
              <a:t>Perceptrón</a:t>
            </a:r>
            <a:r>
              <a:rPr lang="en-US" sz="2800" kern="1200" dirty="0">
                <a:solidFill>
                  <a:srgbClr val="FFFFFF"/>
                </a:solidFill>
                <a:latin typeface="+mj-lt"/>
                <a:ea typeface="+mj-ea"/>
                <a:cs typeface="+mj-cs"/>
              </a:rPr>
              <a:t> </a:t>
            </a:r>
            <a:r>
              <a:rPr lang="en-US" sz="2800" kern="1200" dirty="0" err="1">
                <a:solidFill>
                  <a:srgbClr val="FFFFFF"/>
                </a:solidFill>
                <a:latin typeface="+mj-lt"/>
                <a:ea typeface="+mj-ea"/>
                <a:cs typeface="+mj-cs"/>
              </a:rPr>
              <a:t>Multicapa</a:t>
            </a:r>
            <a:r>
              <a:rPr lang="en-US" sz="2800" kern="1200" dirty="0">
                <a:solidFill>
                  <a:srgbClr val="FFFFFF"/>
                </a:solidFill>
                <a:latin typeface="+mj-lt"/>
                <a:ea typeface="+mj-ea"/>
                <a:cs typeface="+mj-cs"/>
              </a:rPr>
              <a:t> (MLP)</a:t>
            </a:r>
            <a:endParaRPr lang="en-US" sz="5400" kern="1200" dirty="0">
              <a:solidFill>
                <a:srgbClr val="FFFFFF"/>
              </a:solidFill>
              <a:latin typeface="+mj-lt"/>
              <a:ea typeface="+mj-ea"/>
              <a:cs typeface="+mj-cs"/>
            </a:endParaRPr>
          </a:p>
        </p:txBody>
      </p:sp>
      <p:sp>
        <p:nvSpPr>
          <p:cNvPr id="4" name="Marcador de número de diapositiva 3">
            <a:extLst>
              <a:ext uri="{FF2B5EF4-FFF2-40B4-BE49-F238E27FC236}">
                <a16:creationId xmlns:a16="http://schemas.microsoft.com/office/drawing/2014/main" id="{331111C5-4353-4A90-B040-A6A835B399F4}"/>
              </a:ext>
            </a:extLst>
          </p:cNvPr>
          <p:cNvSpPr>
            <a:spLocks noGrp="1"/>
          </p:cNvSpPr>
          <p:nvPr>
            <p:ph type="sldNum" sz="quarter" idx="12"/>
          </p:nvPr>
        </p:nvSpPr>
        <p:spPr>
          <a:xfrm>
            <a:off x="10491536" y="6356350"/>
            <a:ext cx="862263" cy="365125"/>
          </a:xfrm>
          <a:prstGeom prst="ellipse">
            <a:avLst/>
          </a:prstGeom>
        </p:spPr>
        <p:txBody>
          <a:bodyPr vert="horz" lIns="91440" tIns="45720" rIns="91440" bIns="45720" rtlCol="0" anchor="ctr">
            <a:normAutofit/>
          </a:bodyPr>
          <a:lstStyle/>
          <a:p>
            <a:pPr defTabSz="914400">
              <a:lnSpc>
                <a:spcPct val="90000"/>
              </a:lnSpc>
              <a:spcAft>
                <a:spcPts val="600"/>
              </a:spcAft>
            </a:pPr>
            <a:fld id="{022E5588-4F17-4671-809B-01DC44419EF5}" type="slidenum">
              <a:rPr lang="en-US" sz="1200" smtClean="0"/>
              <a:pPr defTabSz="914400">
                <a:lnSpc>
                  <a:spcPct val="90000"/>
                </a:lnSpc>
                <a:spcAft>
                  <a:spcPts val="600"/>
                </a:spcAft>
              </a:pPr>
              <a:t>21</a:t>
            </a:fld>
            <a:endParaRPr lang="en-US" sz="1200"/>
          </a:p>
        </p:txBody>
      </p:sp>
    </p:spTree>
    <p:extLst>
      <p:ext uri="{BB962C8B-B14F-4D97-AF65-F5344CB8AC3E}">
        <p14:creationId xmlns:p14="http://schemas.microsoft.com/office/powerpoint/2010/main" val="343797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9A35C990-3BA7-744C-BCF9-1E0542A312C1}"/>
              </a:ext>
            </a:extLst>
          </p:cNvPr>
          <p:cNvSpPr/>
          <p:nvPr/>
        </p:nvSpPr>
        <p:spPr>
          <a:xfrm>
            <a:off x="782600" y="2564467"/>
            <a:ext cx="1080000" cy="295199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Perceptrón</a:t>
            </a:r>
            <a:r>
              <a:rPr lang="es-ES" dirty="0">
                <a:solidFill>
                  <a:schemeClr val="accent5">
                    <a:lumMod val="75000"/>
                  </a:schemeClr>
                </a:solidFill>
                <a:latin typeface="+mn-lt"/>
              </a:rPr>
              <a:t> Multicapa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22</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Elipse 9">
                <a:extLst>
                  <a:ext uri="{FF2B5EF4-FFF2-40B4-BE49-F238E27FC236}">
                    <a16:creationId xmlns:a16="http://schemas.microsoft.com/office/drawing/2014/main" id="{88A143E4-D9B4-FA43-BAD8-074444B74ADA}"/>
                  </a:ext>
                </a:extLst>
              </p:cNvPr>
              <p:cNvSpPr/>
              <p:nvPr/>
            </p:nvSpPr>
            <p:spPr>
              <a:xfrm>
                <a:off x="938866" y="2758212"/>
                <a:ext cx="720000" cy="720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𝑒</m:t>
                          </m:r>
                        </m:e>
                        <m:sub>
                          <m:r>
                            <a:rPr lang="es-ES" b="0" i="1" smtClean="0">
                              <a:latin typeface="Cambria Math" panose="02040503050406030204" pitchFamily="18" charset="0"/>
                            </a:rPr>
                            <m:t>1</m:t>
                          </m:r>
                        </m:sub>
                      </m:sSub>
                    </m:oMath>
                  </m:oMathPara>
                </a14:m>
                <a:endParaRPr lang="es-ES" dirty="0"/>
              </a:p>
            </p:txBody>
          </p:sp>
        </mc:Choice>
        <mc:Fallback xmlns="">
          <p:sp>
            <p:nvSpPr>
              <p:cNvPr id="10" name="Elipse 9">
                <a:extLst>
                  <a:ext uri="{FF2B5EF4-FFF2-40B4-BE49-F238E27FC236}">
                    <a16:creationId xmlns:a16="http://schemas.microsoft.com/office/drawing/2014/main" id="{88A143E4-D9B4-FA43-BAD8-074444B74ADA}"/>
                  </a:ext>
                </a:extLst>
              </p:cNvPr>
              <p:cNvSpPr>
                <a:spLocks noRot="1" noChangeAspect="1" noMove="1" noResize="1" noEditPoints="1" noAdjustHandles="1" noChangeArrowheads="1" noChangeShapeType="1" noTextEdit="1"/>
              </p:cNvSpPr>
              <p:nvPr/>
            </p:nvSpPr>
            <p:spPr>
              <a:xfrm>
                <a:off x="938866" y="2758212"/>
                <a:ext cx="720000" cy="720000"/>
              </a:xfrm>
              <a:prstGeom prst="ellipse">
                <a:avLst/>
              </a:prstGeom>
              <a:blipFill>
                <a:blip r:embed="rId2"/>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2" name="Elipse 101">
                <a:extLst>
                  <a:ext uri="{FF2B5EF4-FFF2-40B4-BE49-F238E27FC236}">
                    <a16:creationId xmlns:a16="http://schemas.microsoft.com/office/drawing/2014/main" id="{4977B481-34E5-CF4F-976C-6BBCE6C5DB02}"/>
                  </a:ext>
                </a:extLst>
              </p:cNvPr>
              <p:cNvSpPr/>
              <p:nvPr/>
            </p:nvSpPr>
            <p:spPr>
              <a:xfrm>
                <a:off x="2155300" y="1262522"/>
                <a:ext cx="720000" cy="72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0</m:t>
                          </m:r>
                        </m:sub>
                      </m:sSub>
                    </m:oMath>
                  </m:oMathPara>
                </a14:m>
                <a:endParaRPr lang="es-ES" dirty="0"/>
              </a:p>
            </p:txBody>
          </p:sp>
        </mc:Choice>
        <mc:Fallback xmlns="">
          <p:sp>
            <p:nvSpPr>
              <p:cNvPr id="102" name="Elipse 101">
                <a:extLst>
                  <a:ext uri="{FF2B5EF4-FFF2-40B4-BE49-F238E27FC236}">
                    <a16:creationId xmlns:a16="http://schemas.microsoft.com/office/drawing/2014/main" id="{4977B481-34E5-CF4F-976C-6BBCE6C5DB02}"/>
                  </a:ext>
                </a:extLst>
              </p:cNvPr>
              <p:cNvSpPr>
                <a:spLocks noRot="1" noChangeAspect="1" noMove="1" noResize="1" noEditPoints="1" noAdjustHandles="1" noChangeArrowheads="1" noChangeShapeType="1" noTextEdit="1"/>
              </p:cNvSpPr>
              <p:nvPr/>
            </p:nvSpPr>
            <p:spPr>
              <a:xfrm>
                <a:off x="2155300" y="1262522"/>
                <a:ext cx="720000" cy="720000"/>
              </a:xfrm>
              <a:prstGeom prst="ellipse">
                <a:avLst/>
              </a:prstGeom>
              <a:blipFill>
                <a:blip r:embed="rId3"/>
                <a:stretch>
                  <a:fillRect/>
                </a:stretch>
              </a:blipFill>
              <a:ln>
                <a:solidFill>
                  <a:schemeClr val="tx1"/>
                </a:solidFill>
              </a:ln>
            </p:spPr>
            <p:txBody>
              <a:bodyPr/>
              <a:lstStyle/>
              <a:p>
                <a:r>
                  <a:rPr lang="es-ES">
                    <a:noFill/>
                  </a:rPr>
                  <a:t> </a:t>
                </a:r>
              </a:p>
            </p:txBody>
          </p:sp>
        </mc:Fallback>
      </mc:AlternateContent>
      <p:sp>
        <p:nvSpPr>
          <p:cNvPr id="104" name="Rectángulo 103">
            <a:extLst>
              <a:ext uri="{FF2B5EF4-FFF2-40B4-BE49-F238E27FC236}">
                <a16:creationId xmlns:a16="http://schemas.microsoft.com/office/drawing/2014/main" id="{08ECF516-49D3-6A4A-BDDB-FE5FFAD89062}"/>
              </a:ext>
            </a:extLst>
          </p:cNvPr>
          <p:cNvSpPr/>
          <p:nvPr/>
        </p:nvSpPr>
        <p:spPr>
          <a:xfrm>
            <a:off x="3168000" y="1692000"/>
            <a:ext cx="1080000" cy="47880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05" name="Elipse 104">
                <a:extLst>
                  <a:ext uri="{FF2B5EF4-FFF2-40B4-BE49-F238E27FC236}">
                    <a16:creationId xmlns:a16="http://schemas.microsoft.com/office/drawing/2014/main" id="{3CECCF48-964D-5148-9604-8469A3B44AEE}"/>
                  </a:ext>
                </a:extLst>
              </p:cNvPr>
              <p:cNvSpPr/>
              <p:nvPr/>
            </p:nvSpPr>
            <p:spPr>
              <a:xfrm>
                <a:off x="3335867" y="1904596"/>
                <a:ext cx="720000" cy="72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𝑁</m:t>
                          </m:r>
                        </m:e>
                        <m:sub>
                          <m:r>
                            <a:rPr lang="es-ES" b="0" i="1" smtClean="0">
                              <a:latin typeface="Cambria Math" panose="02040503050406030204" pitchFamily="18" charset="0"/>
                            </a:rPr>
                            <m:t>1</m:t>
                          </m:r>
                        </m:sub>
                        <m:sup>
                          <m:r>
                            <a:rPr lang="es-ES" b="0" i="1" smtClean="0">
                              <a:latin typeface="Cambria Math" panose="02040503050406030204" pitchFamily="18" charset="0"/>
                            </a:rPr>
                            <m:t>(1)</m:t>
                          </m:r>
                        </m:sup>
                      </m:sSubSup>
                    </m:oMath>
                  </m:oMathPara>
                </a14:m>
                <a:endParaRPr lang="es-ES" dirty="0"/>
              </a:p>
            </p:txBody>
          </p:sp>
        </mc:Choice>
        <mc:Fallback xmlns="">
          <p:sp>
            <p:nvSpPr>
              <p:cNvPr id="105" name="Elipse 104">
                <a:extLst>
                  <a:ext uri="{FF2B5EF4-FFF2-40B4-BE49-F238E27FC236}">
                    <a16:creationId xmlns:a16="http://schemas.microsoft.com/office/drawing/2014/main" id="{3CECCF48-964D-5148-9604-8469A3B44AEE}"/>
                  </a:ext>
                </a:extLst>
              </p:cNvPr>
              <p:cNvSpPr>
                <a:spLocks noRot="1" noChangeAspect="1" noMove="1" noResize="1" noEditPoints="1" noAdjustHandles="1" noChangeArrowheads="1" noChangeShapeType="1" noTextEdit="1"/>
              </p:cNvSpPr>
              <p:nvPr/>
            </p:nvSpPr>
            <p:spPr>
              <a:xfrm>
                <a:off x="3335867" y="1904596"/>
                <a:ext cx="720000" cy="720000"/>
              </a:xfrm>
              <a:prstGeom prst="ellipse">
                <a:avLst/>
              </a:prstGeom>
              <a:blipFill>
                <a:blip r:embed="rId4"/>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7" name="Elipse 106">
                <a:extLst>
                  <a:ext uri="{FF2B5EF4-FFF2-40B4-BE49-F238E27FC236}">
                    <a16:creationId xmlns:a16="http://schemas.microsoft.com/office/drawing/2014/main" id="{634FE15E-6ED8-7D49-A02E-B486CA116CC5}"/>
                  </a:ext>
                </a:extLst>
              </p:cNvPr>
              <p:cNvSpPr/>
              <p:nvPr/>
            </p:nvSpPr>
            <p:spPr>
              <a:xfrm>
                <a:off x="3335867" y="2830466"/>
                <a:ext cx="720000" cy="72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𝑁</m:t>
                          </m:r>
                        </m:e>
                        <m:sub>
                          <m:r>
                            <a:rPr lang="es-ES" b="0" i="1" smtClean="0">
                              <a:latin typeface="Cambria Math" panose="02040503050406030204" pitchFamily="18" charset="0"/>
                            </a:rPr>
                            <m:t>2</m:t>
                          </m:r>
                        </m:sub>
                        <m:sup>
                          <m:r>
                            <a:rPr lang="es-ES" b="0" i="1" smtClean="0">
                              <a:latin typeface="Cambria Math" panose="02040503050406030204" pitchFamily="18" charset="0"/>
                            </a:rPr>
                            <m:t>(1)</m:t>
                          </m:r>
                        </m:sup>
                      </m:sSubSup>
                    </m:oMath>
                  </m:oMathPara>
                </a14:m>
                <a:endParaRPr lang="es-ES" dirty="0"/>
              </a:p>
            </p:txBody>
          </p:sp>
        </mc:Choice>
        <mc:Fallback xmlns="">
          <p:sp>
            <p:nvSpPr>
              <p:cNvPr id="107" name="Elipse 106">
                <a:extLst>
                  <a:ext uri="{FF2B5EF4-FFF2-40B4-BE49-F238E27FC236}">
                    <a16:creationId xmlns:a16="http://schemas.microsoft.com/office/drawing/2014/main" id="{634FE15E-6ED8-7D49-A02E-B486CA116CC5}"/>
                  </a:ext>
                </a:extLst>
              </p:cNvPr>
              <p:cNvSpPr>
                <a:spLocks noRot="1" noChangeAspect="1" noMove="1" noResize="1" noEditPoints="1" noAdjustHandles="1" noChangeArrowheads="1" noChangeShapeType="1" noTextEdit="1"/>
              </p:cNvSpPr>
              <p:nvPr/>
            </p:nvSpPr>
            <p:spPr>
              <a:xfrm>
                <a:off x="3335867" y="2830466"/>
                <a:ext cx="720000" cy="720000"/>
              </a:xfrm>
              <a:prstGeom prst="ellipse">
                <a:avLst/>
              </a:prstGeom>
              <a:blipFill>
                <a:blip r:embed="rId5"/>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8" name="Elipse 107">
                <a:extLst>
                  <a:ext uri="{FF2B5EF4-FFF2-40B4-BE49-F238E27FC236}">
                    <a16:creationId xmlns:a16="http://schemas.microsoft.com/office/drawing/2014/main" id="{F6F3814F-2480-7C44-BE77-FE3ED2417661}"/>
                  </a:ext>
                </a:extLst>
              </p:cNvPr>
              <p:cNvSpPr/>
              <p:nvPr/>
            </p:nvSpPr>
            <p:spPr>
              <a:xfrm>
                <a:off x="938866" y="4603630"/>
                <a:ext cx="720000" cy="720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𝑒</m:t>
                          </m:r>
                        </m:e>
                        <m:sub>
                          <m:r>
                            <a:rPr lang="es-ES" b="0" i="1" smtClean="0">
                              <a:latin typeface="Cambria Math" panose="02040503050406030204" pitchFamily="18" charset="0"/>
                            </a:rPr>
                            <m:t>2</m:t>
                          </m:r>
                        </m:sub>
                      </m:sSub>
                    </m:oMath>
                  </m:oMathPara>
                </a14:m>
                <a:endParaRPr lang="es-ES" dirty="0"/>
              </a:p>
            </p:txBody>
          </p:sp>
        </mc:Choice>
        <mc:Fallback xmlns="">
          <p:sp>
            <p:nvSpPr>
              <p:cNvPr id="108" name="Elipse 107">
                <a:extLst>
                  <a:ext uri="{FF2B5EF4-FFF2-40B4-BE49-F238E27FC236}">
                    <a16:creationId xmlns:a16="http://schemas.microsoft.com/office/drawing/2014/main" id="{F6F3814F-2480-7C44-BE77-FE3ED2417661}"/>
                  </a:ext>
                </a:extLst>
              </p:cNvPr>
              <p:cNvSpPr>
                <a:spLocks noRot="1" noChangeAspect="1" noMove="1" noResize="1" noEditPoints="1" noAdjustHandles="1" noChangeArrowheads="1" noChangeShapeType="1" noTextEdit="1"/>
              </p:cNvSpPr>
              <p:nvPr/>
            </p:nvSpPr>
            <p:spPr>
              <a:xfrm>
                <a:off x="938866" y="4603630"/>
                <a:ext cx="720000" cy="720000"/>
              </a:xfrm>
              <a:prstGeom prst="ellipse">
                <a:avLst/>
              </a:prstGeom>
              <a:blipFill>
                <a:blip r:embed="rId6"/>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0" name="Elipse 109">
                <a:extLst>
                  <a:ext uri="{FF2B5EF4-FFF2-40B4-BE49-F238E27FC236}">
                    <a16:creationId xmlns:a16="http://schemas.microsoft.com/office/drawing/2014/main" id="{06B79C77-7332-6F48-B65E-0C3A82B1FCC7}"/>
                  </a:ext>
                </a:extLst>
              </p:cNvPr>
              <p:cNvSpPr/>
              <p:nvPr/>
            </p:nvSpPr>
            <p:spPr>
              <a:xfrm>
                <a:off x="3335867" y="3754339"/>
                <a:ext cx="720000" cy="72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𝑁</m:t>
                          </m:r>
                        </m:e>
                        <m:sub>
                          <m:r>
                            <a:rPr lang="es-ES" b="0" i="1" smtClean="0">
                              <a:latin typeface="Cambria Math" panose="02040503050406030204" pitchFamily="18" charset="0"/>
                            </a:rPr>
                            <m:t>3</m:t>
                          </m:r>
                        </m:sub>
                        <m:sup>
                          <m:r>
                            <a:rPr lang="es-ES" b="0" i="1" smtClean="0">
                              <a:latin typeface="Cambria Math" panose="02040503050406030204" pitchFamily="18" charset="0"/>
                            </a:rPr>
                            <m:t>(1)</m:t>
                          </m:r>
                        </m:sup>
                      </m:sSubSup>
                    </m:oMath>
                  </m:oMathPara>
                </a14:m>
                <a:endParaRPr lang="es-ES" dirty="0"/>
              </a:p>
            </p:txBody>
          </p:sp>
        </mc:Choice>
        <mc:Fallback xmlns="">
          <p:sp>
            <p:nvSpPr>
              <p:cNvPr id="110" name="Elipse 109">
                <a:extLst>
                  <a:ext uri="{FF2B5EF4-FFF2-40B4-BE49-F238E27FC236}">
                    <a16:creationId xmlns:a16="http://schemas.microsoft.com/office/drawing/2014/main" id="{06B79C77-7332-6F48-B65E-0C3A82B1FCC7}"/>
                  </a:ext>
                </a:extLst>
              </p:cNvPr>
              <p:cNvSpPr>
                <a:spLocks noRot="1" noChangeAspect="1" noMove="1" noResize="1" noEditPoints="1" noAdjustHandles="1" noChangeArrowheads="1" noChangeShapeType="1" noTextEdit="1"/>
              </p:cNvSpPr>
              <p:nvPr/>
            </p:nvSpPr>
            <p:spPr>
              <a:xfrm>
                <a:off x="3335867" y="3754339"/>
                <a:ext cx="720000" cy="720000"/>
              </a:xfrm>
              <a:prstGeom prst="ellipse">
                <a:avLst/>
              </a:prstGeom>
              <a:blipFill>
                <a:blip r:embed="rId7"/>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1" name="Elipse 110">
                <a:extLst>
                  <a:ext uri="{FF2B5EF4-FFF2-40B4-BE49-F238E27FC236}">
                    <a16:creationId xmlns:a16="http://schemas.microsoft.com/office/drawing/2014/main" id="{FA589C98-AFE0-FE44-A3DD-2CC40DBCD953}"/>
                  </a:ext>
                </a:extLst>
              </p:cNvPr>
              <p:cNvSpPr/>
              <p:nvPr/>
            </p:nvSpPr>
            <p:spPr>
              <a:xfrm>
                <a:off x="3335867" y="4678212"/>
                <a:ext cx="720000" cy="72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𝑁</m:t>
                          </m:r>
                        </m:e>
                        <m:sub>
                          <m:r>
                            <a:rPr lang="es-ES" b="0" i="1" smtClean="0">
                              <a:latin typeface="Cambria Math" panose="02040503050406030204" pitchFamily="18" charset="0"/>
                            </a:rPr>
                            <m:t>4</m:t>
                          </m:r>
                        </m:sub>
                        <m:sup>
                          <m:r>
                            <a:rPr lang="es-ES" b="0" i="1" smtClean="0">
                              <a:latin typeface="Cambria Math" panose="02040503050406030204" pitchFamily="18" charset="0"/>
                            </a:rPr>
                            <m:t>(1)</m:t>
                          </m:r>
                        </m:sup>
                      </m:sSubSup>
                    </m:oMath>
                  </m:oMathPara>
                </a14:m>
                <a:endParaRPr lang="es-ES" dirty="0"/>
              </a:p>
            </p:txBody>
          </p:sp>
        </mc:Choice>
        <mc:Fallback xmlns="">
          <p:sp>
            <p:nvSpPr>
              <p:cNvPr id="111" name="Elipse 110">
                <a:extLst>
                  <a:ext uri="{FF2B5EF4-FFF2-40B4-BE49-F238E27FC236}">
                    <a16:creationId xmlns:a16="http://schemas.microsoft.com/office/drawing/2014/main" id="{FA589C98-AFE0-FE44-A3DD-2CC40DBCD953}"/>
                  </a:ext>
                </a:extLst>
              </p:cNvPr>
              <p:cNvSpPr>
                <a:spLocks noRot="1" noChangeAspect="1" noMove="1" noResize="1" noEditPoints="1" noAdjustHandles="1" noChangeArrowheads="1" noChangeShapeType="1" noTextEdit="1"/>
              </p:cNvSpPr>
              <p:nvPr/>
            </p:nvSpPr>
            <p:spPr>
              <a:xfrm>
                <a:off x="3335867" y="4678212"/>
                <a:ext cx="720000" cy="720000"/>
              </a:xfrm>
              <a:prstGeom prst="ellipse">
                <a:avLst/>
              </a:prstGeom>
              <a:blipFill>
                <a:blip r:embed="rId8"/>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2" name="Elipse 111">
                <a:extLst>
                  <a:ext uri="{FF2B5EF4-FFF2-40B4-BE49-F238E27FC236}">
                    <a16:creationId xmlns:a16="http://schemas.microsoft.com/office/drawing/2014/main" id="{E9102453-CB44-414B-A3FD-6A0EEAC43838}"/>
                  </a:ext>
                </a:extLst>
              </p:cNvPr>
              <p:cNvSpPr/>
              <p:nvPr/>
            </p:nvSpPr>
            <p:spPr>
              <a:xfrm>
                <a:off x="3335867" y="5596135"/>
                <a:ext cx="720000" cy="72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𝑁</m:t>
                          </m:r>
                        </m:e>
                        <m:sub>
                          <m:r>
                            <a:rPr lang="es-ES" b="0" i="1" smtClean="0">
                              <a:latin typeface="Cambria Math" panose="02040503050406030204" pitchFamily="18" charset="0"/>
                            </a:rPr>
                            <m:t>5</m:t>
                          </m:r>
                        </m:sub>
                        <m:sup>
                          <m:r>
                            <a:rPr lang="es-ES" b="0" i="1" smtClean="0">
                              <a:latin typeface="Cambria Math" panose="02040503050406030204" pitchFamily="18" charset="0"/>
                            </a:rPr>
                            <m:t>(1)</m:t>
                          </m:r>
                        </m:sup>
                      </m:sSubSup>
                    </m:oMath>
                  </m:oMathPara>
                </a14:m>
                <a:endParaRPr lang="es-ES" dirty="0"/>
              </a:p>
            </p:txBody>
          </p:sp>
        </mc:Choice>
        <mc:Fallback xmlns="">
          <p:sp>
            <p:nvSpPr>
              <p:cNvPr id="112" name="Elipse 111">
                <a:extLst>
                  <a:ext uri="{FF2B5EF4-FFF2-40B4-BE49-F238E27FC236}">
                    <a16:creationId xmlns:a16="http://schemas.microsoft.com/office/drawing/2014/main" id="{E9102453-CB44-414B-A3FD-6A0EEAC43838}"/>
                  </a:ext>
                </a:extLst>
              </p:cNvPr>
              <p:cNvSpPr>
                <a:spLocks noRot="1" noChangeAspect="1" noMove="1" noResize="1" noEditPoints="1" noAdjustHandles="1" noChangeArrowheads="1" noChangeShapeType="1" noTextEdit="1"/>
              </p:cNvSpPr>
              <p:nvPr/>
            </p:nvSpPr>
            <p:spPr>
              <a:xfrm>
                <a:off x="3335867" y="5596135"/>
                <a:ext cx="720000" cy="720000"/>
              </a:xfrm>
              <a:prstGeom prst="ellipse">
                <a:avLst/>
              </a:prstGeom>
              <a:blipFill>
                <a:blip r:embed="rId9"/>
                <a:stretch>
                  <a:fillRect/>
                </a:stretch>
              </a:blipFill>
              <a:ln>
                <a:solidFill>
                  <a:schemeClr val="tx1"/>
                </a:solidFill>
              </a:ln>
            </p:spPr>
            <p:txBody>
              <a:bodyPr/>
              <a:lstStyle/>
              <a:p>
                <a:r>
                  <a:rPr lang="es-ES">
                    <a:noFill/>
                  </a:rPr>
                  <a:t> </a:t>
                </a:r>
              </a:p>
            </p:txBody>
          </p:sp>
        </mc:Fallback>
      </mc:AlternateContent>
      <p:sp>
        <p:nvSpPr>
          <p:cNvPr id="113" name="Rectángulo 112">
            <a:extLst>
              <a:ext uri="{FF2B5EF4-FFF2-40B4-BE49-F238E27FC236}">
                <a16:creationId xmlns:a16="http://schemas.microsoft.com/office/drawing/2014/main" id="{08BBF63B-FE1C-AD45-9791-25D6B04FDD23}"/>
              </a:ext>
            </a:extLst>
          </p:cNvPr>
          <p:cNvSpPr/>
          <p:nvPr/>
        </p:nvSpPr>
        <p:spPr>
          <a:xfrm>
            <a:off x="5553400" y="1982522"/>
            <a:ext cx="1080000" cy="40680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14" name="Elipse 113">
                <a:extLst>
                  <a:ext uri="{FF2B5EF4-FFF2-40B4-BE49-F238E27FC236}">
                    <a16:creationId xmlns:a16="http://schemas.microsoft.com/office/drawing/2014/main" id="{F3E98B33-94DD-C243-A1C6-982A37281600}"/>
                  </a:ext>
                </a:extLst>
              </p:cNvPr>
              <p:cNvSpPr/>
              <p:nvPr/>
            </p:nvSpPr>
            <p:spPr>
              <a:xfrm>
                <a:off x="5735001" y="2195118"/>
                <a:ext cx="720000" cy="72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𝑁</m:t>
                          </m:r>
                        </m:e>
                        <m:sub>
                          <m:r>
                            <a:rPr lang="es-ES" b="0" i="1" smtClean="0">
                              <a:latin typeface="Cambria Math" panose="02040503050406030204" pitchFamily="18" charset="0"/>
                            </a:rPr>
                            <m:t>1</m:t>
                          </m:r>
                        </m:sub>
                        <m:sup>
                          <m:r>
                            <a:rPr lang="es-ES" b="0" i="1" smtClean="0">
                              <a:latin typeface="Cambria Math" panose="02040503050406030204" pitchFamily="18" charset="0"/>
                            </a:rPr>
                            <m:t>(2)</m:t>
                          </m:r>
                        </m:sup>
                      </m:sSubSup>
                    </m:oMath>
                  </m:oMathPara>
                </a14:m>
                <a:endParaRPr lang="es-ES" dirty="0"/>
              </a:p>
            </p:txBody>
          </p:sp>
        </mc:Choice>
        <mc:Fallback xmlns="">
          <p:sp>
            <p:nvSpPr>
              <p:cNvPr id="114" name="Elipse 113">
                <a:extLst>
                  <a:ext uri="{FF2B5EF4-FFF2-40B4-BE49-F238E27FC236}">
                    <a16:creationId xmlns:a16="http://schemas.microsoft.com/office/drawing/2014/main" id="{F3E98B33-94DD-C243-A1C6-982A37281600}"/>
                  </a:ext>
                </a:extLst>
              </p:cNvPr>
              <p:cNvSpPr>
                <a:spLocks noRot="1" noChangeAspect="1" noMove="1" noResize="1" noEditPoints="1" noAdjustHandles="1" noChangeArrowheads="1" noChangeShapeType="1" noTextEdit="1"/>
              </p:cNvSpPr>
              <p:nvPr/>
            </p:nvSpPr>
            <p:spPr>
              <a:xfrm>
                <a:off x="5735001" y="2195118"/>
                <a:ext cx="720000" cy="720000"/>
              </a:xfrm>
              <a:prstGeom prst="ellipse">
                <a:avLst/>
              </a:prstGeom>
              <a:blipFill>
                <a:blip r:embed="rId10"/>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5" name="Elipse 114">
                <a:extLst>
                  <a:ext uri="{FF2B5EF4-FFF2-40B4-BE49-F238E27FC236}">
                    <a16:creationId xmlns:a16="http://schemas.microsoft.com/office/drawing/2014/main" id="{6D210BA9-50BC-8949-B5D1-BECAA8A11A43}"/>
                  </a:ext>
                </a:extLst>
              </p:cNvPr>
              <p:cNvSpPr/>
              <p:nvPr/>
            </p:nvSpPr>
            <p:spPr>
              <a:xfrm>
                <a:off x="5735001" y="3676388"/>
                <a:ext cx="720000" cy="72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𝑁</m:t>
                          </m:r>
                        </m:e>
                        <m:sub>
                          <m:r>
                            <a:rPr lang="es-ES" b="0" i="1" smtClean="0">
                              <a:latin typeface="Cambria Math" panose="02040503050406030204" pitchFamily="18" charset="0"/>
                            </a:rPr>
                            <m:t>2</m:t>
                          </m:r>
                        </m:sub>
                        <m:sup>
                          <m:r>
                            <a:rPr lang="es-ES" b="0" i="1" smtClean="0">
                              <a:latin typeface="Cambria Math" panose="02040503050406030204" pitchFamily="18" charset="0"/>
                            </a:rPr>
                            <m:t>(2)</m:t>
                          </m:r>
                        </m:sup>
                      </m:sSubSup>
                    </m:oMath>
                  </m:oMathPara>
                </a14:m>
                <a:endParaRPr lang="es-ES" dirty="0"/>
              </a:p>
            </p:txBody>
          </p:sp>
        </mc:Choice>
        <mc:Fallback xmlns="">
          <p:sp>
            <p:nvSpPr>
              <p:cNvPr id="115" name="Elipse 114">
                <a:extLst>
                  <a:ext uri="{FF2B5EF4-FFF2-40B4-BE49-F238E27FC236}">
                    <a16:creationId xmlns:a16="http://schemas.microsoft.com/office/drawing/2014/main" id="{6D210BA9-50BC-8949-B5D1-BECAA8A11A43}"/>
                  </a:ext>
                </a:extLst>
              </p:cNvPr>
              <p:cNvSpPr>
                <a:spLocks noRot="1" noChangeAspect="1" noMove="1" noResize="1" noEditPoints="1" noAdjustHandles="1" noChangeArrowheads="1" noChangeShapeType="1" noTextEdit="1"/>
              </p:cNvSpPr>
              <p:nvPr/>
            </p:nvSpPr>
            <p:spPr>
              <a:xfrm>
                <a:off x="5735001" y="3676388"/>
                <a:ext cx="720000" cy="720000"/>
              </a:xfrm>
              <a:prstGeom prst="ellipse">
                <a:avLst/>
              </a:prstGeom>
              <a:blipFill>
                <a:blip r:embed="rId11"/>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6" name="Elipse 115">
                <a:extLst>
                  <a:ext uri="{FF2B5EF4-FFF2-40B4-BE49-F238E27FC236}">
                    <a16:creationId xmlns:a16="http://schemas.microsoft.com/office/drawing/2014/main" id="{1A673594-A186-AB4F-A443-3E2E327AC097}"/>
                  </a:ext>
                </a:extLst>
              </p:cNvPr>
              <p:cNvSpPr/>
              <p:nvPr/>
            </p:nvSpPr>
            <p:spPr>
              <a:xfrm>
                <a:off x="5735001" y="5157658"/>
                <a:ext cx="720000" cy="72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𝑁</m:t>
                          </m:r>
                        </m:e>
                        <m:sub>
                          <m:r>
                            <a:rPr lang="es-ES" b="0" i="1" smtClean="0">
                              <a:latin typeface="Cambria Math" panose="02040503050406030204" pitchFamily="18" charset="0"/>
                            </a:rPr>
                            <m:t>3</m:t>
                          </m:r>
                        </m:sub>
                        <m:sup>
                          <m:r>
                            <a:rPr lang="es-ES" b="0" i="1" smtClean="0">
                              <a:latin typeface="Cambria Math" panose="02040503050406030204" pitchFamily="18" charset="0"/>
                            </a:rPr>
                            <m:t>(2)</m:t>
                          </m:r>
                        </m:sup>
                      </m:sSubSup>
                    </m:oMath>
                  </m:oMathPara>
                </a14:m>
                <a:endParaRPr lang="es-ES" dirty="0"/>
              </a:p>
            </p:txBody>
          </p:sp>
        </mc:Choice>
        <mc:Fallback xmlns="">
          <p:sp>
            <p:nvSpPr>
              <p:cNvPr id="116" name="Elipse 115">
                <a:extLst>
                  <a:ext uri="{FF2B5EF4-FFF2-40B4-BE49-F238E27FC236}">
                    <a16:creationId xmlns:a16="http://schemas.microsoft.com/office/drawing/2014/main" id="{1A673594-A186-AB4F-A443-3E2E327AC097}"/>
                  </a:ext>
                </a:extLst>
              </p:cNvPr>
              <p:cNvSpPr>
                <a:spLocks noRot="1" noChangeAspect="1" noMove="1" noResize="1" noEditPoints="1" noAdjustHandles="1" noChangeArrowheads="1" noChangeShapeType="1" noTextEdit="1"/>
              </p:cNvSpPr>
              <p:nvPr/>
            </p:nvSpPr>
            <p:spPr>
              <a:xfrm>
                <a:off x="5735001" y="5157658"/>
                <a:ext cx="720000" cy="720000"/>
              </a:xfrm>
              <a:prstGeom prst="ellipse">
                <a:avLst/>
              </a:prstGeom>
              <a:blipFill>
                <a:blip r:embed="rId12"/>
                <a:stretch>
                  <a:fillRect/>
                </a:stretch>
              </a:blipFill>
              <a:ln>
                <a:solidFill>
                  <a:schemeClr val="tx1"/>
                </a:solidFill>
              </a:ln>
            </p:spPr>
            <p:txBody>
              <a:bodyPr/>
              <a:lstStyle/>
              <a:p>
                <a:r>
                  <a:rPr lang="es-ES">
                    <a:noFill/>
                  </a:rPr>
                  <a:t> </a:t>
                </a:r>
              </a:p>
            </p:txBody>
          </p:sp>
        </mc:Fallback>
      </mc:AlternateContent>
      <p:sp>
        <p:nvSpPr>
          <p:cNvPr id="122" name="Rectángulo 121">
            <a:extLst>
              <a:ext uri="{FF2B5EF4-FFF2-40B4-BE49-F238E27FC236}">
                <a16:creationId xmlns:a16="http://schemas.microsoft.com/office/drawing/2014/main" id="{5870EB68-285A-1B46-B39B-D19452BCE213}"/>
              </a:ext>
            </a:extLst>
          </p:cNvPr>
          <p:cNvSpPr/>
          <p:nvPr/>
        </p:nvSpPr>
        <p:spPr>
          <a:xfrm>
            <a:off x="7920000" y="2564467"/>
            <a:ext cx="1080000" cy="29519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23" name="Elipse 122">
                <a:extLst>
                  <a:ext uri="{FF2B5EF4-FFF2-40B4-BE49-F238E27FC236}">
                    <a16:creationId xmlns:a16="http://schemas.microsoft.com/office/drawing/2014/main" id="{0B19C5C9-611D-2543-9DDF-F9D04DD3A87E}"/>
                  </a:ext>
                </a:extLst>
              </p:cNvPr>
              <p:cNvSpPr/>
              <p:nvPr/>
            </p:nvSpPr>
            <p:spPr>
              <a:xfrm>
                <a:off x="8095066" y="2758212"/>
                <a:ext cx="720000" cy="72000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𝑁</m:t>
                          </m:r>
                        </m:e>
                        <m:sub>
                          <m:r>
                            <a:rPr lang="es-ES" b="0" i="1" smtClean="0">
                              <a:latin typeface="Cambria Math" panose="02040503050406030204" pitchFamily="18" charset="0"/>
                            </a:rPr>
                            <m:t>1</m:t>
                          </m:r>
                        </m:sub>
                        <m:sup>
                          <m:r>
                            <a:rPr lang="es-ES" b="0" i="1" smtClean="0">
                              <a:latin typeface="Cambria Math" panose="02040503050406030204" pitchFamily="18" charset="0"/>
                            </a:rPr>
                            <m:t>(3)</m:t>
                          </m:r>
                        </m:sup>
                      </m:sSubSup>
                    </m:oMath>
                  </m:oMathPara>
                </a14:m>
                <a:endParaRPr lang="es-ES" dirty="0"/>
              </a:p>
            </p:txBody>
          </p:sp>
        </mc:Choice>
        <mc:Fallback xmlns="">
          <p:sp>
            <p:nvSpPr>
              <p:cNvPr id="123" name="Elipse 122">
                <a:extLst>
                  <a:ext uri="{FF2B5EF4-FFF2-40B4-BE49-F238E27FC236}">
                    <a16:creationId xmlns:a16="http://schemas.microsoft.com/office/drawing/2014/main" id="{0B19C5C9-611D-2543-9DDF-F9D04DD3A87E}"/>
                  </a:ext>
                </a:extLst>
              </p:cNvPr>
              <p:cNvSpPr>
                <a:spLocks noRot="1" noChangeAspect="1" noMove="1" noResize="1" noEditPoints="1" noAdjustHandles="1" noChangeArrowheads="1" noChangeShapeType="1" noTextEdit="1"/>
              </p:cNvSpPr>
              <p:nvPr/>
            </p:nvSpPr>
            <p:spPr>
              <a:xfrm>
                <a:off x="8095066" y="2758212"/>
                <a:ext cx="720000" cy="720000"/>
              </a:xfrm>
              <a:prstGeom prst="ellipse">
                <a:avLst/>
              </a:prstGeom>
              <a:blipFill>
                <a:blip r:embed="rId13"/>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4" name="Elipse 123">
                <a:extLst>
                  <a:ext uri="{FF2B5EF4-FFF2-40B4-BE49-F238E27FC236}">
                    <a16:creationId xmlns:a16="http://schemas.microsoft.com/office/drawing/2014/main" id="{624C6D22-F446-8048-B2F7-FE2582AFD3D3}"/>
                  </a:ext>
                </a:extLst>
              </p:cNvPr>
              <p:cNvSpPr/>
              <p:nvPr/>
            </p:nvSpPr>
            <p:spPr>
              <a:xfrm>
                <a:off x="8095066" y="4603630"/>
                <a:ext cx="720000" cy="72000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i="1">
                              <a:latin typeface="Cambria Math" panose="02040503050406030204" pitchFamily="18" charset="0"/>
                            </a:rPr>
                            <m:t>𝑁</m:t>
                          </m:r>
                        </m:e>
                        <m:sub>
                          <m:r>
                            <a:rPr lang="es-ES" b="0" i="1" smtClean="0">
                              <a:latin typeface="Cambria Math" panose="02040503050406030204" pitchFamily="18" charset="0"/>
                            </a:rPr>
                            <m:t>2</m:t>
                          </m:r>
                        </m:sub>
                        <m:sup>
                          <m:r>
                            <a:rPr lang="es-ES" i="1">
                              <a:latin typeface="Cambria Math" panose="02040503050406030204" pitchFamily="18" charset="0"/>
                            </a:rPr>
                            <m:t>(3)</m:t>
                          </m:r>
                        </m:sup>
                      </m:sSubSup>
                    </m:oMath>
                  </m:oMathPara>
                </a14:m>
                <a:endParaRPr lang="es-ES" dirty="0"/>
              </a:p>
            </p:txBody>
          </p:sp>
        </mc:Choice>
        <mc:Fallback xmlns="">
          <p:sp>
            <p:nvSpPr>
              <p:cNvPr id="124" name="Elipse 123">
                <a:extLst>
                  <a:ext uri="{FF2B5EF4-FFF2-40B4-BE49-F238E27FC236}">
                    <a16:creationId xmlns:a16="http://schemas.microsoft.com/office/drawing/2014/main" id="{624C6D22-F446-8048-B2F7-FE2582AFD3D3}"/>
                  </a:ext>
                </a:extLst>
              </p:cNvPr>
              <p:cNvSpPr>
                <a:spLocks noRot="1" noChangeAspect="1" noMove="1" noResize="1" noEditPoints="1" noAdjustHandles="1" noChangeArrowheads="1" noChangeShapeType="1" noTextEdit="1"/>
              </p:cNvSpPr>
              <p:nvPr/>
            </p:nvSpPr>
            <p:spPr>
              <a:xfrm>
                <a:off x="8095066" y="4603630"/>
                <a:ext cx="720000" cy="720000"/>
              </a:xfrm>
              <a:prstGeom prst="ellipse">
                <a:avLst/>
              </a:prstGeom>
              <a:blipFill>
                <a:blip r:embed="rId14"/>
                <a:stretch>
                  <a:fillRect/>
                </a:stretch>
              </a:blipFill>
              <a:ln>
                <a:solidFill>
                  <a:schemeClr val="tx1"/>
                </a:solidFill>
              </a:ln>
            </p:spPr>
            <p:txBody>
              <a:bodyPr/>
              <a:lstStyle/>
              <a:p>
                <a:r>
                  <a:rPr lang="es-ES">
                    <a:noFill/>
                  </a:rPr>
                  <a:t> </a:t>
                </a:r>
              </a:p>
            </p:txBody>
          </p:sp>
        </mc:Fallback>
      </mc:AlternateContent>
      <p:sp>
        <p:nvSpPr>
          <p:cNvPr id="125" name="Rectángulo 124">
            <a:extLst>
              <a:ext uri="{FF2B5EF4-FFF2-40B4-BE49-F238E27FC236}">
                <a16:creationId xmlns:a16="http://schemas.microsoft.com/office/drawing/2014/main" id="{85B2D203-5864-5445-A1E6-B313F21CFB1E}"/>
              </a:ext>
            </a:extLst>
          </p:cNvPr>
          <p:cNvSpPr/>
          <p:nvPr/>
        </p:nvSpPr>
        <p:spPr>
          <a:xfrm>
            <a:off x="10329400" y="3564000"/>
            <a:ext cx="1080000" cy="11160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27" name="Elipse 126">
                <a:extLst>
                  <a:ext uri="{FF2B5EF4-FFF2-40B4-BE49-F238E27FC236}">
                    <a16:creationId xmlns:a16="http://schemas.microsoft.com/office/drawing/2014/main" id="{7E0C7245-5B51-BE4D-B2EA-6629C9B1DF53}"/>
                  </a:ext>
                </a:extLst>
              </p:cNvPr>
              <p:cNvSpPr/>
              <p:nvPr/>
            </p:nvSpPr>
            <p:spPr>
              <a:xfrm>
                <a:off x="10509400" y="3754339"/>
                <a:ext cx="720000" cy="72000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s-ES" i="1" smtClean="0">
                              <a:latin typeface="Cambria Math" panose="02040503050406030204" pitchFamily="18" charset="0"/>
                            </a:rPr>
                          </m:ctrlPr>
                        </m:sSubSupPr>
                        <m:e>
                          <m:r>
                            <a:rPr lang="es-ES" i="1">
                              <a:latin typeface="Cambria Math" panose="02040503050406030204" pitchFamily="18" charset="0"/>
                            </a:rPr>
                            <m:t>𝑁</m:t>
                          </m:r>
                        </m:e>
                        <m:sub>
                          <m:r>
                            <a:rPr lang="es-ES" b="0" i="1" smtClean="0">
                              <a:latin typeface="Cambria Math" panose="02040503050406030204" pitchFamily="18" charset="0"/>
                            </a:rPr>
                            <m:t>2</m:t>
                          </m:r>
                        </m:sub>
                        <m:sup>
                          <m:r>
                            <a:rPr lang="es-ES" i="1">
                              <a:latin typeface="Cambria Math" panose="02040503050406030204" pitchFamily="18" charset="0"/>
                            </a:rPr>
                            <m:t>(3)</m:t>
                          </m:r>
                        </m:sup>
                      </m:sSubSup>
                    </m:oMath>
                  </m:oMathPara>
                </a14:m>
                <a:endParaRPr lang="es-ES" dirty="0"/>
              </a:p>
            </p:txBody>
          </p:sp>
        </mc:Choice>
        <mc:Fallback xmlns="">
          <p:sp>
            <p:nvSpPr>
              <p:cNvPr id="127" name="Elipse 126">
                <a:extLst>
                  <a:ext uri="{FF2B5EF4-FFF2-40B4-BE49-F238E27FC236}">
                    <a16:creationId xmlns:a16="http://schemas.microsoft.com/office/drawing/2014/main" id="{7E0C7245-5B51-BE4D-B2EA-6629C9B1DF53}"/>
                  </a:ext>
                </a:extLst>
              </p:cNvPr>
              <p:cNvSpPr>
                <a:spLocks noRot="1" noChangeAspect="1" noMove="1" noResize="1" noEditPoints="1" noAdjustHandles="1" noChangeArrowheads="1" noChangeShapeType="1" noTextEdit="1"/>
              </p:cNvSpPr>
              <p:nvPr/>
            </p:nvSpPr>
            <p:spPr>
              <a:xfrm>
                <a:off x="10509400" y="3754339"/>
                <a:ext cx="720000" cy="720000"/>
              </a:xfrm>
              <a:prstGeom prst="ellipse">
                <a:avLst/>
              </a:prstGeom>
              <a:blipFill>
                <a:blip r:embed="rId15"/>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8" name="Elipse 127">
                <a:extLst>
                  <a:ext uri="{FF2B5EF4-FFF2-40B4-BE49-F238E27FC236}">
                    <a16:creationId xmlns:a16="http://schemas.microsoft.com/office/drawing/2014/main" id="{81C6809D-DEBB-1B48-B531-1FBB76F03943}"/>
                  </a:ext>
                </a:extLst>
              </p:cNvPr>
              <p:cNvSpPr/>
              <p:nvPr/>
            </p:nvSpPr>
            <p:spPr>
              <a:xfrm>
                <a:off x="4540700" y="1262522"/>
                <a:ext cx="720000" cy="72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1</m:t>
                          </m:r>
                        </m:sub>
                      </m:sSub>
                    </m:oMath>
                  </m:oMathPara>
                </a14:m>
                <a:endParaRPr lang="es-ES" dirty="0"/>
              </a:p>
            </p:txBody>
          </p:sp>
        </mc:Choice>
        <mc:Fallback xmlns="">
          <p:sp>
            <p:nvSpPr>
              <p:cNvPr id="128" name="Elipse 127">
                <a:extLst>
                  <a:ext uri="{FF2B5EF4-FFF2-40B4-BE49-F238E27FC236}">
                    <a16:creationId xmlns:a16="http://schemas.microsoft.com/office/drawing/2014/main" id="{81C6809D-DEBB-1B48-B531-1FBB76F03943}"/>
                  </a:ext>
                </a:extLst>
              </p:cNvPr>
              <p:cNvSpPr>
                <a:spLocks noRot="1" noChangeAspect="1" noMove="1" noResize="1" noEditPoints="1" noAdjustHandles="1" noChangeArrowheads="1" noChangeShapeType="1" noTextEdit="1"/>
              </p:cNvSpPr>
              <p:nvPr/>
            </p:nvSpPr>
            <p:spPr>
              <a:xfrm>
                <a:off x="4540700" y="1262522"/>
                <a:ext cx="720000" cy="720000"/>
              </a:xfrm>
              <a:prstGeom prst="ellipse">
                <a:avLst/>
              </a:prstGeom>
              <a:blipFill>
                <a:blip r:embed="rId16"/>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9" name="Elipse 128">
                <a:extLst>
                  <a:ext uri="{FF2B5EF4-FFF2-40B4-BE49-F238E27FC236}">
                    <a16:creationId xmlns:a16="http://schemas.microsoft.com/office/drawing/2014/main" id="{4F2839B5-4BEF-FF45-8544-DC5A76A02BA7}"/>
                  </a:ext>
                </a:extLst>
              </p:cNvPr>
              <p:cNvSpPr/>
              <p:nvPr/>
            </p:nvSpPr>
            <p:spPr>
              <a:xfrm>
                <a:off x="6927967" y="1262522"/>
                <a:ext cx="720000" cy="72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2</m:t>
                          </m:r>
                        </m:sub>
                      </m:sSub>
                    </m:oMath>
                  </m:oMathPara>
                </a14:m>
                <a:endParaRPr lang="es-ES" dirty="0"/>
              </a:p>
            </p:txBody>
          </p:sp>
        </mc:Choice>
        <mc:Fallback xmlns="">
          <p:sp>
            <p:nvSpPr>
              <p:cNvPr id="129" name="Elipse 128">
                <a:extLst>
                  <a:ext uri="{FF2B5EF4-FFF2-40B4-BE49-F238E27FC236}">
                    <a16:creationId xmlns:a16="http://schemas.microsoft.com/office/drawing/2014/main" id="{4F2839B5-4BEF-FF45-8544-DC5A76A02BA7}"/>
                  </a:ext>
                </a:extLst>
              </p:cNvPr>
              <p:cNvSpPr>
                <a:spLocks noRot="1" noChangeAspect="1" noMove="1" noResize="1" noEditPoints="1" noAdjustHandles="1" noChangeArrowheads="1" noChangeShapeType="1" noTextEdit="1"/>
              </p:cNvSpPr>
              <p:nvPr/>
            </p:nvSpPr>
            <p:spPr>
              <a:xfrm>
                <a:off x="6927967" y="1262522"/>
                <a:ext cx="720000" cy="720000"/>
              </a:xfrm>
              <a:prstGeom prst="ellipse">
                <a:avLst/>
              </a:prstGeom>
              <a:blipFill>
                <a:blip r:embed="rId17"/>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0" name="Elipse 129">
                <a:extLst>
                  <a:ext uri="{FF2B5EF4-FFF2-40B4-BE49-F238E27FC236}">
                    <a16:creationId xmlns:a16="http://schemas.microsoft.com/office/drawing/2014/main" id="{85DAB61A-1BF8-1E42-851B-8C5DCCD601F8}"/>
                  </a:ext>
                </a:extLst>
              </p:cNvPr>
              <p:cNvSpPr/>
              <p:nvPr/>
            </p:nvSpPr>
            <p:spPr>
              <a:xfrm>
                <a:off x="9316700" y="1262522"/>
                <a:ext cx="720000" cy="72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3</m:t>
                          </m:r>
                        </m:sub>
                      </m:sSub>
                    </m:oMath>
                  </m:oMathPara>
                </a14:m>
                <a:endParaRPr lang="es-ES" dirty="0"/>
              </a:p>
            </p:txBody>
          </p:sp>
        </mc:Choice>
        <mc:Fallback xmlns="">
          <p:sp>
            <p:nvSpPr>
              <p:cNvPr id="130" name="Elipse 129">
                <a:extLst>
                  <a:ext uri="{FF2B5EF4-FFF2-40B4-BE49-F238E27FC236}">
                    <a16:creationId xmlns:a16="http://schemas.microsoft.com/office/drawing/2014/main" id="{85DAB61A-1BF8-1E42-851B-8C5DCCD601F8}"/>
                  </a:ext>
                </a:extLst>
              </p:cNvPr>
              <p:cNvSpPr>
                <a:spLocks noRot="1" noChangeAspect="1" noMove="1" noResize="1" noEditPoints="1" noAdjustHandles="1" noChangeArrowheads="1" noChangeShapeType="1" noTextEdit="1"/>
              </p:cNvSpPr>
              <p:nvPr/>
            </p:nvSpPr>
            <p:spPr>
              <a:xfrm>
                <a:off x="9316700" y="1262522"/>
                <a:ext cx="720000" cy="720000"/>
              </a:xfrm>
              <a:prstGeom prst="ellipse">
                <a:avLst/>
              </a:prstGeom>
              <a:blipFill>
                <a:blip r:embed="rId18"/>
                <a:stretch>
                  <a:fillRect/>
                </a:stretch>
              </a:blipFill>
              <a:ln>
                <a:solidFill>
                  <a:schemeClr val="tx1"/>
                </a:solidFill>
              </a:ln>
            </p:spPr>
            <p:txBody>
              <a:bodyPr/>
              <a:lstStyle/>
              <a:p>
                <a:r>
                  <a:rPr lang="es-ES">
                    <a:noFill/>
                  </a:rPr>
                  <a:t> </a:t>
                </a:r>
              </a:p>
            </p:txBody>
          </p:sp>
        </mc:Fallback>
      </mc:AlternateContent>
      <p:cxnSp>
        <p:nvCxnSpPr>
          <p:cNvPr id="132" name="Conector recto de flecha 131">
            <a:extLst>
              <a:ext uri="{FF2B5EF4-FFF2-40B4-BE49-F238E27FC236}">
                <a16:creationId xmlns:a16="http://schemas.microsoft.com/office/drawing/2014/main" id="{D4313EAE-7117-024A-8D8E-D37DF442FAE3}"/>
              </a:ext>
            </a:extLst>
          </p:cNvPr>
          <p:cNvCxnSpPr>
            <a:stCxn id="102" idx="4"/>
            <a:endCxn id="110" idx="2"/>
          </p:cNvCxnSpPr>
          <p:nvPr/>
        </p:nvCxnSpPr>
        <p:spPr>
          <a:xfrm>
            <a:off x="2515300" y="1982522"/>
            <a:ext cx="820567" cy="2131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Conector recto de flecha 133">
            <a:extLst>
              <a:ext uri="{FF2B5EF4-FFF2-40B4-BE49-F238E27FC236}">
                <a16:creationId xmlns:a16="http://schemas.microsoft.com/office/drawing/2014/main" id="{9BC783C1-4274-4349-AFDD-FE7177727CED}"/>
              </a:ext>
            </a:extLst>
          </p:cNvPr>
          <p:cNvCxnSpPr>
            <a:stCxn id="102" idx="4"/>
            <a:endCxn id="105" idx="2"/>
          </p:cNvCxnSpPr>
          <p:nvPr/>
        </p:nvCxnSpPr>
        <p:spPr>
          <a:xfrm>
            <a:off x="2515300" y="1982522"/>
            <a:ext cx="820567" cy="2820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Conector recto de flecha 135">
            <a:extLst>
              <a:ext uri="{FF2B5EF4-FFF2-40B4-BE49-F238E27FC236}">
                <a16:creationId xmlns:a16="http://schemas.microsoft.com/office/drawing/2014/main" id="{41B23CE3-91B1-9B4C-9A97-949DDCBA9DD2}"/>
              </a:ext>
            </a:extLst>
          </p:cNvPr>
          <p:cNvCxnSpPr>
            <a:stCxn id="102" idx="4"/>
            <a:endCxn id="107" idx="2"/>
          </p:cNvCxnSpPr>
          <p:nvPr/>
        </p:nvCxnSpPr>
        <p:spPr>
          <a:xfrm>
            <a:off x="2515300" y="1982522"/>
            <a:ext cx="820567" cy="1207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Conector recto de flecha 137">
            <a:extLst>
              <a:ext uri="{FF2B5EF4-FFF2-40B4-BE49-F238E27FC236}">
                <a16:creationId xmlns:a16="http://schemas.microsoft.com/office/drawing/2014/main" id="{721FE5CC-E450-9B4D-B91F-B17771BEAAA8}"/>
              </a:ext>
            </a:extLst>
          </p:cNvPr>
          <p:cNvCxnSpPr>
            <a:stCxn id="102" idx="4"/>
            <a:endCxn id="111" idx="2"/>
          </p:cNvCxnSpPr>
          <p:nvPr/>
        </p:nvCxnSpPr>
        <p:spPr>
          <a:xfrm>
            <a:off x="2515300" y="1982522"/>
            <a:ext cx="820567" cy="3055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Conector recto de flecha 139">
            <a:extLst>
              <a:ext uri="{FF2B5EF4-FFF2-40B4-BE49-F238E27FC236}">
                <a16:creationId xmlns:a16="http://schemas.microsoft.com/office/drawing/2014/main" id="{88C40255-9037-D341-96BE-F350DD0EE8FB}"/>
              </a:ext>
            </a:extLst>
          </p:cNvPr>
          <p:cNvCxnSpPr>
            <a:stCxn id="102" idx="4"/>
            <a:endCxn id="112" idx="2"/>
          </p:cNvCxnSpPr>
          <p:nvPr/>
        </p:nvCxnSpPr>
        <p:spPr>
          <a:xfrm>
            <a:off x="2515300" y="1982522"/>
            <a:ext cx="820567" cy="3973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Conector recto de flecha 141">
            <a:extLst>
              <a:ext uri="{FF2B5EF4-FFF2-40B4-BE49-F238E27FC236}">
                <a16:creationId xmlns:a16="http://schemas.microsoft.com/office/drawing/2014/main" id="{572BB483-7A60-2742-BAB9-AFE5D50CA98B}"/>
              </a:ext>
            </a:extLst>
          </p:cNvPr>
          <p:cNvCxnSpPr>
            <a:stCxn id="128" idx="4"/>
            <a:endCxn id="114" idx="2"/>
          </p:cNvCxnSpPr>
          <p:nvPr/>
        </p:nvCxnSpPr>
        <p:spPr>
          <a:xfrm>
            <a:off x="4900700" y="1982522"/>
            <a:ext cx="834301" cy="572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Conector recto de flecha 143">
            <a:extLst>
              <a:ext uri="{FF2B5EF4-FFF2-40B4-BE49-F238E27FC236}">
                <a16:creationId xmlns:a16="http://schemas.microsoft.com/office/drawing/2014/main" id="{4DD863AC-C404-7D46-9A78-D5253AD6ABF1}"/>
              </a:ext>
            </a:extLst>
          </p:cNvPr>
          <p:cNvCxnSpPr>
            <a:stCxn id="128" idx="4"/>
            <a:endCxn id="115" idx="2"/>
          </p:cNvCxnSpPr>
          <p:nvPr/>
        </p:nvCxnSpPr>
        <p:spPr>
          <a:xfrm>
            <a:off x="4900700" y="1982522"/>
            <a:ext cx="834301" cy="2053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6" name="Conector recto de flecha 145">
            <a:extLst>
              <a:ext uri="{FF2B5EF4-FFF2-40B4-BE49-F238E27FC236}">
                <a16:creationId xmlns:a16="http://schemas.microsoft.com/office/drawing/2014/main" id="{D5B037A4-75A4-FE4F-9CD3-FEB82E1E6B91}"/>
              </a:ext>
            </a:extLst>
          </p:cNvPr>
          <p:cNvCxnSpPr>
            <a:stCxn id="128" idx="4"/>
            <a:endCxn id="116" idx="2"/>
          </p:cNvCxnSpPr>
          <p:nvPr/>
        </p:nvCxnSpPr>
        <p:spPr>
          <a:xfrm>
            <a:off x="4900700" y="1982522"/>
            <a:ext cx="834301" cy="3535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8" name="Conector recto de flecha 147">
            <a:extLst>
              <a:ext uri="{FF2B5EF4-FFF2-40B4-BE49-F238E27FC236}">
                <a16:creationId xmlns:a16="http://schemas.microsoft.com/office/drawing/2014/main" id="{428FCA9B-86C1-2245-872D-5A51E551C34C}"/>
              </a:ext>
            </a:extLst>
          </p:cNvPr>
          <p:cNvCxnSpPr>
            <a:stCxn id="129" idx="4"/>
            <a:endCxn id="123" idx="2"/>
          </p:cNvCxnSpPr>
          <p:nvPr/>
        </p:nvCxnSpPr>
        <p:spPr>
          <a:xfrm>
            <a:off x="7287967" y="1982522"/>
            <a:ext cx="807099" cy="1135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Conector recto de flecha 149">
            <a:extLst>
              <a:ext uri="{FF2B5EF4-FFF2-40B4-BE49-F238E27FC236}">
                <a16:creationId xmlns:a16="http://schemas.microsoft.com/office/drawing/2014/main" id="{A3977433-70A4-D246-9E4E-BAEFC08ACD52}"/>
              </a:ext>
            </a:extLst>
          </p:cNvPr>
          <p:cNvCxnSpPr>
            <a:stCxn id="129" idx="4"/>
            <a:endCxn id="124" idx="2"/>
          </p:cNvCxnSpPr>
          <p:nvPr/>
        </p:nvCxnSpPr>
        <p:spPr>
          <a:xfrm>
            <a:off x="7287967" y="1982522"/>
            <a:ext cx="807099" cy="298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Conector recto de flecha 151">
            <a:extLst>
              <a:ext uri="{FF2B5EF4-FFF2-40B4-BE49-F238E27FC236}">
                <a16:creationId xmlns:a16="http://schemas.microsoft.com/office/drawing/2014/main" id="{3065C392-8B5C-154F-B94C-79243D7920ED}"/>
              </a:ext>
            </a:extLst>
          </p:cNvPr>
          <p:cNvCxnSpPr>
            <a:stCxn id="130" idx="4"/>
            <a:endCxn id="127" idx="2"/>
          </p:cNvCxnSpPr>
          <p:nvPr/>
        </p:nvCxnSpPr>
        <p:spPr>
          <a:xfrm>
            <a:off x="9676700" y="1982522"/>
            <a:ext cx="832700" cy="2131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4" name="Conector recto de flecha 153">
            <a:extLst>
              <a:ext uri="{FF2B5EF4-FFF2-40B4-BE49-F238E27FC236}">
                <a16:creationId xmlns:a16="http://schemas.microsoft.com/office/drawing/2014/main" id="{7710B0EF-476C-9B41-B3A0-A8129EE37001}"/>
              </a:ext>
            </a:extLst>
          </p:cNvPr>
          <p:cNvCxnSpPr>
            <a:stCxn id="10" idx="6"/>
            <a:endCxn id="105" idx="2"/>
          </p:cNvCxnSpPr>
          <p:nvPr/>
        </p:nvCxnSpPr>
        <p:spPr>
          <a:xfrm flipV="1">
            <a:off x="1658866" y="2264596"/>
            <a:ext cx="1677001" cy="85361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ctor recto de flecha 155">
            <a:extLst>
              <a:ext uri="{FF2B5EF4-FFF2-40B4-BE49-F238E27FC236}">
                <a16:creationId xmlns:a16="http://schemas.microsoft.com/office/drawing/2014/main" id="{3F8F5B99-157F-DB42-A12F-FB3A05FB7779}"/>
              </a:ext>
            </a:extLst>
          </p:cNvPr>
          <p:cNvCxnSpPr>
            <a:endCxn id="107" idx="2"/>
          </p:cNvCxnSpPr>
          <p:nvPr/>
        </p:nvCxnSpPr>
        <p:spPr>
          <a:xfrm>
            <a:off x="1676800" y="3118212"/>
            <a:ext cx="1659067" cy="7225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recto de flecha 157">
            <a:extLst>
              <a:ext uri="{FF2B5EF4-FFF2-40B4-BE49-F238E27FC236}">
                <a16:creationId xmlns:a16="http://schemas.microsoft.com/office/drawing/2014/main" id="{3C52412F-D5E1-844E-9158-C6CFBBBCB8F3}"/>
              </a:ext>
            </a:extLst>
          </p:cNvPr>
          <p:cNvCxnSpPr>
            <a:endCxn id="110" idx="2"/>
          </p:cNvCxnSpPr>
          <p:nvPr/>
        </p:nvCxnSpPr>
        <p:spPr>
          <a:xfrm>
            <a:off x="1682600" y="3118212"/>
            <a:ext cx="1653267" cy="9961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ector recto de flecha 159">
            <a:extLst>
              <a:ext uri="{FF2B5EF4-FFF2-40B4-BE49-F238E27FC236}">
                <a16:creationId xmlns:a16="http://schemas.microsoft.com/office/drawing/2014/main" id="{5CDE5EEA-968C-FB47-8042-2F017AC35C3E}"/>
              </a:ext>
            </a:extLst>
          </p:cNvPr>
          <p:cNvCxnSpPr>
            <a:cxnSpLocks/>
            <a:stCxn id="10" idx="6"/>
            <a:endCxn id="111" idx="2"/>
          </p:cNvCxnSpPr>
          <p:nvPr/>
        </p:nvCxnSpPr>
        <p:spPr>
          <a:xfrm>
            <a:off x="1658866" y="3118212"/>
            <a:ext cx="1677001" cy="19200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recto de flecha 161">
            <a:extLst>
              <a:ext uri="{FF2B5EF4-FFF2-40B4-BE49-F238E27FC236}">
                <a16:creationId xmlns:a16="http://schemas.microsoft.com/office/drawing/2014/main" id="{A5241086-B426-524D-82E4-316ECD39A3B9}"/>
              </a:ext>
            </a:extLst>
          </p:cNvPr>
          <p:cNvCxnSpPr>
            <a:stCxn id="10" idx="6"/>
            <a:endCxn id="112" idx="2"/>
          </p:cNvCxnSpPr>
          <p:nvPr/>
        </p:nvCxnSpPr>
        <p:spPr>
          <a:xfrm>
            <a:off x="1658866" y="3118212"/>
            <a:ext cx="1677001" cy="283792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recto de flecha 163">
            <a:extLst>
              <a:ext uri="{FF2B5EF4-FFF2-40B4-BE49-F238E27FC236}">
                <a16:creationId xmlns:a16="http://schemas.microsoft.com/office/drawing/2014/main" id="{4D75B849-92EF-D946-988F-B3C49B32F141}"/>
              </a:ext>
            </a:extLst>
          </p:cNvPr>
          <p:cNvCxnSpPr>
            <a:cxnSpLocks/>
            <a:stCxn id="108" idx="6"/>
            <a:endCxn id="105" idx="2"/>
          </p:cNvCxnSpPr>
          <p:nvPr/>
        </p:nvCxnSpPr>
        <p:spPr>
          <a:xfrm flipV="1">
            <a:off x="1658866" y="2264596"/>
            <a:ext cx="1677001" cy="269903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recto de flecha 165">
            <a:extLst>
              <a:ext uri="{FF2B5EF4-FFF2-40B4-BE49-F238E27FC236}">
                <a16:creationId xmlns:a16="http://schemas.microsoft.com/office/drawing/2014/main" id="{40C20F4F-9920-6C41-B35A-DE2C4A835435}"/>
              </a:ext>
            </a:extLst>
          </p:cNvPr>
          <p:cNvCxnSpPr>
            <a:endCxn id="107" idx="2"/>
          </p:cNvCxnSpPr>
          <p:nvPr/>
        </p:nvCxnSpPr>
        <p:spPr>
          <a:xfrm flipV="1">
            <a:off x="1682600" y="3190466"/>
            <a:ext cx="1653267" cy="17731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ector recto de flecha 167">
            <a:extLst>
              <a:ext uri="{FF2B5EF4-FFF2-40B4-BE49-F238E27FC236}">
                <a16:creationId xmlns:a16="http://schemas.microsoft.com/office/drawing/2014/main" id="{4219896D-C4E5-B644-9EAF-8E60C0F4F29B}"/>
              </a:ext>
            </a:extLst>
          </p:cNvPr>
          <p:cNvCxnSpPr>
            <a:cxnSpLocks/>
            <a:stCxn id="108" idx="6"/>
            <a:endCxn id="110" idx="2"/>
          </p:cNvCxnSpPr>
          <p:nvPr/>
        </p:nvCxnSpPr>
        <p:spPr>
          <a:xfrm flipV="1">
            <a:off x="1658866" y="4114339"/>
            <a:ext cx="1677001" cy="84929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ector recto de flecha 169">
            <a:extLst>
              <a:ext uri="{FF2B5EF4-FFF2-40B4-BE49-F238E27FC236}">
                <a16:creationId xmlns:a16="http://schemas.microsoft.com/office/drawing/2014/main" id="{607E053B-0FB9-494D-B117-2FA069E9B8F7}"/>
              </a:ext>
            </a:extLst>
          </p:cNvPr>
          <p:cNvCxnSpPr>
            <a:endCxn id="111" idx="2"/>
          </p:cNvCxnSpPr>
          <p:nvPr/>
        </p:nvCxnSpPr>
        <p:spPr>
          <a:xfrm>
            <a:off x="1676800" y="4963630"/>
            <a:ext cx="1659067" cy="7458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ector recto de flecha 171">
            <a:extLst>
              <a:ext uri="{FF2B5EF4-FFF2-40B4-BE49-F238E27FC236}">
                <a16:creationId xmlns:a16="http://schemas.microsoft.com/office/drawing/2014/main" id="{E29F7E31-50D0-FA49-92F6-399BB8B8A163}"/>
              </a:ext>
            </a:extLst>
          </p:cNvPr>
          <p:cNvCxnSpPr>
            <a:cxnSpLocks/>
            <a:stCxn id="108" idx="6"/>
            <a:endCxn id="112" idx="2"/>
          </p:cNvCxnSpPr>
          <p:nvPr/>
        </p:nvCxnSpPr>
        <p:spPr>
          <a:xfrm>
            <a:off x="1658866" y="4963630"/>
            <a:ext cx="1677001" cy="99250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recto de flecha 177">
            <a:extLst>
              <a:ext uri="{FF2B5EF4-FFF2-40B4-BE49-F238E27FC236}">
                <a16:creationId xmlns:a16="http://schemas.microsoft.com/office/drawing/2014/main" id="{D9EF3CCD-F0B9-3C4C-B3D6-E408A541E142}"/>
              </a:ext>
            </a:extLst>
          </p:cNvPr>
          <p:cNvCxnSpPr>
            <a:stCxn id="105" idx="6"/>
            <a:endCxn id="114" idx="2"/>
          </p:cNvCxnSpPr>
          <p:nvPr/>
        </p:nvCxnSpPr>
        <p:spPr>
          <a:xfrm>
            <a:off x="4055867" y="2264596"/>
            <a:ext cx="1679134" cy="29052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ector recto de flecha 179">
            <a:extLst>
              <a:ext uri="{FF2B5EF4-FFF2-40B4-BE49-F238E27FC236}">
                <a16:creationId xmlns:a16="http://schemas.microsoft.com/office/drawing/2014/main" id="{29422654-7F00-F84E-94E9-B4DD424353BA}"/>
              </a:ext>
            </a:extLst>
          </p:cNvPr>
          <p:cNvCxnSpPr>
            <a:stCxn id="107" idx="6"/>
            <a:endCxn id="114" idx="2"/>
          </p:cNvCxnSpPr>
          <p:nvPr/>
        </p:nvCxnSpPr>
        <p:spPr>
          <a:xfrm flipV="1">
            <a:off x="4055867" y="2555118"/>
            <a:ext cx="1679134" cy="63534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Conector recto de flecha 181">
            <a:extLst>
              <a:ext uri="{FF2B5EF4-FFF2-40B4-BE49-F238E27FC236}">
                <a16:creationId xmlns:a16="http://schemas.microsoft.com/office/drawing/2014/main" id="{C078EF01-8B15-D047-BD32-6A089EDDBFF9}"/>
              </a:ext>
            </a:extLst>
          </p:cNvPr>
          <p:cNvCxnSpPr>
            <a:endCxn id="115" idx="2"/>
          </p:cNvCxnSpPr>
          <p:nvPr/>
        </p:nvCxnSpPr>
        <p:spPr>
          <a:xfrm>
            <a:off x="4063733" y="2261481"/>
            <a:ext cx="1671268" cy="177490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ector recto de flecha 183">
            <a:extLst>
              <a:ext uri="{FF2B5EF4-FFF2-40B4-BE49-F238E27FC236}">
                <a16:creationId xmlns:a16="http://schemas.microsoft.com/office/drawing/2014/main" id="{3EE0F93F-7060-164A-83CB-7FF41423EEAA}"/>
              </a:ext>
            </a:extLst>
          </p:cNvPr>
          <p:cNvCxnSpPr>
            <a:endCxn id="116" idx="2"/>
          </p:cNvCxnSpPr>
          <p:nvPr/>
        </p:nvCxnSpPr>
        <p:spPr>
          <a:xfrm>
            <a:off x="4062466" y="2264596"/>
            <a:ext cx="1672535" cy="325306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ector recto de flecha 185">
            <a:extLst>
              <a:ext uri="{FF2B5EF4-FFF2-40B4-BE49-F238E27FC236}">
                <a16:creationId xmlns:a16="http://schemas.microsoft.com/office/drawing/2014/main" id="{C941FA69-6CEA-1E47-B9BE-1847EBB5A92C}"/>
              </a:ext>
            </a:extLst>
          </p:cNvPr>
          <p:cNvCxnSpPr>
            <a:stCxn id="107" idx="6"/>
            <a:endCxn id="115" idx="2"/>
          </p:cNvCxnSpPr>
          <p:nvPr/>
        </p:nvCxnSpPr>
        <p:spPr>
          <a:xfrm>
            <a:off x="4055867" y="3190466"/>
            <a:ext cx="1679134" cy="84592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Conector recto de flecha 187">
            <a:extLst>
              <a:ext uri="{FF2B5EF4-FFF2-40B4-BE49-F238E27FC236}">
                <a16:creationId xmlns:a16="http://schemas.microsoft.com/office/drawing/2014/main" id="{F39B7DAD-B3C2-A544-BA8B-C0FA5317AD64}"/>
              </a:ext>
            </a:extLst>
          </p:cNvPr>
          <p:cNvCxnSpPr>
            <a:stCxn id="107" idx="6"/>
            <a:endCxn id="116" idx="2"/>
          </p:cNvCxnSpPr>
          <p:nvPr/>
        </p:nvCxnSpPr>
        <p:spPr>
          <a:xfrm>
            <a:off x="4055867" y="3190466"/>
            <a:ext cx="1679134" cy="232719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ector recto de flecha 189">
            <a:extLst>
              <a:ext uri="{FF2B5EF4-FFF2-40B4-BE49-F238E27FC236}">
                <a16:creationId xmlns:a16="http://schemas.microsoft.com/office/drawing/2014/main" id="{D6AC4CAD-D1FF-7D42-8029-AFBAF1B8F540}"/>
              </a:ext>
            </a:extLst>
          </p:cNvPr>
          <p:cNvCxnSpPr>
            <a:stCxn id="110" idx="6"/>
            <a:endCxn id="114" idx="2"/>
          </p:cNvCxnSpPr>
          <p:nvPr/>
        </p:nvCxnSpPr>
        <p:spPr>
          <a:xfrm flipV="1">
            <a:off x="4055867" y="2555118"/>
            <a:ext cx="1679134" cy="155922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Conector recto de flecha 191">
            <a:extLst>
              <a:ext uri="{FF2B5EF4-FFF2-40B4-BE49-F238E27FC236}">
                <a16:creationId xmlns:a16="http://schemas.microsoft.com/office/drawing/2014/main" id="{635A38A0-C5D7-C14E-900C-5904401590A1}"/>
              </a:ext>
            </a:extLst>
          </p:cNvPr>
          <p:cNvCxnSpPr>
            <a:endCxn id="115" idx="2"/>
          </p:cNvCxnSpPr>
          <p:nvPr/>
        </p:nvCxnSpPr>
        <p:spPr>
          <a:xfrm flipV="1">
            <a:off x="4062466" y="4036388"/>
            <a:ext cx="1672535" cy="856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ector recto de flecha 193">
            <a:extLst>
              <a:ext uri="{FF2B5EF4-FFF2-40B4-BE49-F238E27FC236}">
                <a16:creationId xmlns:a16="http://schemas.microsoft.com/office/drawing/2014/main" id="{9207E20E-CAD9-0E4D-8895-988DC8C5DD43}"/>
              </a:ext>
            </a:extLst>
          </p:cNvPr>
          <p:cNvCxnSpPr>
            <a:stCxn id="110" idx="6"/>
            <a:endCxn id="116" idx="2"/>
          </p:cNvCxnSpPr>
          <p:nvPr/>
        </p:nvCxnSpPr>
        <p:spPr>
          <a:xfrm>
            <a:off x="4055867" y="4114339"/>
            <a:ext cx="1679134" cy="140331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ctor recto de flecha 195">
            <a:extLst>
              <a:ext uri="{FF2B5EF4-FFF2-40B4-BE49-F238E27FC236}">
                <a16:creationId xmlns:a16="http://schemas.microsoft.com/office/drawing/2014/main" id="{222D9E90-B08C-8047-B3D5-69F601D48498}"/>
              </a:ext>
            </a:extLst>
          </p:cNvPr>
          <p:cNvCxnSpPr>
            <a:stCxn id="111" idx="6"/>
            <a:endCxn id="114" idx="2"/>
          </p:cNvCxnSpPr>
          <p:nvPr/>
        </p:nvCxnSpPr>
        <p:spPr>
          <a:xfrm flipV="1">
            <a:off x="4055867" y="2555118"/>
            <a:ext cx="1679134" cy="248309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ector recto de flecha 197">
            <a:extLst>
              <a:ext uri="{FF2B5EF4-FFF2-40B4-BE49-F238E27FC236}">
                <a16:creationId xmlns:a16="http://schemas.microsoft.com/office/drawing/2014/main" id="{267F4572-1D31-374D-A140-1E2F96CF1BE0}"/>
              </a:ext>
            </a:extLst>
          </p:cNvPr>
          <p:cNvCxnSpPr>
            <a:endCxn id="115" idx="2"/>
          </p:cNvCxnSpPr>
          <p:nvPr/>
        </p:nvCxnSpPr>
        <p:spPr>
          <a:xfrm flipV="1">
            <a:off x="4062466" y="4036388"/>
            <a:ext cx="1672535" cy="100182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ector recto de flecha 199">
            <a:extLst>
              <a:ext uri="{FF2B5EF4-FFF2-40B4-BE49-F238E27FC236}">
                <a16:creationId xmlns:a16="http://schemas.microsoft.com/office/drawing/2014/main" id="{D567424A-BE4C-4049-B8AB-472FE3646A3B}"/>
              </a:ext>
            </a:extLst>
          </p:cNvPr>
          <p:cNvCxnSpPr>
            <a:endCxn id="116" idx="2"/>
          </p:cNvCxnSpPr>
          <p:nvPr/>
        </p:nvCxnSpPr>
        <p:spPr>
          <a:xfrm>
            <a:off x="4062466" y="5051485"/>
            <a:ext cx="1672535" cy="46617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ector recto de flecha 201">
            <a:extLst>
              <a:ext uri="{FF2B5EF4-FFF2-40B4-BE49-F238E27FC236}">
                <a16:creationId xmlns:a16="http://schemas.microsoft.com/office/drawing/2014/main" id="{C6F17A86-2B19-CE40-A2C0-D9A3013911DA}"/>
              </a:ext>
            </a:extLst>
          </p:cNvPr>
          <p:cNvCxnSpPr>
            <a:stCxn id="112" idx="6"/>
            <a:endCxn id="114" idx="2"/>
          </p:cNvCxnSpPr>
          <p:nvPr/>
        </p:nvCxnSpPr>
        <p:spPr>
          <a:xfrm flipV="1">
            <a:off x="4055867" y="2555118"/>
            <a:ext cx="1679134" cy="340101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Conector recto de flecha 203">
            <a:extLst>
              <a:ext uri="{FF2B5EF4-FFF2-40B4-BE49-F238E27FC236}">
                <a16:creationId xmlns:a16="http://schemas.microsoft.com/office/drawing/2014/main" id="{734059DD-DBAC-9744-8BF2-005AA6CAA6E8}"/>
              </a:ext>
            </a:extLst>
          </p:cNvPr>
          <p:cNvCxnSpPr>
            <a:stCxn id="112" idx="6"/>
            <a:endCxn id="115" idx="2"/>
          </p:cNvCxnSpPr>
          <p:nvPr/>
        </p:nvCxnSpPr>
        <p:spPr>
          <a:xfrm flipV="1">
            <a:off x="4055867" y="4036388"/>
            <a:ext cx="1679134" cy="191974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ector recto de flecha 205">
            <a:extLst>
              <a:ext uri="{FF2B5EF4-FFF2-40B4-BE49-F238E27FC236}">
                <a16:creationId xmlns:a16="http://schemas.microsoft.com/office/drawing/2014/main" id="{48C71FD1-2B48-CB43-84BE-3EEF72D6273B}"/>
              </a:ext>
            </a:extLst>
          </p:cNvPr>
          <p:cNvCxnSpPr>
            <a:stCxn id="112" idx="6"/>
            <a:endCxn id="116" idx="2"/>
          </p:cNvCxnSpPr>
          <p:nvPr/>
        </p:nvCxnSpPr>
        <p:spPr>
          <a:xfrm flipV="1">
            <a:off x="4055867" y="5517658"/>
            <a:ext cx="1679134" cy="43847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ector recto de flecha 207">
            <a:extLst>
              <a:ext uri="{FF2B5EF4-FFF2-40B4-BE49-F238E27FC236}">
                <a16:creationId xmlns:a16="http://schemas.microsoft.com/office/drawing/2014/main" id="{004903FC-FAC6-4942-911C-CAC87BB1F47D}"/>
              </a:ext>
            </a:extLst>
          </p:cNvPr>
          <p:cNvCxnSpPr>
            <a:stCxn id="114" idx="6"/>
            <a:endCxn id="123" idx="2"/>
          </p:cNvCxnSpPr>
          <p:nvPr/>
        </p:nvCxnSpPr>
        <p:spPr>
          <a:xfrm>
            <a:off x="6455001" y="2555118"/>
            <a:ext cx="1640065" cy="56309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ector recto de flecha 209">
            <a:extLst>
              <a:ext uri="{FF2B5EF4-FFF2-40B4-BE49-F238E27FC236}">
                <a16:creationId xmlns:a16="http://schemas.microsoft.com/office/drawing/2014/main" id="{7CD1FC9C-9932-CF4B-B40E-994B2CD076AB}"/>
              </a:ext>
            </a:extLst>
          </p:cNvPr>
          <p:cNvCxnSpPr>
            <a:endCxn id="124" idx="2"/>
          </p:cNvCxnSpPr>
          <p:nvPr/>
        </p:nvCxnSpPr>
        <p:spPr>
          <a:xfrm>
            <a:off x="6455001" y="2564466"/>
            <a:ext cx="1640065" cy="239916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Conector recto de flecha 211">
            <a:extLst>
              <a:ext uri="{FF2B5EF4-FFF2-40B4-BE49-F238E27FC236}">
                <a16:creationId xmlns:a16="http://schemas.microsoft.com/office/drawing/2014/main" id="{B1ACE7CE-3E27-A342-895C-3AC7D378901B}"/>
              </a:ext>
            </a:extLst>
          </p:cNvPr>
          <p:cNvCxnSpPr>
            <a:stCxn id="115" idx="6"/>
            <a:endCxn id="123" idx="2"/>
          </p:cNvCxnSpPr>
          <p:nvPr/>
        </p:nvCxnSpPr>
        <p:spPr>
          <a:xfrm flipV="1">
            <a:off x="6455001" y="3118212"/>
            <a:ext cx="1640065" cy="9181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ector recto de flecha 213">
            <a:extLst>
              <a:ext uri="{FF2B5EF4-FFF2-40B4-BE49-F238E27FC236}">
                <a16:creationId xmlns:a16="http://schemas.microsoft.com/office/drawing/2014/main" id="{38CBF8C7-5C02-364A-AB38-FBE64A9CAC2A}"/>
              </a:ext>
            </a:extLst>
          </p:cNvPr>
          <p:cNvCxnSpPr>
            <a:endCxn id="124" idx="2"/>
          </p:cNvCxnSpPr>
          <p:nvPr/>
        </p:nvCxnSpPr>
        <p:spPr>
          <a:xfrm>
            <a:off x="6463468" y="4040466"/>
            <a:ext cx="1631598" cy="92316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ector recto de flecha 215">
            <a:extLst>
              <a:ext uri="{FF2B5EF4-FFF2-40B4-BE49-F238E27FC236}">
                <a16:creationId xmlns:a16="http://schemas.microsoft.com/office/drawing/2014/main" id="{8B5B351C-EAA2-894A-9F7C-DCF1C92F9BFB}"/>
              </a:ext>
            </a:extLst>
          </p:cNvPr>
          <p:cNvCxnSpPr>
            <a:stCxn id="116" idx="6"/>
            <a:endCxn id="123" idx="2"/>
          </p:cNvCxnSpPr>
          <p:nvPr/>
        </p:nvCxnSpPr>
        <p:spPr>
          <a:xfrm flipV="1">
            <a:off x="6455001" y="3118212"/>
            <a:ext cx="1640065" cy="23994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ector recto de flecha 217">
            <a:extLst>
              <a:ext uri="{FF2B5EF4-FFF2-40B4-BE49-F238E27FC236}">
                <a16:creationId xmlns:a16="http://schemas.microsoft.com/office/drawing/2014/main" id="{904C3641-ED66-6B46-96D2-D1BC8781C9CB}"/>
              </a:ext>
            </a:extLst>
          </p:cNvPr>
          <p:cNvCxnSpPr>
            <a:endCxn id="124" idx="2"/>
          </p:cNvCxnSpPr>
          <p:nvPr/>
        </p:nvCxnSpPr>
        <p:spPr>
          <a:xfrm flipV="1">
            <a:off x="6463468" y="4963630"/>
            <a:ext cx="1631598" cy="56218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ector recto de flecha 219">
            <a:extLst>
              <a:ext uri="{FF2B5EF4-FFF2-40B4-BE49-F238E27FC236}">
                <a16:creationId xmlns:a16="http://schemas.microsoft.com/office/drawing/2014/main" id="{804E0709-4035-0748-ADB6-6D08112DF9F2}"/>
              </a:ext>
            </a:extLst>
          </p:cNvPr>
          <p:cNvCxnSpPr>
            <a:stCxn id="123" idx="6"/>
            <a:endCxn id="127" idx="2"/>
          </p:cNvCxnSpPr>
          <p:nvPr/>
        </p:nvCxnSpPr>
        <p:spPr>
          <a:xfrm>
            <a:off x="8815066" y="3118212"/>
            <a:ext cx="1694334" cy="99612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ector recto de flecha 223">
            <a:extLst>
              <a:ext uri="{FF2B5EF4-FFF2-40B4-BE49-F238E27FC236}">
                <a16:creationId xmlns:a16="http://schemas.microsoft.com/office/drawing/2014/main" id="{AD679674-73DF-D646-9B5E-918AE60A6A61}"/>
              </a:ext>
            </a:extLst>
          </p:cNvPr>
          <p:cNvCxnSpPr>
            <a:stCxn id="124" idx="6"/>
            <a:endCxn id="127" idx="2"/>
          </p:cNvCxnSpPr>
          <p:nvPr/>
        </p:nvCxnSpPr>
        <p:spPr>
          <a:xfrm flipV="1">
            <a:off x="8815066" y="4114339"/>
            <a:ext cx="1694334" cy="84929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5" name="CuadroTexto 224">
            <a:extLst>
              <a:ext uri="{FF2B5EF4-FFF2-40B4-BE49-F238E27FC236}">
                <a16:creationId xmlns:a16="http://schemas.microsoft.com/office/drawing/2014/main" id="{B796ED0E-A6CC-3440-AADD-C830F2A97599}"/>
              </a:ext>
            </a:extLst>
          </p:cNvPr>
          <p:cNvSpPr txBox="1"/>
          <p:nvPr/>
        </p:nvSpPr>
        <p:spPr>
          <a:xfrm>
            <a:off x="782600" y="2297556"/>
            <a:ext cx="1069891" cy="276999"/>
          </a:xfrm>
          <a:prstGeom prst="rect">
            <a:avLst/>
          </a:prstGeom>
          <a:noFill/>
        </p:spPr>
        <p:txBody>
          <a:bodyPr wrap="square" rtlCol="0">
            <a:spAutoFit/>
          </a:bodyPr>
          <a:lstStyle/>
          <a:p>
            <a:pPr algn="ctr"/>
            <a:r>
              <a:rPr lang="es-ES" sz="1200" dirty="0">
                <a:solidFill>
                  <a:schemeClr val="accent1"/>
                </a:solidFill>
              </a:rPr>
              <a:t>Capa Entrada</a:t>
            </a:r>
          </a:p>
        </p:txBody>
      </p:sp>
      <p:sp>
        <p:nvSpPr>
          <p:cNvPr id="226" name="CuadroTexto 225">
            <a:extLst>
              <a:ext uri="{FF2B5EF4-FFF2-40B4-BE49-F238E27FC236}">
                <a16:creationId xmlns:a16="http://schemas.microsoft.com/office/drawing/2014/main" id="{47999BA2-07CC-214F-A59E-089C388BC07A}"/>
              </a:ext>
            </a:extLst>
          </p:cNvPr>
          <p:cNvSpPr txBox="1"/>
          <p:nvPr/>
        </p:nvSpPr>
        <p:spPr>
          <a:xfrm>
            <a:off x="3168000" y="1412189"/>
            <a:ext cx="1080000" cy="276999"/>
          </a:xfrm>
          <a:prstGeom prst="rect">
            <a:avLst/>
          </a:prstGeom>
          <a:noFill/>
        </p:spPr>
        <p:txBody>
          <a:bodyPr wrap="square" rtlCol="0">
            <a:spAutoFit/>
          </a:bodyPr>
          <a:lstStyle/>
          <a:p>
            <a:pPr algn="ctr"/>
            <a:r>
              <a:rPr lang="es-ES" sz="1200" dirty="0">
                <a:solidFill>
                  <a:schemeClr val="accent2"/>
                </a:solidFill>
              </a:rPr>
              <a:t>Capa Oculta 1</a:t>
            </a:r>
          </a:p>
        </p:txBody>
      </p:sp>
      <p:sp>
        <p:nvSpPr>
          <p:cNvPr id="227" name="CuadroTexto 226">
            <a:extLst>
              <a:ext uri="{FF2B5EF4-FFF2-40B4-BE49-F238E27FC236}">
                <a16:creationId xmlns:a16="http://schemas.microsoft.com/office/drawing/2014/main" id="{F0AEDCD3-DE52-CD43-A052-AEDF4896EDFC}"/>
              </a:ext>
            </a:extLst>
          </p:cNvPr>
          <p:cNvSpPr txBox="1"/>
          <p:nvPr/>
        </p:nvSpPr>
        <p:spPr>
          <a:xfrm>
            <a:off x="5553400" y="1689188"/>
            <a:ext cx="1080000" cy="276999"/>
          </a:xfrm>
          <a:prstGeom prst="rect">
            <a:avLst/>
          </a:prstGeom>
          <a:noFill/>
        </p:spPr>
        <p:txBody>
          <a:bodyPr wrap="square" rtlCol="0">
            <a:spAutoFit/>
          </a:bodyPr>
          <a:lstStyle/>
          <a:p>
            <a:pPr algn="ctr"/>
            <a:r>
              <a:rPr lang="es-ES" sz="1200" dirty="0">
                <a:solidFill>
                  <a:schemeClr val="accent4"/>
                </a:solidFill>
              </a:rPr>
              <a:t>Capa Oculta 2</a:t>
            </a:r>
          </a:p>
        </p:txBody>
      </p:sp>
      <p:sp>
        <p:nvSpPr>
          <p:cNvPr id="228" name="CuadroTexto 227">
            <a:extLst>
              <a:ext uri="{FF2B5EF4-FFF2-40B4-BE49-F238E27FC236}">
                <a16:creationId xmlns:a16="http://schemas.microsoft.com/office/drawing/2014/main" id="{76DB8398-E519-A146-A57F-68EC78339C9B}"/>
              </a:ext>
            </a:extLst>
          </p:cNvPr>
          <p:cNvSpPr txBox="1"/>
          <p:nvPr/>
        </p:nvSpPr>
        <p:spPr>
          <a:xfrm>
            <a:off x="7926182" y="2297555"/>
            <a:ext cx="1080000" cy="276999"/>
          </a:xfrm>
          <a:prstGeom prst="rect">
            <a:avLst/>
          </a:prstGeom>
          <a:noFill/>
        </p:spPr>
        <p:txBody>
          <a:bodyPr wrap="square" rtlCol="0">
            <a:spAutoFit/>
          </a:bodyPr>
          <a:lstStyle/>
          <a:p>
            <a:pPr algn="ctr"/>
            <a:r>
              <a:rPr lang="es-ES" sz="1200" dirty="0">
                <a:solidFill>
                  <a:schemeClr val="accent6"/>
                </a:solidFill>
              </a:rPr>
              <a:t>Capa Oculta 3</a:t>
            </a:r>
          </a:p>
        </p:txBody>
      </p:sp>
      <p:sp>
        <p:nvSpPr>
          <p:cNvPr id="229" name="CuadroTexto 228">
            <a:extLst>
              <a:ext uri="{FF2B5EF4-FFF2-40B4-BE49-F238E27FC236}">
                <a16:creationId xmlns:a16="http://schemas.microsoft.com/office/drawing/2014/main" id="{55FF470E-BF8A-B849-A8B1-942039172545}"/>
              </a:ext>
            </a:extLst>
          </p:cNvPr>
          <p:cNvSpPr txBox="1"/>
          <p:nvPr/>
        </p:nvSpPr>
        <p:spPr>
          <a:xfrm>
            <a:off x="10329400" y="3272146"/>
            <a:ext cx="1080000" cy="276999"/>
          </a:xfrm>
          <a:prstGeom prst="rect">
            <a:avLst/>
          </a:prstGeom>
          <a:noFill/>
        </p:spPr>
        <p:txBody>
          <a:bodyPr wrap="square" rtlCol="0">
            <a:spAutoFit/>
          </a:bodyPr>
          <a:lstStyle/>
          <a:p>
            <a:pPr algn="ctr"/>
            <a:r>
              <a:rPr lang="es-ES" sz="1200" dirty="0">
                <a:solidFill>
                  <a:schemeClr val="tx2"/>
                </a:solidFill>
              </a:rPr>
              <a:t>Capa Salida</a:t>
            </a:r>
          </a:p>
        </p:txBody>
      </p:sp>
      <p:cxnSp>
        <p:nvCxnSpPr>
          <p:cNvPr id="231" name="Conector recto de flecha 230">
            <a:extLst>
              <a:ext uri="{FF2B5EF4-FFF2-40B4-BE49-F238E27FC236}">
                <a16:creationId xmlns:a16="http://schemas.microsoft.com/office/drawing/2014/main" id="{F6D88907-68BC-9A46-B00E-CCD9A4E423F3}"/>
              </a:ext>
            </a:extLst>
          </p:cNvPr>
          <p:cNvCxnSpPr>
            <a:stCxn id="127" idx="6"/>
          </p:cNvCxnSpPr>
          <p:nvPr/>
        </p:nvCxnSpPr>
        <p:spPr>
          <a:xfrm>
            <a:off x="11229400" y="4114339"/>
            <a:ext cx="556200"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ector recto de flecha 231">
            <a:extLst>
              <a:ext uri="{FF2B5EF4-FFF2-40B4-BE49-F238E27FC236}">
                <a16:creationId xmlns:a16="http://schemas.microsoft.com/office/drawing/2014/main" id="{7C9EDA61-DA3B-EB49-83C2-71B35844184F}"/>
              </a:ext>
            </a:extLst>
          </p:cNvPr>
          <p:cNvCxnSpPr>
            <a:cxnSpLocks/>
            <a:endCxn id="10" idx="2"/>
          </p:cNvCxnSpPr>
          <p:nvPr/>
        </p:nvCxnSpPr>
        <p:spPr>
          <a:xfrm>
            <a:off x="361867" y="3118212"/>
            <a:ext cx="57699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ector recto de flecha 233">
            <a:extLst>
              <a:ext uri="{FF2B5EF4-FFF2-40B4-BE49-F238E27FC236}">
                <a16:creationId xmlns:a16="http://schemas.microsoft.com/office/drawing/2014/main" id="{953B5E47-9DE1-F748-918A-57AA732C0568}"/>
              </a:ext>
            </a:extLst>
          </p:cNvPr>
          <p:cNvCxnSpPr>
            <a:cxnSpLocks/>
          </p:cNvCxnSpPr>
          <p:nvPr/>
        </p:nvCxnSpPr>
        <p:spPr>
          <a:xfrm>
            <a:off x="361867" y="4974575"/>
            <a:ext cx="57699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1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Backpropagation</a:t>
            </a:r>
            <a:endParaRPr lang="es-ES" dirty="0">
              <a:solidFill>
                <a:schemeClr val="accent5">
                  <a:lumMod val="75000"/>
                </a:schemeClr>
              </a:solidFill>
              <a:latin typeface="+mn-lt"/>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23</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30E99BFF-4584-4DA1-9DCC-4739FC0F8969}"/>
              </a:ext>
            </a:extLst>
          </p:cNvPr>
          <p:cNvPicPr>
            <a:picLocks noChangeAspect="1"/>
          </p:cNvPicPr>
          <p:nvPr/>
        </p:nvPicPr>
        <p:blipFill>
          <a:blip r:embed="rId2"/>
          <a:stretch>
            <a:fillRect/>
          </a:stretch>
        </p:blipFill>
        <p:spPr>
          <a:xfrm>
            <a:off x="1585912" y="1281119"/>
            <a:ext cx="9020175" cy="5257800"/>
          </a:xfrm>
          <a:prstGeom prst="rect">
            <a:avLst/>
          </a:prstGeom>
        </p:spPr>
      </p:pic>
    </p:spTree>
    <p:extLst>
      <p:ext uri="{BB962C8B-B14F-4D97-AF65-F5344CB8AC3E}">
        <p14:creationId xmlns:p14="http://schemas.microsoft.com/office/powerpoint/2010/main" val="1056797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Perceptrón Multicapa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24</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3F586BA3-1176-4DE9-AD26-C38173504F98}"/>
              </a:ext>
            </a:extLst>
          </p:cNvPr>
          <p:cNvSpPr/>
          <p:nvPr/>
        </p:nvSpPr>
        <p:spPr>
          <a:xfrm>
            <a:off x="1707399" y="1546044"/>
            <a:ext cx="756000" cy="755219"/>
          </a:xfrm>
          <a:prstGeom prst="ellipse">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9" name="Elipse 8">
            <a:extLst>
              <a:ext uri="{FF2B5EF4-FFF2-40B4-BE49-F238E27FC236}">
                <a16:creationId xmlns:a16="http://schemas.microsoft.com/office/drawing/2014/main" id="{3E478253-963A-4528-8FD2-D5E9645D94B9}"/>
              </a:ext>
            </a:extLst>
          </p:cNvPr>
          <p:cNvSpPr/>
          <p:nvPr/>
        </p:nvSpPr>
        <p:spPr>
          <a:xfrm>
            <a:off x="951399" y="3061056"/>
            <a:ext cx="756000" cy="75521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1</a:t>
            </a:r>
          </a:p>
        </p:txBody>
      </p:sp>
      <p:sp>
        <p:nvSpPr>
          <p:cNvPr id="10" name="Elipse 9">
            <a:extLst>
              <a:ext uri="{FF2B5EF4-FFF2-40B4-BE49-F238E27FC236}">
                <a16:creationId xmlns:a16="http://schemas.microsoft.com/office/drawing/2014/main" id="{3EF02CC9-EBA5-49EB-BBF4-632F078FCC82}"/>
              </a:ext>
            </a:extLst>
          </p:cNvPr>
          <p:cNvSpPr/>
          <p:nvPr/>
        </p:nvSpPr>
        <p:spPr>
          <a:xfrm>
            <a:off x="951399" y="4571993"/>
            <a:ext cx="756000" cy="7552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2</a:t>
            </a:r>
          </a:p>
        </p:txBody>
      </p:sp>
      <p:sp>
        <p:nvSpPr>
          <p:cNvPr id="11" name="Elipse 10">
            <a:extLst>
              <a:ext uri="{FF2B5EF4-FFF2-40B4-BE49-F238E27FC236}">
                <a16:creationId xmlns:a16="http://schemas.microsoft.com/office/drawing/2014/main" id="{AF3AC6A9-647F-4E31-836A-5E5FA976CEFD}"/>
              </a:ext>
            </a:extLst>
          </p:cNvPr>
          <p:cNvSpPr/>
          <p:nvPr/>
        </p:nvSpPr>
        <p:spPr>
          <a:xfrm>
            <a:off x="3572100" y="3061057"/>
            <a:ext cx="756000" cy="755219"/>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1</a:t>
            </a:r>
          </a:p>
        </p:txBody>
      </p:sp>
      <p:sp>
        <p:nvSpPr>
          <p:cNvPr id="12" name="Elipse 11">
            <a:extLst>
              <a:ext uri="{FF2B5EF4-FFF2-40B4-BE49-F238E27FC236}">
                <a16:creationId xmlns:a16="http://schemas.microsoft.com/office/drawing/2014/main" id="{C3A8EDB3-088D-4E41-BA79-3A7B52A26880}"/>
              </a:ext>
            </a:extLst>
          </p:cNvPr>
          <p:cNvSpPr/>
          <p:nvPr/>
        </p:nvSpPr>
        <p:spPr>
          <a:xfrm>
            <a:off x="3572100" y="4571993"/>
            <a:ext cx="756000" cy="755219"/>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2</a:t>
            </a:r>
          </a:p>
        </p:txBody>
      </p:sp>
      <p:sp>
        <p:nvSpPr>
          <p:cNvPr id="13" name="Elipse 12">
            <a:extLst>
              <a:ext uri="{FF2B5EF4-FFF2-40B4-BE49-F238E27FC236}">
                <a16:creationId xmlns:a16="http://schemas.microsoft.com/office/drawing/2014/main" id="{87B87DC3-CCEF-4521-A871-FD838F36B0E0}"/>
              </a:ext>
            </a:extLst>
          </p:cNvPr>
          <p:cNvSpPr/>
          <p:nvPr/>
        </p:nvSpPr>
        <p:spPr>
          <a:xfrm>
            <a:off x="5547515" y="3817796"/>
            <a:ext cx="756000" cy="755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S</a:t>
            </a:r>
            <a:r>
              <a:rPr lang="es-ES" baseline="-25000" dirty="0">
                <a:ln w="0"/>
                <a:solidFill>
                  <a:schemeClr val="tx1"/>
                </a:solidFill>
                <a:effectLst>
                  <a:outerShdw blurRad="38100" dist="19050" dir="2700000" algn="tl" rotWithShape="0">
                    <a:schemeClr val="dk1">
                      <a:alpha val="40000"/>
                    </a:schemeClr>
                  </a:outerShdw>
                </a:effectLst>
              </a:rPr>
              <a:t>1</a:t>
            </a:r>
          </a:p>
        </p:txBody>
      </p:sp>
      <p:sp>
        <p:nvSpPr>
          <p:cNvPr id="14" name="Elipse 13">
            <a:extLst>
              <a:ext uri="{FF2B5EF4-FFF2-40B4-BE49-F238E27FC236}">
                <a16:creationId xmlns:a16="http://schemas.microsoft.com/office/drawing/2014/main" id="{F09F2242-2B19-442C-B444-D964F6269FFB}"/>
              </a:ext>
            </a:extLst>
          </p:cNvPr>
          <p:cNvSpPr/>
          <p:nvPr/>
        </p:nvSpPr>
        <p:spPr>
          <a:xfrm>
            <a:off x="4330301" y="1530788"/>
            <a:ext cx="756000" cy="755219"/>
          </a:xfrm>
          <a:prstGeom prst="ellipse">
            <a:avLst/>
          </a:prstGeom>
          <a:solidFill>
            <a:schemeClr val="bg1">
              <a:lumMod val="95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15" name="CuadroTexto 14">
            <a:extLst>
              <a:ext uri="{FF2B5EF4-FFF2-40B4-BE49-F238E27FC236}">
                <a16:creationId xmlns:a16="http://schemas.microsoft.com/office/drawing/2014/main" id="{46870AA8-C2F4-4301-A138-37DF45BA5498}"/>
              </a:ext>
            </a:extLst>
          </p:cNvPr>
          <p:cNvSpPr txBox="1"/>
          <p:nvPr/>
        </p:nvSpPr>
        <p:spPr>
          <a:xfrm>
            <a:off x="902411" y="5833137"/>
            <a:ext cx="853975" cy="492443"/>
          </a:xfrm>
          <a:prstGeom prst="rect">
            <a:avLst/>
          </a:prstGeom>
          <a:noFill/>
        </p:spPr>
        <p:txBody>
          <a:bodyPr wrap="square" rtlCol="0">
            <a:spAutoFit/>
          </a:bodyPr>
          <a:lstStyle/>
          <a:p>
            <a:pPr algn="ctr"/>
            <a:r>
              <a:rPr lang="es-ES" sz="1400" dirty="0"/>
              <a:t>Capa 0</a:t>
            </a:r>
          </a:p>
          <a:p>
            <a:pPr algn="ctr"/>
            <a:r>
              <a:rPr lang="es-ES" sz="1100" dirty="0">
                <a:solidFill>
                  <a:schemeClr val="accent6"/>
                </a:solidFill>
              </a:rPr>
              <a:t>Entrada</a:t>
            </a:r>
            <a:endParaRPr lang="es-ES" sz="1400" dirty="0">
              <a:solidFill>
                <a:schemeClr val="accent6"/>
              </a:solidFill>
            </a:endParaRPr>
          </a:p>
        </p:txBody>
      </p:sp>
      <p:sp>
        <p:nvSpPr>
          <p:cNvPr id="16" name="CuadroTexto 15">
            <a:extLst>
              <a:ext uri="{FF2B5EF4-FFF2-40B4-BE49-F238E27FC236}">
                <a16:creationId xmlns:a16="http://schemas.microsoft.com/office/drawing/2014/main" id="{1AF46529-A4D1-49C3-AD61-283CCCC1A1F5}"/>
              </a:ext>
            </a:extLst>
          </p:cNvPr>
          <p:cNvSpPr txBox="1"/>
          <p:nvPr/>
        </p:nvSpPr>
        <p:spPr>
          <a:xfrm>
            <a:off x="3523112" y="5833137"/>
            <a:ext cx="853975" cy="492443"/>
          </a:xfrm>
          <a:prstGeom prst="rect">
            <a:avLst/>
          </a:prstGeom>
          <a:noFill/>
        </p:spPr>
        <p:txBody>
          <a:bodyPr wrap="square" rtlCol="0">
            <a:spAutoFit/>
          </a:bodyPr>
          <a:lstStyle/>
          <a:p>
            <a:pPr algn="ctr"/>
            <a:r>
              <a:rPr lang="es-ES" sz="1400" dirty="0"/>
              <a:t>Capa 1</a:t>
            </a:r>
          </a:p>
          <a:p>
            <a:pPr algn="ctr"/>
            <a:r>
              <a:rPr lang="es-ES" sz="1100" dirty="0">
                <a:solidFill>
                  <a:schemeClr val="accent1"/>
                </a:solidFill>
              </a:rPr>
              <a:t>Oculta</a:t>
            </a:r>
            <a:endParaRPr lang="es-ES" sz="1400" dirty="0">
              <a:solidFill>
                <a:schemeClr val="accent1"/>
              </a:solidFill>
            </a:endParaRPr>
          </a:p>
        </p:txBody>
      </p:sp>
      <p:sp>
        <p:nvSpPr>
          <p:cNvPr id="17" name="CuadroTexto 16">
            <a:extLst>
              <a:ext uri="{FF2B5EF4-FFF2-40B4-BE49-F238E27FC236}">
                <a16:creationId xmlns:a16="http://schemas.microsoft.com/office/drawing/2014/main" id="{4D95126E-1FF1-4E04-ADDF-39E1FDC5666D}"/>
              </a:ext>
            </a:extLst>
          </p:cNvPr>
          <p:cNvSpPr txBox="1"/>
          <p:nvPr/>
        </p:nvSpPr>
        <p:spPr>
          <a:xfrm>
            <a:off x="5498527" y="5833136"/>
            <a:ext cx="853975" cy="492443"/>
          </a:xfrm>
          <a:prstGeom prst="rect">
            <a:avLst/>
          </a:prstGeom>
          <a:noFill/>
        </p:spPr>
        <p:txBody>
          <a:bodyPr wrap="square" rtlCol="0">
            <a:spAutoFit/>
          </a:bodyPr>
          <a:lstStyle/>
          <a:p>
            <a:pPr algn="ctr"/>
            <a:r>
              <a:rPr lang="es-ES" sz="1400" dirty="0"/>
              <a:t>Capa 2</a:t>
            </a:r>
          </a:p>
          <a:p>
            <a:pPr algn="ctr"/>
            <a:r>
              <a:rPr lang="es-ES" sz="1100" dirty="0">
                <a:solidFill>
                  <a:srgbClr val="FF0000"/>
                </a:solidFill>
              </a:rPr>
              <a:t>Salida</a:t>
            </a:r>
          </a:p>
        </p:txBody>
      </p:sp>
      <p:cxnSp>
        <p:nvCxnSpPr>
          <p:cNvPr id="19" name="Conector recto de flecha 18">
            <a:extLst>
              <a:ext uri="{FF2B5EF4-FFF2-40B4-BE49-F238E27FC236}">
                <a16:creationId xmlns:a16="http://schemas.microsoft.com/office/drawing/2014/main" id="{07DC33E1-E36A-40CD-8CE3-B7742E452C8E}"/>
              </a:ext>
            </a:extLst>
          </p:cNvPr>
          <p:cNvCxnSpPr>
            <a:stCxn id="9" idx="6"/>
            <a:endCxn id="11" idx="2"/>
          </p:cNvCxnSpPr>
          <p:nvPr/>
        </p:nvCxnSpPr>
        <p:spPr>
          <a:xfrm>
            <a:off x="1707399" y="3438666"/>
            <a:ext cx="1864701" cy="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BDA5C15-51A9-4165-BBCC-480678C6F94C}"/>
              </a:ext>
            </a:extLst>
          </p:cNvPr>
          <p:cNvCxnSpPr>
            <a:stCxn id="9" idx="6"/>
            <a:endCxn id="12" idx="2"/>
          </p:cNvCxnSpPr>
          <p:nvPr/>
        </p:nvCxnSpPr>
        <p:spPr>
          <a:xfrm>
            <a:off x="1707399" y="3438666"/>
            <a:ext cx="1864701" cy="15109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F29C73A9-9DF8-43E7-BD8E-3FDD9760B182}"/>
              </a:ext>
            </a:extLst>
          </p:cNvPr>
          <p:cNvCxnSpPr>
            <a:cxnSpLocks/>
            <a:stCxn id="10" idx="6"/>
            <a:endCxn id="11" idx="2"/>
          </p:cNvCxnSpPr>
          <p:nvPr/>
        </p:nvCxnSpPr>
        <p:spPr>
          <a:xfrm flipV="1">
            <a:off x="1707399" y="3438667"/>
            <a:ext cx="1864701" cy="151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6110A85-B4C5-4B60-8003-5687C95F7642}"/>
              </a:ext>
            </a:extLst>
          </p:cNvPr>
          <p:cNvCxnSpPr>
            <a:cxnSpLocks/>
            <a:stCxn id="10" idx="6"/>
            <a:endCxn id="12" idx="2"/>
          </p:cNvCxnSpPr>
          <p:nvPr/>
        </p:nvCxnSpPr>
        <p:spPr>
          <a:xfrm>
            <a:off x="1707399" y="4949603"/>
            <a:ext cx="18647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5B859404-C6D1-4EB8-BCDE-DCD738CDDF47}"/>
              </a:ext>
            </a:extLst>
          </p:cNvPr>
          <p:cNvCxnSpPr>
            <a:cxnSpLocks/>
            <a:stCxn id="7" idx="5"/>
            <a:endCxn id="11" idx="2"/>
          </p:cNvCxnSpPr>
          <p:nvPr/>
        </p:nvCxnSpPr>
        <p:spPr>
          <a:xfrm>
            <a:off x="2352685" y="2190664"/>
            <a:ext cx="1219415" cy="124800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ector recto de flecha 31">
            <a:extLst>
              <a:ext uri="{FF2B5EF4-FFF2-40B4-BE49-F238E27FC236}">
                <a16:creationId xmlns:a16="http://schemas.microsoft.com/office/drawing/2014/main" id="{6D9F6146-E798-4556-A0EA-21FB12BD7406}"/>
              </a:ext>
            </a:extLst>
          </p:cNvPr>
          <p:cNvCxnSpPr>
            <a:cxnSpLocks/>
            <a:stCxn id="7" idx="5"/>
            <a:endCxn id="12" idx="2"/>
          </p:cNvCxnSpPr>
          <p:nvPr/>
        </p:nvCxnSpPr>
        <p:spPr>
          <a:xfrm>
            <a:off x="2352685" y="2190664"/>
            <a:ext cx="1219415" cy="275893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4" name="Conector recto de flecha 33">
            <a:extLst>
              <a:ext uri="{FF2B5EF4-FFF2-40B4-BE49-F238E27FC236}">
                <a16:creationId xmlns:a16="http://schemas.microsoft.com/office/drawing/2014/main" id="{31E45650-BD41-493E-87D4-1C94D14F65DE}"/>
              </a:ext>
            </a:extLst>
          </p:cNvPr>
          <p:cNvCxnSpPr>
            <a:stCxn id="11" idx="6"/>
            <a:endCxn id="13" idx="2"/>
          </p:cNvCxnSpPr>
          <p:nvPr/>
        </p:nvCxnSpPr>
        <p:spPr>
          <a:xfrm>
            <a:off x="4328100" y="3438667"/>
            <a:ext cx="1219415" cy="7567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5B1A9C4-C941-479E-A2C7-0D6F268D9C74}"/>
              </a:ext>
            </a:extLst>
          </p:cNvPr>
          <p:cNvCxnSpPr>
            <a:stCxn id="12" idx="6"/>
            <a:endCxn id="13" idx="2"/>
          </p:cNvCxnSpPr>
          <p:nvPr/>
        </p:nvCxnSpPr>
        <p:spPr>
          <a:xfrm flipV="1">
            <a:off x="4328100" y="4195406"/>
            <a:ext cx="1219415" cy="75419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D131B8FF-6246-4DA4-88CC-D0E06D6CBCFD}"/>
              </a:ext>
            </a:extLst>
          </p:cNvPr>
          <p:cNvCxnSpPr>
            <a:cxnSpLocks/>
            <a:stCxn id="14" idx="5"/>
            <a:endCxn id="13" idx="2"/>
          </p:cNvCxnSpPr>
          <p:nvPr/>
        </p:nvCxnSpPr>
        <p:spPr>
          <a:xfrm>
            <a:off x="4975587" y="2175408"/>
            <a:ext cx="571928" cy="201999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E1F7410-8A11-4708-A81B-48AFCEF29FD5}"/>
              </a:ext>
            </a:extLst>
          </p:cNvPr>
          <p:cNvCxnSpPr>
            <a:cxnSpLocks/>
            <a:stCxn id="13" idx="6"/>
          </p:cNvCxnSpPr>
          <p:nvPr/>
        </p:nvCxnSpPr>
        <p:spPr>
          <a:xfrm flipV="1">
            <a:off x="6303515" y="4194134"/>
            <a:ext cx="367235" cy="12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3D0F6CF-6A75-4754-B48C-AB8C295BE7A5}"/>
                  </a:ext>
                </a:extLst>
              </p:cNvPr>
              <p:cNvSpPr txBox="1"/>
              <p:nvPr/>
            </p:nvSpPr>
            <p:spPr>
              <a:xfrm>
                <a:off x="2602649" y="208107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4" name="CuadroTexto 43">
                <a:extLst>
                  <a:ext uri="{FF2B5EF4-FFF2-40B4-BE49-F238E27FC236}">
                    <a16:creationId xmlns:a16="http://schemas.microsoft.com/office/drawing/2014/main" id="{13D0F6CF-6A75-4754-B48C-AB8C295BE7A5}"/>
                  </a:ext>
                </a:extLst>
              </p:cNvPr>
              <p:cNvSpPr txBox="1">
                <a:spLocks noRot="1" noChangeAspect="1" noMove="1" noResize="1" noEditPoints="1" noAdjustHandles="1" noChangeArrowheads="1" noChangeShapeType="1" noTextEdit="1"/>
              </p:cNvSpPr>
              <p:nvPr/>
            </p:nvSpPr>
            <p:spPr>
              <a:xfrm>
                <a:off x="2602649" y="2081079"/>
                <a:ext cx="506036" cy="204928"/>
              </a:xfrm>
              <a:prstGeom prst="rect">
                <a:avLst/>
              </a:prstGeom>
              <a:blipFill>
                <a:blip r:embed="rId2"/>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5733E149-661C-4134-BE06-C0A68DEAA2E3}"/>
                  </a:ext>
                </a:extLst>
              </p:cNvPr>
              <p:cNvSpPr txBox="1"/>
              <p:nvPr/>
            </p:nvSpPr>
            <p:spPr>
              <a:xfrm>
                <a:off x="2004383" y="2507714"/>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=2</m:t>
                      </m:r>
                    </m:oMath>
                  </m:oMathPara>
                </a14:m>
                <a:endParaRPr lang="es-ES" dirty="0"/>
              </a:p>
            </p:txBody>
          </p:sp>
        </mc:Choice>
        <mc:Fallback xmlns="">
          <p:sp>
            <p:nvSpPr>
              <p:cNvPr id="45" name="CuadroTexto 44">
                <a:extLst>
                  <a:ext uri="{FF2B5EF4-FFF2-40B4-BE49-F238E27FC236}">
                    <a16:creationId xmlns:a16="http://schemas.microsoft.com/office/drawing/2014/main" id="{5733E149-661C-4134-BE06-C0A68DEAA2E3}"/>
                  </a:ext>
                </a:extLst>
              </p:cNvPr>
              <p:cNvSpPr txBox="1">
                <a:spLocks noRot="1" noChangeAspect="1" noMove="1" noResize="1" noEditPoints="1" noAdjustHandles="1" noChangeArrowheads="1" noChangeShapeType="1" noTextEdit="1"/>
              </p:cNvSpPr>
              <p:nvPr/>
            </p:nvSpPr>
            <p:spPr>
              <a:xfrm>
                <a:off x="2004383" y="2507714"/>
                <a:ext cx="506036" cy="204928"/>
              </a:xfrm>
              <a:prstGeom prst="rect">
                <a:avLst/>
              </a:prstGeom>
              <a:blipFill>
                <a:blip r:embed="rId3"/>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7EBD752-7D5F-485F-B2BE-0C3A6B3EBA87}"/>
                  </a:ext>
                </a:extLst>
              </p:cNvPr>
              <p:cNvSpPr txBox="1"/>
              <p:nvPr/>
            </p:nvSpPr>
            <p:spPr>
              <a:xfrm>
                <a:off x="1846018" y="32124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6" name="CuadroTexto 45">
                <a:extLst>
                  <a:ext uri="{FF2B5EF4-FFF2-40B4-BE49-F238E27FC236}">
                    <a16:creationId xmlns:a16="http://schemas.microsoft.com/office/drawing/2014/main" id="{07EBD752-7D5F-485F-B2BE-0C3A6B3EBA87}"/>
                  </a:ext>
                </a:extLst>
              </p:cNvPr>
              <p:cNvSpPr txBox="1">
                <a:spLocks noRot="1" noChangeAspect="1" noMove="1" noResize="1" noEditPoints="1" noAdjustHandles="1" noChangeArrowheads="1" noChangeShapeType="1" noTextEdit="1"/>
              </p:cNvSpPr>
              <p:nvPr/>
            </p:nvSpPr>
            <p:spPr>
              <a:xfrm>
                <a:off x="1846018" y="3212425"/>
                <a:ext cx="602216" cy="204800"/>
              </a:xfrm>
              <a:prstGeom prst="rect">
                <a:avLst/>
              </a:prstGeom>
              <a:blipFill>
                <a:blip r:embed="rId4"/>
                <a:stretch>
                  <a:fillRect l="-3030" t="-2941" r="-5051"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136D7DC4-D951-42A7-9C57-05D0B45FD7EA}"/>
                  </a:ext>
                </a:extLst>
              </p:cNvPr>
              <p:cNvSpPr txBox="1"/>
              <p:nvPr/>
            </p:nvSpPr>
            <p:spPr>
              <a:xfrm>
                <a:off x="1680802" y="379128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7" name="CuadroTexto 46">
                <a:extLst>
                  <a:ext uri="{FF2B5EF4-FFF2-40B4-BE49-F238E27FC236}">
                    <a16:creationId xmlns:a16="http://schemas.microsoft.com/office/drawing/2014/main" id="{136D7DC4-D951-42A7-9C57-05D0B45FD7EA}"/>
                  </a:ext>
                </a:extLst>
              </p:cNvPr>
              <p:cNvSpPr txBox="1">
                <a:spLocks noRot="1" noChangeAspect="1" noMove="1" noResize="1" noEditPoints="1" noAdjustHandles="1" noChangeArrowheads="1" noChangeShapeType="1" noTextEdit="1"/>
              </p:cNvSpPr>
              <p:nvPr/>
            </p:nvSpPr>
            <p:spPr>
              <a:xfrm>
                <a:off x="1680802" y="3791289"/>
                <a:ext cx="506036" cy="204928"/>
              </a:xfrm>
              <a:prstGeom prst="rect">
                <a:avLst/>
              </a:prstGeom>
              <a:blipFill>
                <a:blip r:embed="rId5"/>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3DE06835-CA3C-4E06-9A86-19F90B8525DA}"/>
                  </a:ext>
                </a:extLst>
              </p:cNvPr>
              <p:cNvSpPr txBox="1"/>
              <p:nvPr/>
            </p:nvSpPr>
            <p:spPr>
              <a:xfrm>
                <a:off x="1795827" y="4997388"/>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8" name="CuadroTexto 47">
                <a:extLst>
                  <a:ext uri="{FF2B5EF4-FFF2-40B4-BE49-F238E27FC236}">
                    <a16:creationId xmlns:a16="http://schemas.microsoft.com/office/drawing/2014/main" id="{3DE06835-CA3C-4E06-9A86-19F90B8525DA}"/>
                  </a:ext>
                </a:extLst>
              </p:cNvPr>
              <p:cNvSpPr txBox="1">
                <a:spLocks noRot="1" noChangeAspect="1" noMove="1" noResize="1" noEditPoints="1" noAdjustHandles="1" noChangeArrowheads="1" noChangeShapeType="1" noTextEdit="1"/>
              </p:cNvSpPr>
              <p:nvPr/>
            </p:nvSpPr>
            <p:spPr>
              <a:xfrm>
                <a:off x="1795827" y="4997388"/>
                <a:ext cx="506036" cy="204928"/>
              </a:xfrm>
              <a:prstGeom prst="rect">
                <a:avLst/>
              </a:prstGeom>
              <a:blipFill>
                <a:blip r:embed="rId6"/>
                <a:stretch>
                  <a:fillRect l="-3614" t="-3030" r="-6024"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EBF96380-C026-4A93-929D-47DB53B8D568}"/>
                  </a:ext>
                </a:extLst>
              </p:cNvPr>
              <p:cNvSpPr txBox="1"/>
              <p:nvPr/>
            </p:nvSpPr>
            <p:spPr>
              <a:xfrm>
                <a:off x="1680802" y="4420630"/>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9" name="CuadroTexto 48">
                <a:extLst>
                  <a:ext uri="{FF2B5EF4-FFF2-40B4-BE49-F238E27FC236}">
                    <a16:creationId xmlns:a16="http://schemas.microsoft.com/office/drawing/2014/main" id="{EBF96380-C026-4A93-929D-47DB53B8D568}"/>
                  </a:ext>
                </a:extLst>
              </p:cNvPr>
              <p:cNvSpPr txBox="1">
                <a:spLocks noRot="1" noChangeAspect="1" noMove="1" noResize="1" noEditPoints="1" noAdjustHandles="1" noChangeArrowheads="1" noChangeShapeType="1" noTextEdit="1"/>
              </p:cNvSpPr>
              <p:nvPr/>
            </p:nvSpPr>
            <p:spPr>
              <a:xfrm>
                <a:off x="1680802" y="4420630"/>
                <a:ext cx="506036" cy="204928"/>
              </a:xfrm>
              <a:prstGeom prst="rect">
                <a:avLst/>
              </a:prstGeom>
              <a:blipFill>
                <a:blip r:embed="rId7"/>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C9487ECF-2C12-4032-8DDB-4305A3F0B920}"/>
                  </a:ext>
                </a:extLst>
              </p:cNvPr>
              <p:cNvSpPr txBox="1"/>
              <p:nvPr/>
            </p:nvSpPr>
            <p:spPr>
              <a:xfrm>
                <a:off x="5140713" y="2412545"/>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=1</m:t>
                      </m:r>
                    </m:oMath>
                  </m:oMathPara>
                </a14:m>
                <a:endParaRPr lang="es-ES" dirty="0"/>
              </a:p>
            </p:txBody>
          </p:sp>
        </mc:Choice>
        <mc:Fallback xmlns="">
          <p:sp>
            <p:nvSpPr>
              <p:cNvPr id="50" name="CuadroTexto 49">
                <a:extLst>
                  <a:ext uri="{FF2B5EF4-FFF2-40B4-BE49-F238E27FC236}">
                    <a16:creationId xmlns:a16="http://schemas.microsoft.com/office/drawing/2014/main" id="{C9487ECF-2C12-4032-8DDB-4305A3F0B920}"/>
                  </a:ext>
                </a:extLst>
              </p:cNvPr>
              <p:cNvSpPr txBox="1">
                <a:spLocks noRot="1" noChangeAspect="1" noMove="1" noResize="1" noEditPoints="1" noAdjustHandles="1" noChangeArrowheads="1" noChangeShapeType="1" noTextEdit="1"/>
              </p:cNvSpPr>
              <p:nvPr/>
            </p:nvSpPr>
            <p:spPr>
              <a:xfrm>
                <a:off x="5140713" y="2412545"/>
                <a:ext cx="506036" cy="204928"/>
              </a:xfrm>
              <a:prstGeom prst="rect">
                <a:avLst/>
              </a:prstGeom>
              <a:blipFill>
                <a:blip r:embed="rId8"/>
                <a:stretch>
                  <a:fillRect l="-2410" t="-3030" r="-7229"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617AD13-15B6-4891-A263-5597644A43E4}"/>
                  </a:ext>
                </a:extLst>
              </p:cNvPr>
              <p:cNvSpPr txBox="1"/>
              <p:nvPr/>
            </p:nvSpPr>
            <p:spPr>
              <a:xfrm>
                <a:off x="4442317" y="33148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1" name="CuadroTexto 50">
                <a:extLst>
                  <a:ext uri="{FF2B5EF4-FFF2-40B4-BE49-F238E27FC236}">
                    <a16:creationId xmlns:a16="http://schemas.microsoft.com/office/drawing/2014/main" id="{2617AD13-15B6-4891-A263-5597644A43E4}"/>
                  </a:ext>
                </a:extLst>
              </p:cNvPr>
              <p:cNvSpPr txBox="1">
                <a:spLocks noRot="1" noChangeAspect="1" noMove="1" noResize="1" noEditPoints="1" noAdjustHandles="1" noChangeArrowheads="1" noChangeShapeType="1" noTextEdit="1"/>
              </p:cNvSpPr>
              <p:nvPr/>
            </p:nvSpPr>
            <p:spPr>
              <a:xfrm>
                <a:off x="4442317" y="3314825"/>
                <a:ext cx="602216" cy="204800"/>
              </a:xfrm>
              <a:prstGeom prst="rect">
                <a:avLst/>
              </a:prstGeom>
              <a:blipFill>
                <a:blip r:embed="rId9"/>
                <a:stretch>
                  <a:fillRect l="-3030" t="-3030" r="-6061"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CEE521AA-8683-4B5E-8654-42F6D44741B6}"/>
                  </a:ext>
                </a:extLst>
              </p:cNvPr>
              <p:cNvSpPr txBox="1"/>
              <p:nvPr/>
            </p:nvSpPr>
            <p:spPr>
              <a:xfrm>
                <a:off x="4490407" y="4792460"/>
                <a:ext cx="69839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3" name="CuadroTexto 52">
                <a:extLst>
                  <a:ext uri="{FF2B5EF4-FFF2-40B4-BE49-F238E27FC236}">
                    <a16:creationId xmlns:a16="http://schemas.microsoft.com/office/drawing/2014/main" id="{CEE521AA-8683-4B5E-8654-42F6D44741B6}"/>
                  </a:ext>
                </a:extLst>
              </p:cNvPr>
              <p:cNvSpPr txBox="1">
                <a:spLocks noRot="1" noChangeAspect="1" noMove="1" noResize="1" noEditPoints="1" noAdjustHandles="1" noChangeArrowheads="1" noChangeShapeType="1" noTextEdit="1"/>
              </p:cNvSpPr>
              <p:nvPr/>
            </p:nvSpPr>
            <p:spPr>
              <a:xfrm>
                <a:off x="4490407" y="4792460"/>
                <a:ext cx="698396" cy="204928"/>
              </a:xfrm>
              <a:prstGeom prst="rect">
                <a:avLst/>
              </a:prstGeom>
              <a:blipFill>
                <a:blip r:embed="rId10"/>
                <a:stretch>
                  <a:fillRect l="-2632" t="-2941" r="-6140"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C0F762C8-CB12-4EDE-9EB9-562EA5334AF6}"/>
                  </a:ext>
                </a:extLst>
              </p:cNvPr>
              <p:cNvSpPr txBox="1"/>
              <p:nvPr/>
            </p:nvSpPr>
            <p:spPr>
              <a:xfrm>
                <a:off x="4648121" y="1342388"/>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4" name="CuadroTexto 53">
                <a:extLst>
                  <a:ext uri="{FF2B5EF4-FFF2-40B4-BE49-F238E27FC236}">
                    <a16:creationId xmlns:a16="http://schemas.microsoft.com/office/drawing/2014/main" id="{C0F762C8-CB12-4EDE-9EB9-562EA5334AF6}"/>
                  </a:ext>
                </a:extLst>
              </p:cNvPr>
              <p:cNvSpPr txBox="1">
                <a:spLocks noRot="1" noChangeAspect="1" noMove="1" noResize="1" noEditPoints="1" noAdjustHandles="1" noChangeArrowheads="1" noChangeShapeType="1" noTextEdit="1"/>
              </p:cNvSpPr>
              <p:nvPr/>
            </p:nvSpPr>
            <p:spPr>
              <a:xfrm>
                <a:off x="4648121" y="1342388"/>
                <a:ext cx="120226" cy="184666"/>
              </a:xfrm>
              <a:prstGeom prst="rect">
                <a:avLst/>
              </a:prstGeom>
              <a:blipFill>
                <a:blip r:embed="rId11"/>
                <a:stretch>
                  <a:fillRect l="-30000" r="-30000" b="-32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2258433D-8BE6-40E2-8ED8-D8135EBAD22C}"/>
                  </a:ext>
                </a:extLst>
              </p:cNvPr>
              <p:cNvSpPr txBox="1"/>
              <p:nvPr/>
            </p:nvSpPr>
            <p:spPr>
              <a:xfrm>
                <a:off x="2017765" y="1346865"/>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5" name="CuadroTexto 54">
                <a:extLst>
                  <a:ext uri="{FF2B5EF4-FFF2-40B4-BE49-F238E27FC236}">
                    <a16:creationId xmlns:a16="http://schemas.microsoft.com/office/drawing/2014/main" id="{2258433D-8BE6-40E2-8ED8-D8135EBAD22C}"/>
                  </a:ext>
                </a:extLst>
              </p:cNvPr>
              <p:cNvSpPr txBox="1">
                <a:spLocks noRot="1" noChangeAspect="1" noMove="1" noResize="1" noEditPoints="1" noAdjustHandles="1" noChangeArrowheads="1" noChangeShapeType="1" noTextEdit="1"/>
              </p:cNvSpPr>
              <p:nvPr/>
            </p:nvSpPr>
            <p:spPr>
              <a:xfrm>
                <a:off x="2017765" y="1346865"/>
                <a:ext cx="120226" cy="184666"/>
              </a:xfrm>
              <a:prstGeom prst="rect">
                <a:avLst/>
              </a:prstGeom>
              <a:blipFill>
                <a:blip r:embed="rId12"/>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92B3E1A-1DB7-4CAA-8AC2-3FA11F381A00}"/>
                  </a:ext>
                </a:extLst>
              </p:cNvPr>
              <p:cNvSpPr txBox="1"/>
              <p:nvPr/>
            </p:nvSpPr>
            <p:spPr>
              <a:xfrm>
                <a:off x="7522930" y="1552978"/>
                <a:ext cx="3328475" cy="4034310"/>
              </a:xfrm>
              <a:prstGeom prst="rect">
                <a:avLst/>
              </a:prstGeom>
              <a:noFill/>
            </p:spPr>
            <p:txBody>
              <a:bodyPr wrap="none" lIns="0" tIns="0" rIns="0" bIns="0" rtlCol="0">
                <a:spAutoFit/>
              </a:bodyPr>
              <a:lstStyle/>
              <a:p>
                <a:r>
                  <a:rPr lang="es-ES" u="sng" dirty="0"/>
                  <a:t>Pesos Capa 1:</a:t>
                </a:r>
              </a:p>
              <a:p>
                <a:endParaRPr lang="es-ES" b="0" dirty="0"/>
              </a:p>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𝑤</m:t>
                          </m:r>
                        </m:e>
                        <m:sup>
                          <m:r>
                            <a:rPr lang="es-ES" b="0" i="1" smtClean="0">
                              <a:latin typeface="Cambria Math" panose="02040503050406030204" pitchFamily="18" charset="0"/>
                            </a:rPr>
                            <m:t>(1)</m:t>
                          </m:r>
                        </m:sup>
                      </m:sSup>
                      <m:r>
                        <a:rPr lang="es-ES" b="0" i="1" smtClean="0">
                          <a:latin typeface="Cambria Math" panose="02040503050406030204" pitchFamily="18" charset="0"/>
                        </a:rPr>
                        <m:t>=</m:t>
                      </m:r>
                      <m:d>
                        <m:dPr>
                          <m:begChr m:val="["/>
                          <m:endChr m:val="]"/>
                          <m:ctrlPr>
                            <a:rPr lang="es-ES" i="1">
                              <a:latin typeface="Cambria Math" panose="02040503050406030204" pitchFamily="18" charset="0"/>
                            </a:rPr>
                          </m:ctrlPr>
                        </m:dPr>
                        <m:e>
                          <m:m>
                            <m:mPr>
                              <m:mcs>
                                <m:mc>
                                  <m:mcPr>
                                    <m:count m:val="2"/>
                                    <m:mcJc m:val="center"/>
                                  </m:mcPr>
                                </m:mc>
                              </m:mcs>
                              <m:ctrlPr>
                                <a:rPr lang="es-ES" i="1">
                                  <a:latin typeface="Cambria Math" panose="02040503050406030204" pitchFamily="18" charset="0"/>
                                </a:rPr>
                              </m:ctrlPr>
                            </m:mPr>
                            <m:mr>
                              <m:e>
                                <m:sSubSup>
                                  <m:sSubSupPr>
                                    <m:ctrlPr>
                                      <a:rPr lang="es-ES" i="1" smtClean="0">
                                        <a:latin typeface="Cambria Math" panose="02040503050406030204" pitchFamily="18" charset="0"/>
                                      </a:rPr>
                                    </m:ctrlPr>
                                  </m:sSubSupPr>
                                  <m:e>
                                    <m:r>
                                      <a:rPr lang="es-ES" b="0" i="1" smtClean="0">
                                        <a:latin typeface="Cambria Math" panose="02040503050406030204" pitchFamily="18" charset="0"/>
                                      </a:rPr>
                                      <m:t>𝑤</m:t>
                                    </m:r>
                                  </m:e>
                                  <m:sub>
                                    <m:r>
                                      <a:rPr lang="es-ES" b="0" i="1" smtClean="0">
                                        <a:latin typeface="Cambria Math" panose="02040503050406030204" pitchFamily="18" charset="0"/>
                                      </a:rPr>
                                      <m:t>1,0</m:t>
                                    </m:r>
                                  </m:sub>
                                  <m:sup>
                                    <m:r>
                                      <a:rPr lang="es-ES" b="0" i="1" smtClean="0">
                                        <a:latin typeface="Cambria Math" panose="02040503050406030204" pitchFamily="18" charset="0"/>
                                      </a:rPr>
                                      <m:t>(1)</m:t>
                                    </m:r>
                                  </m:sup>
                                </m:sSubSup>
                              </m:e>
                              <m:e>
                                <m:sSubSup>
                                  <m:sSubSupPr>
                                    <m:ctrlPr>
                                      <a:rPr lang="es-ES" i="1">
                                        <a:latin typeface="Cambria Math" panose="02040503050406030204" pitchFamily="18" charset="0"/>
                                      </a:rPr>
                                    </m:ctrlPr>
                                  </m:sSubSupPr>
                                  <m:e>
                                    <m:r>
                                      <a:rPr lang="es-ES" i="1">
                                        <a:latin typeface="Cambria Math" panose="02040503050406030204" pitchFamily="18" charset="0"/>
                                      </a:rPr>
                                      <m:t>𝑤</m:t>
                                    </m:r>
                                  </m:e>
                                  <m:sub>
                                    <m:r>
                                      <a:rPr lang="es-ES" b="0" i="1" smtClean="0">
                                        <a:latin typeface="Cambria Math" panose="02040503050406030204" pitchFamily="18" charset="0"/>
                                      </a:rPr>
                                      <m:t>2</m:t>
                                    </m:r>
                                    <m:r>
                                      <a:rPr lang="es-ES" i="1">
                                        <a:latin typeface="Cambria Math" panose="02040503050406030204" pitchFamily="18" charset="0"/>
                                      </a:rPr>
                                      <m:t>,0</m:t>
                                    </m:r>
                                  </m:sub>
                                  <m:sup>
                                    <m:r>
                                      <a:rPr lang="es-ES" i="1">
                                        <a:latin typeface="Cambria Math" panose="02040503050406030204" pitchFamily="18" charset="0"/>
                                      </a:rPr>
                                      <m:t>(1)</m:t>
                                    </m:r>
                                  </m:sup>
                                </m:sSubSup>
                              </m:e>
                            </m:mr>
                            <m:mr>
                              <m:e>
                                <m:eqArr>
                                  <m:eqArrPr>
                                    <m:ctrlPr>
                                      <a:rPr lang="es-ES" i="1">
                                        <a:latin typeface="Cambria Math" panose="02040503050406030204" pitchFamily="18" charset="0"/>
                                      </a:rPr>
                                    </m:ctrlPr>
                                  </m:eqArrPr>
                                  <m:e>
                                    <m:sSubSup>
                                      <m:sSubSupPr>
                                        <m:ctrlPr>
                                          <a:rPr lang="es-ES" i="1">
                                            <a:latin typeface="Cambria Math" panose="02040503050406030204" pitchFamily="18" charset="0"/>
                                          </a:rPr>
                                        </m:ctrlPr>
                                      </m:sSubSupPr>
                                      <m:e>
                                        <m:r>
                                          <a:rPr lang="es-ES" i="1">
                                            <a:latin typeface="Cambria Math" panose="02040503050406030204" pitchFamily="18" charset="0"/>
                                          </a:rPr>
                                          <m:t>𝑤</m:t>
                                        </m:r>
                                      </m:e>
                                      <m:sub>
                                        <m:r>
                                          <a:rPr lang="es-ES" i="1">
                                            <a:latin typeface="Cambria Math" panose="02040503050406030204" pitchFamily="18" charset="0"/>
                                          </a:rPr>
                                          <m:t>1,</m:t>
                                        </m:r>
                                        <m:r>
                                          <a:rPr lang="es-ES" b="0" i="1" smtClean="0">
                                            <a:latin typeface="Cambria Math" panose="02040503050406030204" pitchFamily="18" charset="0"/>
                                          </a:rPr>
                                          <m:t>1</m:t>
                                        </m:r>
                                      </m:sub>
                                      <m:sup>
                                        <m:r>
                                          <a:rPr lang="es-ES" i="1">
                                            <a:latin typeface="Cambria Math" panose="02040503050406030204" pitchFamily="18" charset="0"/>
                                          </a:rPr>
                                          <m:t>(1)</m:t>
                                        </m:r>
                                      </m:sup>
                                    </m:sSubSup>
                                  </m:e>
                                  <m:e>
                                    <m:sSubSup>
                                      <m:sSubSupPr>
                                        <m:ctrlPr>
                                          <a:rPr lang="es-ES" i="1">
                                            <a:latin typeface="Cambria Math" panose="02040503050406030204" pitchFamily="18" charset="0"/>
                                          </a:rPr>
                                        </m:ctrlPr>
                                      </m:sSubSupPr>
                                      <m:e>
                                        <m:r>
                                          <a:rPr lang="es-ES" i="1">
                                            <a:latin typeface="Cambria Math" panose="02040503050406030204" pitchFamily="18" charset="0"/>
                                          </a:rPr>
                                          <m:t>𝑤</m:t>
                                        </m:r>
                                      </m:e>
                                      <m:sub>
                                        <m:r>
                                          <a:rPr lang="es-ES" b="0" i="1" smtClean="0">
                                            <a:latin typeface="Cambria Math" panose="02040503050406030204" pitchFamily="18" charset="0"/>
                                          </a:rPr>
                                          <m:t>1</m:t>
                                        </m:r>
                                        <m:r>
                                          <a:rPr lang="es-ES" i="1">
                                            <a:latin typeface="Cambria Math" panose="02040503050406030204" pitchFamily="18" charset="0"/>
                                          </a:rPr>
                                          <m:t>,</m:t>
                                        </m:r>
                                        <m:r>
                                          <a:rPr lang="es-ES" b="0" i="1" smtClean="0">
                                            <a:latin typeface="Cambria Math" panose="02040503050406030204" pitchFamily="18" charset="0"/>
                                          </a:rPr>
                                          <m:t>2</m:t>
                                        </m:r>
                                      </m:sub>
                                      <m:sup>
                                        <m:r>
                                          <a:rPr lang="es-ES" i="1">
                                            <a:latin typeface="Cambria Math" panose="02040503050406030204" pitchFamily="18" charset="0"/>
                                          </a:rPr>
                                          <m:t>(1)</m:t>
                                        </m:r>
                                      </m:sup>
                                    </m:sSubSup>
                                  </m:e>
                                </m:eqArr>
                              </m:e>
                              <m:e>
                                <m:eqArr>
                                  <m:eqArrPr>
                                    <m:ctrlPr>
                                      <a:rPr lang="es-ES" i="1">
                                        <a:latin typeface="Cambria Math" panose="02040503050406030204" pitchFamily="18" charset="0"/>
                                      </a:rPr>
                                    </m:ctrlPr>
                                  </m:eqArrPr>
                                  <m:e>
                                    <m:sSubSup>
                                      <m:sSubSupPr>
                                        <m:ctrlPr>
                                          <a:rPr lang="es-ES" i="1">
                                            <a:latin typeface="Cambria Math" panose="02040503050406030204" pitchFamily="18" charset="0"/>
                                          </a:rPr>
                                        </m:ctrlPr>
                                      </m:sSubSupPr>
                                      <m:e>
                                        <m:r>
                                          <a:rPr lang="es-ES" i="1">
                                            <a:latin typeface="Cambria Math" panose="02040503050406030204" pitchFamily="18" charset="0"/>
                                          </a:rPr>
                                          <m:t>𝑤</m:t>
                                        </m:r>
                                      </m:e>
                                      <m:sub>
                                        <m:r>
                                          <a:rPr lang="es-ES" b="0" i="1" smtClean="0">
                                            <a:latin typeface="Cambria Math" panose="02040503050406030204" pitchFamily="18" charset="0"/>
                                          </a:rPr>
                                          <m:t>2,1</m:t>
                                        </m:r>
                                      </m:sub>
                                      <m:sup>
                                        <m:r>
                                          <a:rPr lang="es-ES" i="1">
                                            <a:latin typeface="Cambria Math" panose="02040503050406030204" pitchFamily="18" charset="0"/>
                                          </a:rPr>
                                          <m:t>(1)</m:t>
                                        </m:r>
                                      </m:sup>
                                    </m:sSubSup>
                                  </m:e>
                                  <m:e>
                                    <m:sSubSup>
                                      <m:sSubSupPr>
                                        <m:ctrlPr>
                                          <a:rPr lang="es-ES" i="1">
                                            <a:latin typeface="Cambria Math" panose="02040503050406030204" pitchFamily="18" charset="0"/>
                                          </a:rPr>
                                        </m:ctrlPr>
                                      </m:sSubSupPr>
                                      <m:e>
                                        <m:r>
                                          <a:rPr lang="es-ES" i="1">
                                            <a:latin typeface="Cambria Math" panose="02040503050406030204" pitchFamily="18" charset="0"/>
                                          </a:rPr>
                                          <m:t>𝑤</m:t>
                                        </m:r>
                                      </m:e>
                                      <m:sub>
                                        <m:r>
                                          <a:rPr lang="es-ES" b="0" i="1" smtClean="0">
                                            <a:latin typeface="Cambria Math" panose="02040503050406030204" pitchFamily="18" charset="0"/>
                                          </a:rPr>
                                          <m:t>2,2</m:t>
                                        </m:r>
                                      </m:sub>
                                      <m:sup>
                                        <m:r>
                                          <a:rPr lang="es-ES" i="1">
                                            <a:latin typeface="Cambria Math" panose="02040503050406030204" pitchFamily="18" charset="0"/>
                                          </a:rPr>
                                          <m:t>(1)</m:t>
                                        </m:r>
                                      </m:sup>
                                    </m:sSubSup>
                                  </m:e>
                                </m:eqArr>
                              </m:e>
                            </m:mr>
                          </m:m>
                        </m:e>
                      </m:d>
                      <m:r>
                        <a:rPr lang="es-ES" b="0" i="1" smtClean="0">
                          <a:latin typeface="Cambria Math" panose="02040503050406030204" pitchFamily="18" charset="0"/>
                        </a:rPr>
                        <m:t>=</m:t>
                      </m:r>
                      <m:d>
                        <m:dPr>
                          <m:begChr m:val="["/>
                          <m:endChr m:val="]"/>
                          <m:ctrlPr>
                            <a:rPr lang="es-ES" b="0" i="1" smtClean="0">
                              <a:latin typeface="Cambria Math" panose="02040503050406030204" pitchFamily="18" charset="0"/>
                            </a:rPr>
                          </m:ctrlPr>
                        </m:dPr>
                        <m:e>
                          <m:m>
                            <m:mPr>
                              <m:mcs>
                                <m:mc>
                                  <m:mcPr>
                                    <m:count m:val="2"/>
                                    <m:mcJc m:val="center"/>
                                  </m:mcPr>
                                </m:mc>
                              </m:mcs>
                              <m:ctrlPr>
                                <a:rPr lang="es-ES" b="0" i="1" smtClean="0">
                                  <a:latin typeface="Cambria Math" panose="02040503050406030204" pitchFamily="18" charset="0"/>
                                </a:rPr>
                              </m:ctrlPr>
                            </m:mPr>
                            <m:mr>
                              <m:e>
                                <m:r>
                                  <m:rPr>
                                    <m:brk m:alnAt="7"/>
                                  </m:rPr>
                                  <a:rPr lang="es-ES" b="0" i="1" smtClean="0">
                                    <a:latin typeface="Cambria Math" panose="02040503050406030204" pitchFamily="18" charset="0"/>
                                  </a:rPr>
                                  <m:t>1</m:t>
                                </m:r>
                              </m:e>
                              <m:e>
                                <m:r>
                                  <a:rPr lang="es-ES" b="0" i="1" smtClean="0">
                                    <a:latin typeface="Cambria Math" panose="02040503050406030204" pitchFamily="18" charset="0"/>
                                  </a:rPr>
                                  <m:t>2</m:t>
                                </m:r>
                              </m:e>
                            </m:mr>
                            <m:m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−1</m:t>
                                    </m:r>
                                  </m:e>
                                  <m:e>
                                    <m:r>
                                      <a:rPr lang="es-ES" b="0" i="1" smtClean="0">
                                        <a:latin typeface="Cambria Math" panose="02040503050406030204" pitchFamily="18" charset="0"/>
                                      </a:rPr>
                                      <m:t>0</m:t>
                                    </m:r>
                                  </m:e>
                                </m:eqArr>
                              </m:e>
                              <m:e>
                                <m:eqArr>
                                  <m:eqArrPr>
                                    <m:ctrlPr>
                                      <a:rPr lang="es-ES" b="0" i="1" smtClean="0">
                                        <a:latin typeface="Cambria Math" panose="02040503050406030204" pitchFamily="18" charset="0"/>
                                      </a:rPr>
                                    </m:ctrlPr>
                                  </m:eqArrPr>
                                  <m:e>
                                    <m:r>
                                      <a:rPr lang="es-ES" b="0" i="1" smtClean="0">
                                        <a:latin typeface="Cambria Math" panose="02040503050406030204" pitchFamily="18" charset="0"/>
                                      </a:rPr>
                                      <m:t>0</m:t>
                                    </m:r>
                                  </m:e>
                                  <m:e>
                                    <m:r>
                                      <a:rPr lang="es-ES" b="0" i="1" smtClean="0">
                                        <a:latin typeface="Cambria Math" panose="02040503050406030204" pitchFamily="18" charset="0"/>
                                      </a:rPr>
                                      <m:t>1</m:t>
                                    </m:r>
                                  </m:e>
                                </m:eqArr>
                              </m:e>
                            </m:mr>
                          </m:m>
                        </m:e>
                      </m:d>
                    </m:oMath>
                  </m:oMathPara>
                </a14:m>
                <a:endParaRPr lang="es-ES" b="0" dirty="0"/>
              </a:p>
              <a:p>
                <a:endParaRPr lang="es-ES" dirty="0"/>
              </a:p>
              <a:p>
                <a:endParaRPr lang="es-ES" b="0" dirty="0"/>
              </a:p>
              <a:p>
                <a:r>
                  <a:rPr lang="es-ES" u="sng" dirty="0"/>
                  <a:t>Pesos Capa 2:</a:t>
                </a:r>
              </a:p>
              <a:p>
                <a:endParaRPr lang="es-ES" b="0" dirty="0"/>
              </a:p>
              <a:p>
                <a:pPr/>
                <a14:m>
                  <m:oMathPara xmlns:m="http://schemas.openxmlformats.org/officeDocument/2006/math">
                    <m:oMathParaPr>
                      <m:jc m:val="centerGroup"/>
                    </m:oMathParaPr>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𝑤</m:t>
                          </m:r>
                        </m:e>
                        <m:sup>
                          <m:r>
                            <a:rPr lang="es-ES" i="1">
                              <a:latin typeface="Cambria Math" panose="02040503050406030204" pitchFamily="18" charset="0"/>
                            </a:rPr>
                            <m:t>(</m:t>
                          </m:r>
                          <m:r>
                            <a:rPr lang="es-ES" b="0" i="1" smtClean="0">
                              <a:latin typeface="Cambria Math" panose="02040503050406030204" pitchFamily="18" charset="0"/>
                            </a:rPr>
                            <m:t>2</m:t>
                          </m:r>
                          <m:r>
                            <a:rPr lang="es-ES" i="1">
                              <a:latin typeface="Cambria Math" panose="02040503050406030204" pitchFamily="18" charset="0"/>
                            </a:rPr>
                            <m:t>)</m:t>
                          </m:r>
                        </m:sup>
                      </m:sSup>
                      <m:r>
                        <a:rPr lang="es-ES" i="1">
                          <a:latin typeface="Cambria Math" panose="02040503050406030204" pitchFamily="18" charset="0"/>
                        </a:rPr>
                        <m:t>=</m:t>
                      </m:r>
                      <m:d>
                        <m:dPr>
                          <m:begChr m:val="["/>
                          <m:endChr m:val="]"/>
                          <m:ctrlPr>
                            <a:rPr lang="es-ES" i="1" smtClean="0">
                              <a:latin typeface="Cambria Math" panose="02040503050406030204" pitchFamily="18" charset="0"/>
                            </a:rPr>
                          </m:ctrlPr>
                        </m:dPr>
                        <m:e>
                          <m:eqArr>
                            <m:eqArrPr>
                              <m:ctrlPr>
                                <a:rPr lang="es-ES" b="0" i="1" smtClean="0">
                                  <a:latin typeface="Cambria Math" panose="02040503050406030204" pitchFamily="18" charset="0"/>
                                </a:rPr>
                              </m:ctrlPr>
                            </m:eqArrPr>
                            <m:e>
                              <m:sSubSup>
                                <m:sSubSupPr>
                                  <m:ctrlPr>
                                    <a:rPr lang="es-ES" i="1">
                                      <a:latin typeface="Cambria Math" panose="02040503050406030204" pitchFamily="18" charset="0"/>
                                    </a:rPr>
                                  </m:ctrlPr>
                                </m:sSubSupPr>
                                <m:e>
                                  <m:r>
                                    <a:rPr lang="es-ES" i="1">
                                      <a:latin typeface="Cambria Math" panose="02040503050406030204" pitchFamily="18" charset="0"/>
                                    </a:rPr>
                                    <m:t>𝑤</m:t>
                                  </m:r>
                                </m:e>
                                <m:sub>
                                  <m:r>
                                    <a:rPr lang="es-ES" i="1">
                                      <a:latin typeface="Cambria Math" panose="02040503050406030204" pitchFamily="18" charset="0"/>
                                    </a:rPr>
                                    <m:t>1,0</m:t>
                                  </m:r>
                                </m:sub>
                                <m:sup>
                                  <m:r>
                                    <a:rPr lang="es-ES" i="1">
                                      <a:latin typeface="Cambria Math" panose="02040503050406030204" pitchFamily="18" charset="0"/>
                                    </a:rPr>
                                    <m:t>(</m:t>
                                  </m:r>
                                  <m:r>
                                    <a:rPr lang="es-ES" b="0" i="1" smtClean="0">
                                      <a:latin typeface="Cambria Math" panose="02040503050406030204" pitchFamily="18" charset="0"/>
                                    </a:rPr>
                                    <m:t>2</m:t>
                                  </m:r>
                                  <m:r>
                                    <a:rPr lang="es-ES" i="1">
                                      <a:latin typeface="Cambria Math" panose="02040503050406030204" pitchFamily="18" charset="0"/>
                                    </a:rPr>
                                    <m:t>)</m:t>
                                  </m:r>
                                </m:sup>
                              </m:sSubSup>
                            </m:e>
                            <m:e>
                              <m:sSubSup>
                                <m:sSubSupPr>
                                  <m:ctrlPr>
                                    <a:rPr lang="es-ES" i="1">
                                      <a:latin typeface="Cambria Math" panose="02040503050406030204" pitchFamily="18" charset="0"/>
                                    </a:rPr>
                                  </m:ctrlPr>
                                </m:sSubSupPr>
                                <m:e>
                                  <m:r>
                                    <a:rPr lang="es-ES" i="1">
                                      <a:latin typeface="Cambria Math" panose="02040503050406030204" pitchFamily="18" charset="0"/>
                                    </a:rPr>
                                    <m:t>𝑤</m:t>
                                  </m:r>
                                </m:e>
                                <m:sub>
                                  <m:r>
                                    <a:rPr lang="es-ES" i="1">
                                      <a:latin typeface="Cambria Math" panose="02040503050406030204" pitchFamily="18" charset="0"/>
                                    </a:rPr>
                                    <m:t>1,</m:t>
                                  </m:r>
                                  <m:r>
                                    <a:rPr lang="es-ES" b="0" i="1" smtClean="0">
                                      <a:latin typeface="Cambria Math" panose="02040503050406030204" pitchFamily="18" charset="0"/>
                                    </a:rPr>
                                    <m:t>1</m:t>
                                  </m:r>
                                </m:sub>
                                <m:sup>
                                  <m:r>
                                    <a:rPr lang="es-ES" i="1">
                                      <a:latin typeface="Cambria Math" panose="02040503050406030204" pitchFamily="18" charset="0"/>
                                    </a:rPr>
                                    <m:t>(2)</m:t>
                                  </m:r>
                                </m:sup>
                              </m:sSubSup>
                            </m:e>
                            <m:e>
                              <m:sSubSup>
                                <m:sSubSupPr>
                                  <m:ctrlPr>
                                    <a:rPr lang="es-ES" i="1">
                                      <a:latin typeface="Cambria Math" panose="02040503050406030204" pitchFamily="18" charset="0"/>
                                    </a:rPr>
                                  </m:ctrlPr>
                                </m:sSubSupPr>
                                <m:e>
                                  <m:r>
                                    <a:rPr lang="es-ES" i="1">
                                      <a:latin typeface="Cambria Math" panose="02040503050406030204" pitchFamily="18" charset="0"/>
                                    </a:rPr>
                                    <m:t>𝑤</m:t>
                                  </m:r>
                                </m:e>
                                <m:sub>
                                  <m:r>
                                    <a:rPr lang="es-ES" i="1">
                                      <a:latin typeface="Cambria Math" panose="02040503050406030204" pitchFamily="18" charset="0"/>
                                    </a:rPr>
                                    <m:t>1,</m:t>
                                  </m:r>
                                  <m:r>
                                    <a:rPr lang="es-ES" b="0" i="1" smtClean="0">
                                      <a:latin typeface="Cambria Math" panose="02040503050406030204" pitchFamily="18" charset="0"/>
                                    </a:rPr>
                                    <m:t>2</m:t>
                                  </m:r>
                                </m:sub>
                                <m:sup>
                                  <m:r>
                                    <a:rPr lang="es-ES" i="1">
                                      <a:latin typeface="Cambria Math" panose="02040503050406030204" pitchFamily="18" charset="0"/>
                                    </a:rPr>
                                    <m:t>(2)</m:t>
                                  </m:r>
                                </m:sup>
                              </m:sSubSup>
                            </m:e>
                          </m:eqArr>
                        </m:e>
                      </m:d>
                      <m:r>
                        <a:rPr lang="es-ES" i="1">
                          <a:latin typeface="Cambria Math" panose="02040503050406030204" pitchFamily="18" charset="0"/>
                        </a:rPr>
                        <m:t>=</m:t>
                      </m:r>
                      <m:d>
                        <m:dPr>
                          <m:begChr m:val="["/>
                          <m:endChr m:val="]"/>
                          <m:ctrlPr>
                            <a:rPr lang="es-ES" i="1">
                              <a:latin typeface="Cambria Math" panose="02040503050406030204" pitchFamily="18" charset="0"/>
                            </a:rPr>
                          </m:ctrlPr>
                        </m:dPr>
                        <m:e>
                          <m:eqArr>
                            <m:eqArrPr>
                              <m:ctrlPr>
                                <a:rPr lang="es-ES" i="1">
                                  <a:latin typeface="Cambria Math" panose="02040503050406030204" pitchFamily="18" charset="0"/>
                                </a:rPr>
                              </m:ctrlPr>
                            </m:eqArrPr>
                            <m:e>
                              <m:r>
                                <a:rPr lang="es-ES" i="1">
                                  <a:latin typeface="Cambria Math" panose="02040503050406030204" pitchFamily="18" charset="0"/>
                                </a:rPr>
                                <m:t>1</m:t>
                              </m:r>
                            </m:e>
                            <m:e>
                              <m:r>
                                <a:rPr lang="es-ES" b="0" i="1" smtClean="0">
                                  <a:latin typeface="Cambria Math" panose="02040503050406030204" pitchFamily="18" charset="0"/>
                                </a:rPr>
                                <m:t>0,5</m:t>
                              </m:r>
                            </m:e>
                            <m:e>
                              <m:r>
                                <a:rPr lang="es-ES" b="0" i="1" smtClean="0">
                                  <a:latin typeface="Cambria Math" panose="02040503050406030204" pitchFamily="18" charset="0"/>
                                </a:rPr>
                                <m:t>−0,5</m:t>
                              </m:r>
                            </m:e>
                          </m:eqArr>
                        </m:e>
                      </m:d>
                    </m:oMath>
                  </m:oMathPara>
                </a14:m>
                <a:endParaRPr lang="es-ES" b="0" dirty="0"/>
              </a:p>
            </p:txBody>
          </p:sp>
        </mc:Choice>
        <mc:Fallback xmlns="">
          <p:sp>
            <p:nvSpPr>
              <p:cNvPr id="64" name="CuadroTexto 63">
                <a:extLst>
                  <a:ext uri="{FF2B5EF4-FFF2-40B4-BE49-F238E27FC236}">
                    <a16:creationId xmlns:a16="http://schemas.microsoft.com/office/drawing/2014/main" id="{892B3E1A-1DB7-4CAA-8AC2-3FA11F381A00}"/>
                  </a:ext>
                </a:extLst>
              </p:cNvPr>
              <p:cNvSpPr txBox="1">
                <a:spLocks noRot="1" noChangeAspect="1" noMove="1" noResize="1" noEditPoints="1" noAdjustHandles="1" noChangeArrowheads="1" noChangeShapeType="1" noTextEdit="1"/>
              </p:cNvSpPr>
              <p:nvPr/>
            </p:nvSpPr>
            <p:spPr>
              <a:xfrm>
                <a:off x="7522930" y="1552978"/>
                <a:ext cx="3328475" cy="4034310"/>
              </a:xfrm>
              <a:prstGeom prst="rect">
                <a:avLst/>
              </a:prstGeom>
              <a:blipFill>
                <a:blip r:embed="rId13"/>
                <a:stretch>
                  <a:fillRect l="-4212" t="-196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3C9C6A7F-D1C3-4BDF-BEC7-DE37595CC4AB}"/>
                  </a:ext>
                </a:extLst>
              </p:cNvPr>
              <p:cNvSpPr txBox="1"/>
              <p:nvPr/>
            </p:nvSpPr>
            <p:spPr>
              <a:xfrm>
                <a:off x="6670750" y="4101801"/>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65" name="CuadroTexto 64">
                <a:extLst>
                  <a:ext uri="{FF2B5EF4-FFF2-40B4-BE49-F238E27FC236}">
                    <a16:creationId xmlns:a16="http://schemas.microsoft.com/office/drawing/2014/main" id="{3C9C6A7F-D1C3-4BDF-BEC7-DE37595CC4AB}"/>
                  </a:ext>
                </a:extLst>
              </p:cNvPr>
              <p:cNvSpPr txBox="1">
                <a:spLocks noRot="1" noChangeAspect="1" noMove="1" noResize="1" noEditPoints="1" noAdjustHandles="1" noChangeArrowheads="1" noChangeShapeType="1" noTextEdit="1"/>
              </p:cNvSpPr>
              <p:nvPr/>
            </p:nvSpPr>
            <p:spPr>
              <a:xfrm>
                <a:off x="6670750" y="4101801"/>
                <a:ext cx="120226" cy="184666"/>
              </a:xfrm>
              <a:prstGeom prst="rect">
                <a:avLst/>
              </a:prstGeom>
              <a:blipFill>
                <a:blip r:embed="rId14"/>
                <a:stretch>
                  <a:fillRect l="-30000" r="-30000" b="-6667"/>
                </a:stretch>
              </a:blipFill>
            </p:spPr>
            <p:txBody>
              <a:bodyPr/>
              <a:lstStyle/>
              <a:p>
                <a:r>
                  <a:rPr lang="es-ES">
                    <a:noFill/>
                  </a:rPr>
                  <a:t> </a:t>
                </a:r>
              </a:p>
            </p:txBody>
          </p:sp>
        </mc:Fallback>
      </mc:AlternateContent>
      <p:cxnSp>
        <p:nvCxnSpPr>
          <p:cNvPr id="66" name="Conector recto de flecha 65">
            <a:extLst>
              <a:ext uri="{FF2B5EF4-FFF2-40B4-BE49-F238E27FC236}">
                <a16:creationId xmlns:a16="http://schemas.microsoft.com/office/drawing/2014/main" id="{9AAA871E-A32E-43D4-A5F0-24AFFE4B6D48}"/>
              </a:ext>
            </a:extLst>
          </p:cNvPr>
          <p:cNvCxnSpPr/>
          <p:nvPr/>
        </p:nvCxnSpPr>
        <p:spPr>
          <a:xfrm>
            <a:off x="670560" y="3438666"/>
            <a:ext cx="28083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8328FB6C-6D9C-4795-9F41-43A6E3AE7717}"/>
              </a:ext>
            </a:extLst>
          </p:cNvPr>
          <p:cNvCxnSpPr/>
          <p:nvPr/>
        </p:nvCxnSpPr>
        <p:spPr>
          <a:xfrm>
            <a:off x="670560" y="4951405"/>
            <a:ext cx="2808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6DC312F9-7011-471D-B203-01A06BD2AD72}"/>
                  </a:ext>
                </a:extLst>
              </p:cNvPr>
              <p:cNvSpPr txBox="1"/>
              <p:nvPr/>
            </p:nvSpPr>
            <p:spPr>
              <a:xfrm>
                <a:off x="523459" y="3346332"/>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68" name="CuadroTexto 67">
                <a:extLst>
                  <a:ext uri="{FF2B5EF4-FFF2-40B4-BE49-F238E27FC236}">
                    <a16:creationId xmlns:a16="http://schemas.microsoft.com/office/drawing/2014/main" id="{6DC312F9-7011-471D-B203-01A06BD2AD72}"/>
                  </a:ext>
                </a:extLst>
              </p:cNvPr>
              <p:cNvSpPr txBox="1">
                <a:spLocks noRot="1" noChangeAspect="1" noMove="1" noResize="1" noEditPoints="1" noAdjustHandles="1" noChangeArrowheads="1" noChangeShapeType="1" noTextEdit="1"/>
              </p:cNvSpPr>
              <p:nvPr/>
            </p:nvSpPr>
            <p:spPr>
              <a:xfrm>
                <a:off x="523459" y="3346332"/>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20769A2C-F1D0-4A9B-B85D-2415C4D60158}"/>
                  </a:ext>
                </a:extLst>
              </p:cNvPr>
              <p:cNvSpPr txBox="1"/>
              <p:nvPr/>
            </p:nvSpPr>
            <p:spPr>
              <a:xfrm>
                <a:off x="501660" y="4857269"/>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69" name="CuadroTexto 68">
                <a:extLst>
                  <a:ext uri="{FF2B5EF4-FFF2-40B4-BE49-F238E27FC236}">
                    <a16:creationId xmlns:a16="http://schemas.microsoft.com/office/drawing/2014/main" id="{20769A2C-F1D0-4A9B-B85D-2415C4D60158}"/>
                  </a:ext>
                </a:extLst>
              </p:cNvPr>
              <p:cNvSpPr txBox="1">
                <a:spLocks noRot="1" noChangeAspect="1" noMove="1" noResize="1" noEditPoints="1" noAdjustHandles="1" noChangeArrowheads="1" noChangeShapeType="1" noTextEdit="1"/>
              </p:cNvSpPr>
              <p:nvPr/>
            </p:nvSpPr>
            <p:spPr>
              <a:xfrm>
                <a:off x="501660" y="4857269"/>
                <a:ext cx="120226" cy="184666"/>
              </a:xfrm>
              <a:prstGeom prst="rect">
                <a:avLst/>
              </a:prstGeom>
              <a:blipFill>
                <a:blip r:embed="rId14"/>
                <a:stretch>
                  <a:fillRect l="-30000" r="-30000" b="-6667"/>
                </a:stretch>
              </a:blipFill>
            </p:spPr>
            <p:txBody>
              <a:bodyPr/>
              <a:lstStyle/>
              <a:p>
                <a:r>
                  <a:rPr lang="es-ES">
                    <a:noFill/>
                  </a:rPr>
                  <a:t> </a:t>
                </a:r>
              </a:p>
            </p:txBody>
          </p:sp>
        </mc:Fallback>
      </mc:AlternateContent>
    </p:spTree>
    <p:extLst>
      <p:ext uri="{BB962C8B-B14F-4D97-AF65-F5344CB8AC3E}">
        <p14:creationId xmlns:p14="http://schemas.microsoft.com/office/powerpoint/2010/main" val="34649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Perceptrón Multicapa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25</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3F586BA3-1176-4DE9-AD26-C38173504F98}"/>
              </a:ext>
            </a:extLst>
          </p:cNvPr>
          <p:cNvSpPr/>
          <p:nvPr/>
        </p:nvSpPr>
        <p:spPr>
          <a:xfrm>
            <a:off x="1707399" y="1546044"/>
            <a:ext cx="756000" cy="755219"/>
          </a:xfrm>
          <a:prstGeom prst="ellipse">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0</a:t>
            </a:r>
          </a:p>
          <a:p>
            <a:pPr algn="ctr"/>
            <a:r>
              <a:rPr lang="es-ES" sz="1050" dirty="0">
                <a:ln w="0"/>
                <a:solidFill>
                  <a:srgbClr val="FF0000"/>
                </a:solidFill>
                <a:effectLst>
                  <a:outerShdw blurRad="38100" dist="19050" dir="2700000" algn="tl" rotWithShape="0">
                    <a:schemeClr val="dk1">
                      <a:alpha val="40000"/>
                    </a:schemeClr>
                  </a:outerShdw>
                </a:effectLst>
              </a:rPr>
              <a:t>1</a:t>
            </a:r>
            <a:endParaRPr lang="es-ES" sz="1200" baseline="-25000" dirty="0">
              <a:ln w="0"/>
              <a:solidFill>
                <a:schemeClr val="tx1"/>
              </a:solidFill>
              <a:effectLst>
                <a:outerShdw blurRad="38100" dist="19050" dir="2700000" algn="tl" rotWithShape="0">
                  <a:schemeClr val="dk1">
                    <a:alpha val="40000"/>
                  </a:schemeClr>
                </a:outerShdw>
              </a:effectLst>
            </a:endParaRPr>
          </a:p>
        </p:txBody>
      </p:sp>
      <p:sp>
        <p:nvSpPr>
          <p:cNvPr id="9" name="Elipse 8">
            <a:extLst>
              <a:ext uri="{FF2B5EF4-FFF2-40B4-BE49-F238E27FC236}">
                <a16:creationId xmlns:a16="http://schemas.microsoft.com/office/drawing/2014/main" id="{3E478253-963A-4528-8FD2-D5E9645D94B9}"/>
              </a:ext>
            </a:extLst>
          </p:cNvPr>
          <p:cNvSpPr/>
          <p:nvPr/>
        </p:nvSpPr>
        <p:spPr>
          <a:xfrm>
            <a:off x="951399" y="3061056"/>
            <a:ext cx="756000" cy="75521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50" dirty="0">
                <a:ln w="0"/>
                <a:solidFill>
                  <a:srgbClr val="FF0000"/>
                </a:solidFill>
                <a:effectLst>
                  <a:outerShdw blurRad="38100" dist="19050" dir="2700000" algn="tl" rotWithShape="0">
                    <a:schemeClr val="dk1">
                      <a:alpha val="40000"/>
                    </a:schemeClr>
                  </a:outerShdw>
                </a:effectLst>
              </a:rPr>
              <a:t>0</a:t>
            </a:r>
            <a:endParaRPr lang="es-ES" sz="1200" baseline="-25000" dirty="0">
              <a:ln w="0"/>
              <a:solidFill>
                <a:schemeClr val="tx1"/>
              </a:solidFill>
              <a:effectLst>
                <a:outerShdw blurRad="38100" dist="19050" dir="2700000" algn="tl" rotWithShape="0">
                  <a:schemeClr val="dk1">
                    <a:alpha val="40000"/>
                  </a:schemeClr>
                </a:outerShdw>
              </a:effectLst>
            </a:endParaRPr>
          </a:p>
        </p:txBody>
      </p:sp>
      <p:sp>
        <p:nvSpPr>
          <p:cNvPr id="10" name="Elipse 9">
            <a:extLst>
              <a:ext uri="{FF2B5EF4-FFF2-40B4-BE49-F238E27FC236}">
                <a16:creationId xmlns:a16="http://schemas.microsoft.com/office/drawing/2014/main" id="{3EF02CC9-EBA5-49EB-BBF4-632F078FCC82}"/>
              </a:ext>
            </a:extLst>
          </p:cNvPr>
          <p:cNvSpPr/>
          <p:nvPr/>
        </p:nvSpPr>
        <p:spPr>
          <a:xfrm>
            <a:off x="951399" y="4571993"/>
            <a:ext cx="756000" cy="7552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1" name="Elipse 10">
            <a:extLst>
              <a:ext uri="{FF2B5EF4-FFF2-40B4-BE49-F238E27FC236}">
                <a16:creationId xmlns:a16="http://schemas.microsoft.com/office/drawing/2014/main" id="{AF3AC6A9-647F-4E31-836A-5E5FA976CEFD}"/>
              </a:ext>
            </a:extLst>
          </p:cNvPr>
          <p:cNvSpPr/>
          <p:nvPr/>
        </p:nvSpPr>
        <p:spPr>
          <a:xfrm>
            <a:off x="3572100" y="3061057"/>
            <a:ext cx="756000" cy="755219"/>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1</a:t>
            </a:r>
            <a:endParaRPr lang="es-ES" baseline="-25000" dirty="0">
              <a:ln w="0"/>
              <a:solidFill>
                <a:srgbClr val="FF0000"/>
              </a:solidFill>
              <a:effectLst>
                <a:outerShdw blurRad="38100" dist="19050" dir="2700000" algn="tl" rotWithShape="0">
                  <a:schemeClr val="dk1">
                    <a:alpha val="40000"/>
                  </a:schemeClr>
                </a:outerShdw>
              </a:effectLst>
            </a:endParaRPr>
          </a:p>
        </p:txBody>
      </p:sp>
      <p:sp>
        <p:nvSpPr>
          <p:cNvPr id="12" name="Elipse 11">
            <a:extLst>
              <a:ext uri="{FF2B5EF4-FFF2-40B4-BE49-F238E27FC236}">
                <a16:creationId xmlns:a16="http://schemas.microsoft.com/office/drawing/2014/main" id="{C3A8EDB3-088D-4E41-BA79-3A7B52A26880}"/>
              </a:ext>
            </a:extLst>
          </p:cNvPr>
          <p:cNvSpPr/>
          <p:nvPr/>
        </p:nvSpPr>
        <p:spPr>
          <a:xfrm>
            <a:off x="3572100" y="4571993"/>
            <a:ext cx="756000" cy="755219"/>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2</a:t>
            </a:r>
          </a:p>
        </p:txBody>
      </p:sp>
      <p:sp>
        <p:nvSpPr>
          <p:cNvPr id="13" name="Elipse 12">
            <a:extLst>
              <a:ext uri="{FF2B5EF4-FFF2-40B4-BE49-F238E27FC236}">
                <a16:creationId xmlns:a16="http://schemas.microsoft.com/office/drawing/2014/main" id="{87B87DC3-CCEF-4521-A871-FD838F36B0E0}"/>
              </a:ext>
            </a:extLst>
          </p:cNvPr>
          <p:cNvSpPr/>
          <p:nvPr/>
        </p:nvSpPr>
        <p:spPr>
          <a:xfrm>
            <a:off x="5547515" y="3817796"/>
            <a:ext cx="756000" cy="755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S</a:t>
            </a:r>
            <a:r>
              <a:rPr lang="es-ES" baseline="-25000" dirty="0">
                <a:ln w="0"/>
                <a:solidFill>
                  <a:schemeClr val="tx1"/>
                </a:solidFill>
                <a:effectLst>
                  <a:outerShdw blurRad="38100" dist="19050" dir="2700000" algn="tl" rotWithShape="0">
                    <a:schemeClr val="dk1">
                      <a:alpha val="40000"/>
                    </a:schemeClr>
                  </a:outerShdw>
                </a:effectLst>
              </a:rPr>
              <a:t>1</a:t>
            </a:r>
          </a:p>
        </p:txBody>
      </p:sp>
      <p:sp>
        <p:nvSpPr>
          <p:cNvPr id="14" name="Elipse 13">
            <a:extLst>
              <a:ext uri="{FF2B5EF4-FFF2-40B4-BE49-F238E27FC236}">
                <a16:creationId xmlns:a16="http://schemas.microsoft.com/office/drawing/2014/main" id="{F09F2242-2B19-442C-B444-D964F6269FFB}"/>
              </a:ext>
            </a:extLst>
          </p:cNvPr>
          <p:cNvSpPr/>
          <p:nvPr/>
        </p:nvSpPr>
        <p:spPr>
          <a:xfrm>
            <a:off x="4330301" y="1530788"/>
            <a:ext cx="756000" cy="755219"/>
          </a:xfrm>
          <a:prstGeom prst="ellipse">
            <a:avLst/>
          </a:prstGeom>
          <a:solidFill>
            <a:schemeClr val="bg1">
              <a:lumMod val="95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15" name="CuadroTexto 14">
            <a:extLst>
              <a:ext uri="{FF2B5EF4-FFF2-40B4-BE49-F238E27FC236}">
                <a16:creationId xmlns:a16="http://schemas.microsoft.com/office/drawing/2014/main" id="{46870AA8-C2F4-4301-A138-37DF45BA5498}"/>
              </a:ext>
            </a:extLst>
          </p:cNvPr>
          <p:cNvSpPr txBox="1"/>
          <p:nvPr/>
        </p:nvSpPr>
        <p:spPr>
          <a:xfrm>
            <a:off x="902411" y="5833137"/>
            <a:ext cx="853975" cy="492443"/>
          </a:xfrm>
          <a:prstGeom prst="rect">
            <a:avLst/>
          </a:prstGeom>
          <a:noFill/>
        </p:spPr>
        <p:txBody>
          <a:bodyPr wrap="square" rtlCol="0">
            <a:spAutoFit/>
          </a:bodyPr>
          <a:lstStyle/>
          <a:p>
            <a:pPr algn="ctr"/>
            <a:r>
              <a:rPr lang="es-ES" sz="1400" dirty="0"/>
              <a:t>Capa 0</a:t>
            </a:r>
          </a:p>
          <a:p>
            <a:pPr algn="ctr"/>
            <a:r>
              <a:rPr lang="es-ES" sz="1100" dirty="0">
                <a:solidFill>
                  <a:schemeClr val="accent6"/>
                </a:solidFill>
              </a:rPr>
              <a:t>Entrada</a:t>
            </a:r>
            <a:endParaRPr lang="es-ES" sz="1400" dirty="0">
              <a:solidFill>
                <a:schemeClr val="accent6"/>
              </a:solidFill>
            </a:endParaRPr>
          </a:p>
        </p:txBody>
      </p:sp>
      <p:sp>
        <p:nvSpPr>
          <p:cNvPr id="16" name="CuadroTexto 15">
            <a:extLst>
              <a:ext uri="{FF2B5EF4-FFF2-40B4-BE49-F238E27FC236}">
                <a16:creationId xmlns:a16="http://schemas.microsoft.com/office/drawing/2014/main" id="{1AF46529-A4D1-49C3-AD61-283CCCC1A1F5}"/>
              </a:ext>
            </a:extLst>
          </p:cNvPr>
          <p:cNvSpPr txBox="1"/>
          <p:nvPr/>
        </p:nvSpPr>
        <p:spPr>
          <a:xfrm>
            <a:off x="3523112" y="5833137"/>
            <a:ext cx="853975" cy="492443"/>
          </a:xfrm>
          <a:prstGeom prst="rect">
            <a:avLst/>
          </a:prstGeom>
          <a:noFill/>
        </p:spPr>
        <p:txBody>
          <a:bodyPr wrap="square" rtlCol="0">
            <a:spAutoFit/>
          </a:bodyPr>
          <a:lstStyle/>
          <a:p>
            <a:pPr algn="ctr"/>
            <a:r>
              <a:rPr lang="es-ES" sz="1400" dirty="0"/>
              <a:t>Capa 1</a:t>
            </a:r>
          </a:p>
          <a:p>
            <a:pPr algn="ctr"/>
            <a:r>
              <a:rPr lang="es-ES" sz="1100" dirty="0">
                <a:solidFill>
                  <a:schemeClr val="accent1"/>
                </a:solidFill>
              </a:rPr>
              <a:t>Oculta</a:t>
            </a:r>
            <a:endParaRPr lang="es-ES" sz="1400" dirty="0">
              <a:solidFill>
                <a:schemeClr val="accent1"/>
              </a:solidFill>
            </a:endParaRPr>
          </a:p>
        </p:txBody>
      </p:sp>
      <p:sp>
        <p:nvSpPr>
          <p:cNvPr id="17" name="CuadroTexto 16">
            <a:extLst>
              <a:ext uri="{FF2B5EF4-FFF2-40B4-BE49-F238E27FC236}">
                <a16:creationId xmlns:a16="http://schemas.microsoft.com/office/drawing/2014/main" id="{4D95126E-1FF1-4E04-ADDF-39E1FDC5666D}"/>
              </a:ext>
            </a:extLst>
          </p:cNvPr>
          <p:cNvSpPr txBox="1"/>
          <p:nvPr/>
        </p:nvSpPr>
        <p:spPr>
          <a:xfrm>
            <a:off x="5498527" y="5833136"/>
            <a:ext cx="853975" cy="492443"/>
          </a:xfrm>
          <a:prstGeom prst="rect">
            <a:avLst/>
          </a:prstGeom>
          <a:noFill/>
        </p:spPr>
        <p:txBody>
          <a:bodyPr wrap="square" rtlCol="0">
            <a:spAutoFit/>
          </a:bodyPr>
          <a:lstStyle/>
          <a:p>
            <a:pPr algn="ctr"/>
            <a:r>
              <a:rPr lang="es-ES" sz="1400" dirty="0"/>
              <a:t>Capa 2</a:t>
            </a:r>
          </a:p>
          <a:p>
            <a:pPr algn="ctr"/>
            <a:r>
              <a:rPr lang="es-ES" sz="1100" dirty="0">
                <a:solidFill>
                  <a:srgbClr val="FF0000"/>
                </a:solidFill>
              </a:rPr>
              <a:t>Salida</a:t>
            </a:r>
          </a:p>
        </p:txBody>
      </p:sp>
      <p:cxnSp>
        <p:nvCxnSpPr>
          <p:cNvPr id="19" name="Conector recto de flecha 18">
            <a:extLst>
              <a:ext uri="{FF2B5EF4-FFF2-40B4-BE49-F238E27FC236}">
                <a16:creationId xmlns:a16="http://schemas.microsoft.com/office/drawing/2014/main" id="{07DC33E1-E36A-40CD-8CE3-B7742E452C8E}"/>
              </a:ext>
            </a:extLst>
          </p:cNvPr>
          <p:cNvCxnSpPr>
            <a:stCxn id="9" idx="6"/>
            <a:endCxn id="11" idx="2"/>
          </p:cNvCxnSpPr>
          <p:nvPr/>
        </p:nvCxnSpPr>
        <p:spPr>
          <a:xfrm>
            <a:off x="1707399" y="3438666"/>
            <a:ext cx="1864701" cy="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BDA5C15-51A9-4165-BBCC-480678C6F94C}"/>
              </a:ext>
            </a:extLst>
          </p:cNvPr>
          <p:cNvCxnSpPr>
            <a:stCxn id="9" idx="6"/>
            <a:endCxn id="12" idx="2"/>
          </p:cNvCxnSpPr>
          <p:nvPr/>
        </p:nvCxnSpPr>
        <p:spPr>
          <a:xfrm>
            <a:off x="1707399" y="3438666"/>
            <a:ext cx="1864701" cy="15109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F29C73A9-9DF8-43E7-BD8E-3FDD9760B182}"/>
              </a:ext>
            </a:extLst>
          </p:cNvPr>
          <p:cNvCxnSpPr>
            <a:cxnSpLocks/>
            <a:stCxn id="10" idx="6"/>
            <a:endCxn id="11" idx="2"/>
          </p:cNvCxnSpPr>
          <p:nvPr/>
        </p:nvCxnSpPr>
        <p:spPr>
          <a:xfrm flipV="1">
            <a:off x="1707399" y="3438667"/>
            <a:ext cx="1864701" cy="151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6110A85-B4C5-4B60-8003-5687C95F7642}"/>
              </a:ext>
            </a:extLst>
          </p:cNvPr>
          <p:cNvCxnSpPr>
            <a:cxnSpLocks/>
            <a:stCxn id="10" idx="6"/>
            <a:endCxn id="12" idx="2"/>
          </p:cNvCxnSpPr>
          <p:nvPr/>
        </p:nvCxnSpPr>
        <p:spPr>
          <a:xfrm>
            <a:off x="1707399" y="4949603"/>
            <a:ext cx="18647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5B859404-C6D1-4EB8-BCDE-DCD738CDDF47}"/>
              </a:ext>
            </a:extLst>
          </p:cNvPr>
          <p:cNvCxnSpPr>
            <a:cxnSpLocks/>
            <a:stCxn id="7" idx="5"/>
            <a:endCxn id="11" idx="2"/>
          </p:cNvCxnSpPr>
          <p:nvPr/>
        </p:nvCxnSpPr>
        <p:spPr>
          <a:xfrm>
            <a:off x="2352685" y="2190664"/>
            <a:ext cx="1219415" cy="124800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ector recto de flecha 31">
            <a:extLst>
              <a:ext uri="{FF2B5EF4-FFF2-40B4-BE49-F238E27FC236}">
                <a16:creationId xmlns:a16="http://schemas.microsoft.com/office/drawing/2014/main" id="{6D9F6146-E798-4556-A0EA-21FB12BD7406}"/>
              </a:ext>
            </a:extLst>
          </p:cNvPr>
          <p:cNvCxnSpPr>
            <a:cxnSpLocks/>
            <a:stCxn id="7" idx="5"/>
            <a:endCxn id="12" idx="2"/>
          </p:cNvCxnSpPr>
          <p:nvPr/>
        </p:nvCxnSpPr>
        <p:spPr>
          <a:xfrm>
            <a:off x="2352685" y="2190664"/>
            <a:ext cx="1219415" cy="275893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4" name="Conector recto de flecha 33">
            <a:extLst>
              <a:ext uri="{FF2B5EF4-FFF2-40B4-BE49-F238E27FC236}">
                <a16:creationId xmlns:a16="http://schemas.microsoft.com/office/drawing/2014/main" id="{31E45650-BD41-493E-87D4-1C94D14F65DE}"/>
              </a:ext>
            </a:extLst>
          </p:cNvPr>
          <p:cNvCxnSpPr>
            <a:stCxn id="11" idx="6"/>
            <a:endCxn id="13" idx="2"/>
          </p:cNvCxnSpPr>
          <p:nvPr/>
        </p:nvCxnSpPr>
        <p:spPr>
          <a:xfrm>
            <a:off x="4328100" y="3438667"/>
            <a:ext cx="1219415" cy="7567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5B1A9C4-C941-479E-A2C7-0D6F268D9C74}"/>
              </a:ext>
            </a:extLst>
          </p:cNvPr>
          <p:cNvCxnSpPr>
            <a:stCxn id="12" idx="6"/>
            <a:endCxn id="13" idx="2"/>
          </p:cNvCxnSpPr>
          <p:nvPr/>
        </p:nvCxnSpPr>
        <p:spPr>
          <a:xfrm flipV="1">
            <a:off x="4328100" y="4195406"/>
            <a:ext cx="1219415" cy="75419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D131B8FF-6246-4DA4-88CC-D0E06D6CBCFD}"/>
              </a:ext>
            </a:extLst>
          </p:cNvPr>
          <p:cNvCxnSpPr>
            <a:cxnSpLocks/>
            <a:stCxn id="14" idx="5"/>
            <a:endCxn id="13" idx="2"/>
          </p:cNvCxnSpPr>
          <p:nvPr/>
        </p:nvCxnSpPr>
        <p:spPr>
          <a:xfrm>
            <a:off x="4975587" y="2175408"/>
            <a:ext cx="571928" cy="201999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E1F7410-8A11-4708-A81B-48AFCEF29FD5}"/>
              </a:ext>
            </a:extLst>
          </p:cNvPr>
          <p:cNvCxnSpPr>
            <a:cxnSpLocks/>
            <a:stCxn id="13" idx="6"/>
          </p:cNvCxnSpPr>
          <p:nvPr/>
        </p:nvCxnSpPr>
        <p:spPr>
          <a:xfrm flipV="1">
            <a:off x="6303515" y="4194134"/>
            <a:ext cx="367235" cy="12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3D0F6CF-6A75-4754-B48C-AB8C295BE7A5}"/>
                  </a:ext>
                </a:extLst>
              </p:cNvPr>
              <p:cNvSpPr txBox="1"/>
              <p:nvPr/>
            </p:nvSpPr>
            <p:spPr>
              <a:xfrm>
                <a:off x="2602649" y="208107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4" name="CuadroTexto 43">
                <a:extLst>
                  <a:ext uri="{FF2B5EF4-FFF2-40B4-BE49-F238E27FC236}">
                    <a16:creationId xmlns:a16="http://schemas.microsoft.com/office/drawing/2014/main" id="{13D0F6CF-6A75-4754-B48C-AB8C295BE7A5}"/>
                  </a:ext>
                </a:extLst>
              </p:cNvPr>
              <p:cNvSpPr txBox="1">
                <a:spLocks noRot="1" noChangeAspect="1" noMove="1" noResize="1" noEditPoints="1" noAdjustHandles="1" noChangeArrowheads="1" noChangeShapeType="1" noTextEdit="1"/>
              </p:cNvSpPr>
              <p:nvPr/>
            </p:nvSpPr>
            <p:spPr>
              <a:xfrm>
                <a:off x="2602649" y="2081079"/>
                <a:ext cx="506036" cy="204928"/>
              </a:xfrm>
              <a:prstGeom prst="rect">
                <a:avLst/>
              </a:prstGeom>
              <a:blipFill>
                <a:blip r:embed="rId2"/>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5733E149-661C-4134-BE06-C0A68DEAA2E3}"/>
                  </a:ext>
                </a:extLst>
              </p:cNvPr>
              <p:cNvSpPr txBox="1"/>
              <p:nvPr/>
            </p:nvSpPr>
            <p:spPr>
              <a:xfrm>
                <a:off x="2004383" y="2507714"/>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=2</m:t>
                      </m:r>
                    </m:oMath>
                  </m:oMathPara>
                </a14:m>
                <a:endParaRPr lang="es-ES" dirty="0"/>
              </a:p>
            </p:txBody>
          </p:sp>
        </mc:Choice>
        <mc:Fallback xmlns="">
          <p:sp>
            <p:nvSpPr>
              <p:cNvPr id="45" name="CuadroTexto 44">
                <a:extLst>
                  <a:ext uri="{FF2B5EF4-FFF2-40B4-BE49-F238E27FC236}">
                    <a16:creationId xmlns:a16="http://schemas.microsoft.com/office/drawing/2014/main" id="{5733E149-661C-4134-BE06-C0A68DEAA2E3}"/>
                  </a:ext>
                </a:extLst>
              </p:cNvPr>
              <p:cNvSpPr txBox="1">
                <a:spLocks noRot="1" noChangeAspect="1" noMove="1" noResize="1" noEditPoints="1" noAdjustHandles="1" noChangeArrowheads="1" noChangeShapeType="1" noTextEdit="1"/>
              </p:cNvSpPr>
              <p:nvPr/>
            </p:nvSpPr>
            <p:spPr>
              <a:xfrm>
                <a:off x="2004383" y="2507714"/>
                <a:ext cx="506036" cy="204928"/>
              </a:xfrm>
              <a:prstGeom prst="rect">
                <a:avLst/>
              </a:prstGeom>
              <a:blipFill>
                <a:blip r:embed="rId3"/>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7EBD752-7D5F-485F-B2BE-0C3A6B3EBA87}"/>
                  </a:ext>
                </a:extLst>
              </p:cNvPr>
              <p:cNvSpPr txBox="1"/>
              <p:nvPr/>
            </p:nvSpPr>
            <p:spPr>
              <a:xfrm>
                <a:off x="1846018" y="32124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6" name="CuadroTexto 45">
                <a:extLst>
                  <a:ext uri="{FF2B5EF4-FFF2-40B4-BE49-F238E27FC236}">
                    <a16:creationId xmlns:a16="http://schemas.microsoft.com/office/drawing/2014/main" id="{07EBD752-7D5F-485F-B2BE-0C3A6B3EBA87}"/>
                  </a:ext>
                </a:extLst>
              </p:cNvPr>
              <p:cNvSpPr txBox="1">
                <a:spLocks noRot="1" noChangeAspect="1" noMove="1" noResize="1" noEditPoints="1" noAdjustHandles="1" noChangeArrowheads="1" noChangeShapeType="1" noTextEdit="1"/>
              </p:cNvSpPr>
              <p:nvPr/>
            </p:nvSpPr>
            <p:spPr>
              <a:xfrm>
                <a:off x="1846018" y="3212425"/>
                <a:ext cx="602216" cy="204800"/>
              </a:xfrm>
              <a:prstGeom prst="rect">
                <a:avLst/>
              </a:prstGeom>
              <a:blipFill>
                <a:blip r:embed="rId4"/>
                <a:stretch>
                  <a:fillRect l="-3030" t="-2941" r="-5051"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136D7DC4-D951-42A7-9C57-05D0B45FD7EA}"/>
                  </a:ext>
                </a:extLst>
              </p:cNvPr>
              <p:cNvSpPr txBox="1"/>
              <p:nvPr/>
            </p:nvSpPr>
            <p:spPr>
              <a:xfrm>
                <a:off x="1680802" y="379128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7" name="CuadroTexto 46">
                <a:extLst>
                  <a:ext uri="{FF2B5EF4-FFF2-40B4-BE49-F238E27FC236}">
                    <a16:creationId xmlns:a16="http://schemas.microsoft.com/office/drawing/2014/main" id="{136D7DC4-D951-42A7-9C57-05D0B45FD7EA}"/>
                  </a:ext>
                </a:extLst>
              </p:cNvPr>
              <p:cNvSpPr txBox="1">
                <a:spLocks noRot="1" noChangeAspect="1" noMove="1" noResize="1" noEditPoints="1" noAdjustHandles="1" noChangeArrowheads="1" noChangeShapeType="1" noTextEdit="1"/>
              </p:cNvSpPr>
              <p:nvPr/>
            </p:nvSpPr>
            <p:spPr>
              <a:xfrm>
                <a:off x="1680802" y="3791289"/>
                <a:ext cx="506036" cy="204928"/>
              </a:xfrm>
              <a:prstGeom prst="rect">
                <a:avLst/>
              </a:prstGeom>
              <a:blipFill>
                <a:blip r:embed="rId5"/>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3DE06835-CA3C-4E06-9A86-19F90B8525DA}"/>
                  </a:ext>
                </a:extLst>
              </p:cNvPr>
              <p:cNvSpPr txBox="1"/>
              <p:nvPr/>
            </p:nvSpPr>
            <p:spPr>
              <a:xfrm>
                <a:off x="1795827" y="4997388"/>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8" name="CuadroTexto 47">
                <a:extLst>
                  <a:ext uri="{FF2B5EF4-FFF2-40B4-BE49-F238E27FC236}">
                    <a16:creationId xmlns:a16="http://schemas.microsoft.com/office/drawing/2014/main" id="{3DE06835-CA3C-4E06-9A86-19F90B8525DA}"/>
                  </a:ext>
                </a:extLst>
              </p:cNvPr>
              <p:cNvSpPr txBox="1">
                <a:spLocks noRot="1" noChangeAspect="1" noMove="1" noResize="1" noEditPoints="1" noAdjustHandles="1" noChangeArrowheads="1" noChangeShapeType="1" noTextEdit="1"/>
              </p:cNvSpPr>
              <p:nvPr/>
            </p:nvSpPr>
            <p:spPr>
              <a:xfrm>
                <a:off x="1795827" y="4997388"/>
                <a:ext cx="506036" cy="204928"/>
              </a:xfrm>
              <a:prstGeom prst="rect">
                <a:avLst/>
              </a:prstGeom>
              <a:blipFill>
                <a:blip r:embed="rId6"/>
                <a:stretch>
                  <a:fillRect l="-3614" t="-3030" r="-6024"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EBF96380-C026-4A93-929D-47DB53B8D568}"/>
                  </a:ext>
                </a:extLst>
              </p:cNvPr>
              <p:cNvSpPr txBox="1"/>
              <p:nvPr/>
            </p:nvSpPr>
            <p:spPr>
              <a:xfrm>
                <a:off x="1680802" y="4420630"/>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9" name="CuadroTexto 48">
                <a:extLst>
                  <a:ext uri="{FF2B5EF4-FFF2-40B4-BE49-F238E27FC236}">
                    <a16:creationId xmlns:a16="http://schemas.microsoft.com/office/drawing/2014/main" id="{EBF96380-C026-4A93-929D-47DB53B8D568}"/>
                  </a:ext>
                </a:extLst>
              </p:cNvPr>
              <p:cNvSpPr txBox="1">
                <a:spLocks noRot="1" noChangeAspect="1" noMove="1" noResize="1" noEditPoints="1" noAdjustHandles="1" noChangeArrowheads="1" noChangeShapeType="1" noTextEdit="1"/>
              </p:cNvSpPr>
              <p:nvPr/>
            </p:nvSpPr>
            <p:spPr>
              <a:xfrm>
                <a:off x="1680802" y="4420630"/>
                <a:ext cx="506036" cy="204928"/>
              </a:xfrm>
              <a:prstGeom prst="rect">
                <a:avLst/>
              </a:prstGeom>
              <a:blipFill>
                <a:blip r:embed="rId7"/>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C9487ECF-2C12-4032-8DDB-4305A3F0B920}"/>
                  </a:ext>
                </a:extLst>
              </p:cNvPr>
              <p:cNvSpPr txBox="1"/>
              <p:nvPr/>
            </p:nvSpPr>
            <p:spPr>
              <a:xfrm>
                <a:off x="5140713" y="2412545"/>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=1</m:t>
                      </m:r>
                    </m:oMath>
                  </m:oMathPara>
                </a14:m>
                <a:endParaRPr lang="es-ES" dirty="0"/>
              </a:p>
            </p:txBody>
          </p:sp>
        </mc:Choice>
        <mc:Fallback xmlns="">
          <p:sp>
            <p:nvSpPr>
              <p:cNvPr id="50" name="CuadroTexto 49">
                <a:extLst>
                  <a:ext uri="{FF2B5EF4-FFF2-40B4-BE49-F238E27FC236}">
                    <a16:creationId xmlns:a16="http://schemas.microsoft.com/office/drawing/2014/main" id="{C9487ECF-2C12-4032-8DDB-4305A3F0B920}"/>
                  </a:ext>
                </a:extLst>
              </p:cNvPr>
              <p:cNvSpPr txBox="1">
                <a:spLocks noRot="1" noChangeAspect="1" noMove="1" noResize="1" noEditPoints="1" noAdjustHandles="1" noChangeArrowheads="1" noChangeShapeType="1" noTextEdit="1"/>
              </p:cNvSpPr>
              <p:nvPr/>
            </p:nvSpPr>
            <p:spPr>
              <a:xfrm>
                <a:off x="5140713" y="2412545"/>
                <a:ext cx="506036" cy="204928"/>
              </a:xfrm>
              <a:prstGeom prst="rect">
                <a:avLst/>
              </a:prstGeom>
              <a:blipFill>
                <a:blip r:embed="rId8"/>
                <a:stretch>
                  <a:fillRect l="-2410" t="-3030" r="-7229"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617AD13-15B6-4891-A263-5597644A43E4}"/>
                  </a:ext>
                </a:extLst>
              </p:cNvPr>
              <p:cNvSpPr txBox="1"/>
              <p:nvPr/>
            </p:nvSpPr>
            <p:spPr>
              <a:xfrm>
                <a:off x="4442317" y="33148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1" name="CuadroTexto 50">
                <a:extLst>
                  <a:ext uri="{FF2B5EF4-FFF2-40B4-BE49-F238E27FC236}">
                    <a16:creationId xmlns:a16="http://schemas.microsoft.com/office/drawing/2014/main" id="{2617AD13-15B6-4891-A263-5597644A43E4}"/>
                  </a:ext>
                </a:extLst>
              </p:cNvPr>
              <p:cNvSpPr txBox="1">
                <a:spLocks noRot="1" noChangeAspect="1" noMove="1" noResize="1" noEditPoints="1" noAdjustHandles="1" noChangeArrowheads="1" noChangeShapeType="1" noTextEdit="1"/>
              </p:cNvSpPr>
              <p:nvPr/>
            </p:nvSpPr>
            <p:spPr>
              <a:xfrm>
                <a:off x="4442317" y="3314825"/>
                <a:ext cx="602216" cy="204800"/>
              </a:xfrm>
              <a:prstGeom prst="rect">
                <a:avLst/>
              </a:prstGeom>
              <a:blipFill>
                <a:blip r:embed="rId9"/>
                <a:stretch>
                  <a:fillRect l="-3030" t="-3030" r="-6061"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CEE521AA-8683-4B5E-8654-42F6D44741B6}"/>
                  </a:ext>
                </a:extLst>
              </p:cNvPr>
              <p:cNvSpPr txBox="1"/>
              <p:nvPr/>
            </p:nvSpPr>
            <p:spPr>
              <a:xfrm>
                <a:off x="4490407" y="4792460"/>
                <a:ext cx="69839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3" name="CuadroTexto 52">
                <a:extLst>
                  <a:ext uri="{FF2B5EF4-FFF2-40B4-BE49-F238E27FC236}">
                    <a16:creationId xmlns:a16="http://schemas.microsoft.com/office/drawing/2014/main" id="{CEE521AA-8683-4B5E-8654-42F6D44741B6}"/>
                  </a:ext>
                </a:extLst>
              </p:cNvPr>
              <p:cNvSpPr txBox="1">
                <a:spLocks noRot="1" noChangeAspect="1" noMove="1" noResize="1" noEditPoints="1" noAdjustHandles="1" noChangeArrowheads="1" noChangeShapeType="1" noTextEdit="1"/>
              </p:cNvSpPr>
              <p:nvPr/>
            </p:nvSpPr>
            <p:spPr>
              <a:xfrm>
                <a:off x="4490407" y="4792460"/>
                <a:ext cx="698396" cy="204928"/>
              </a:xfrm>
              <a:prstGeom prst="rect">
                <a:avLst/>
              </a:prstGeom>
              <a:blipFill>
                <a:blip r:embed="rId10"/>
                <a:stretch>
                  <a:fillRect l="-2632" t="-2941" r="-6140"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C0F762C8-CB12-4EDE-9EB9-562EA5334AF6}"/>
                  </a:ext>
                </a:extLst>
              </p:cNvPr>
              <p:cNvSpPr txBox="1"/>
              <p:nvPr/>
            </p:nvSpPr>
            <p:spPr>
              <a:xfrm>
                <a:off x="4648121" y="1342388"/>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4" name="CuadroTexto 53">
                <a:extLst>
                  <a:ext uri="{FF2B5EF4-FFF2-40B4-BE49-F238E27FC236}">
                    <a16:creationId xmlns:a16="http://schemas.microsoft.com/office/drawing/2014/main" id="{C0F762C8-CB12-4EDE-9EB9-562EA5334AF6}"/>
                  </a:ext>
                </a:extLst>
              </p:cNvPr>
              <p:cNvSpPr txBox="1">
                <a:spLocks noRot="1" noChangeAspect="1" noMove="1" noResize="1" noEditPoints="1" noAdjustHandles="1" noChangeArrowheads="1" noChangeShapeType="1" noTextEdit="1"/>
              </p:cNvSpPr>
              <p:nvPr/>
            </p:nvSpPr>
            <p:spPr>
              <a:xfrm>
                <a:off x="4648121" y="1342388"/>
                <a:ext cx="120226" cy="184666"/>
              </a:xfrm>
              <a:prstGeom prst="rect">
                <a:avLst/>
              </a:prstGeom>
              <a:blipFill>
                <a:blip r:embed="rId11"/>
                <a:stretch>
                  <a:fillRect l="-30000" r="-30000" b="-32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2258433D-8BE6-40E2-8ED8-D8135EBAD22C}"/>
                  </a:ext>
                </a:extLst>
              </p:cNvPr>
              <p:cNvSpPr txBox="1"/>
              <p:nvPr/>
            </p:nvSpPr>
            <p:spPr>
              <a:xfrm>
                <a:off x="2017765" y="1346865"/>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5" name="CuadroTexto 54">
                <a:extLst>
                  <a:ext uri="{FF2B5EF4-FFF2-40B4-BE49-F238E27FC236}">
                    <a16:creationId xmlns:a16="http://schemas.microsoft.com/office/drawing/2014/main" id="{2258433D-8BE6-40E2-8ED8-D8135EBAD22C}"/>
                  </a:ext>
                </a:extLst>
              </p:cNvPr>
              <p:cNvSpPr txBox="1">
                <a:spLocks noRot="1" noChangeAspect="1" noMove="1" noResize="1" noEditPoints="1" noAdjustHandles="1" noChangeArrowheads="1" noChangeShapeType="1" noTextEdit="1"/>
              </p:cNvSpPr>
              <p:nvPr/>
            </p:nvSpPr>
            <p:spPr>
              <a:xfrm>
                <a:off x="2017765" y="1346865"/>
                <a:ext cx="120226" cy="184666"/>
              </a:xfrm>
              <a:prstGeom prst="rect">
                <a:avLst/>
              </a:prstGeom>
              <a:blipFill>
                <a:blip r:embed="rId12"/>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92B3E1A-1DB7-4CAA-8AC2-3FA11F381A00}"/>
                  </a:ext>
                </a:extLst>
              </p:cNvPr>
              <p:cNvSpPr txBox="1"/>
              <p:nvPr/>
            </p:nvSpPr>
            <p:spPr>
              <a:xfrm>
                <a:off x="6951002" y="1347538"/>
                <a:ext cx="4866529" cy="5601149"/>
              </a:xfrm>
              <a:prstGeom prst="rect">
                <a:avLst/>
              </a:prstGeom>
              <a:noFill/>
            </p:spPr>
            <p:txBody>
              <a:bodyPr wrap="square" lIns="0" tIns="0" rIns="0" bIns="0" rtlCol="0">
                <a:spAutoFit/>
              </a:bodyPr>
              <a:lstStyle/>
              <a:p>
                <a:r>
                  <a:rPr lang="es-ES" u="sng" dirty="0"/>
                  <a:t>Entradas Neuronas Capa 1:</a:t>
                </a:r>
              </a:p>
              <a:p>
                <a:endParaRPr lang="es-ES" u="sng" dirty="0"/>
              </a:p>
              <a:p>
                <a14:m>
                  <m:oMath xmlns:m="http://schemas.openxmlformats.org/officeDocument/2006/math">
                    <m:sSubSup>
                      <m:sSubSupPr>
                        <m:ctrlPr>
                          <a:rPr lang="es-ES" sz="1400" i="1" smtClean="0">
                            <a:latin typeface="Cambria Math" panose="02040503050406030204" pitchFamily="18" charset="0"/>
                          </a:rPr>
                        </m:ctrlPr>
                      </m:sSubSupPr>
                      <m:e>
                        <m:r>
                          <a:rPr lang="es-ES" sz="1400" b="0" i="1" smtClean="0">
                            <a:latin typeface="Cambria Math" panose="02040503050406030204" pitchFamily="18" charset="0"/>
                          </a:rPr>
                          <m:t>𝐸</m:t>
                        </m:r>
                      </m:e>
                      <m:sub>
                        <m:r>
                          <a:rPr lang="es-ES" sz="1400" i="1">
                            <a:latin typeface="Cambria Math" panose="02040503050406030204" pitchFamily="18" charset="0"/>
                          </a:rPr>
                          <m:t>1</m:t>
                        </m:r>
                      </m:sub>
                      <m:sup>
                        <m:r>
                          <a:rPr lang="es-ES" sz="1400" i="1">
                            <a:latin typeface="Cambria Math" panose="02040503050406030204" pitchFamily="18" charset="0"/>
                          </a:rPr>
                          <m:t>(1)</m:t>
                        </m:r>
                      </m:sup>
                    </m:sSubSup>
                    <m:r>
                      <a:rPr lang="es-ES" sz="1400" b="0" i="1" smtClean="0">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1,0</m:t>
                        </m:r>
                      </m:sub>
                      <m:sup>
                        <m:r>
                          <a:rPr lang="es-ES" sz="1400" i="1">
                            <a:latin typeface="Cambria Math" panose="02040503050406030204" pitchFamily="18" charset="0"/>
                          </a:rPr>
                          <m:t>(1)</m:t>
                        </m:r>
                      </m:sup>
                    </m:sSubSup>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𝐼</m:t>
                        </m:r>
                      </m:e>
                      <m:sub>
                        <m:r>
                          <a:rPr lang="es-ES" sz="1400" b="0" i="1" smtClean="0">
                            <a:latin typeface="Cambria Math" panose="02040503050406030204" pitchFamily="18" charset="0"/>
                          </a:rPr>
                          <m:t>0</m:t>
                        </m:r>
                      </m:sub>
                    </m:sSub>
                    <m:r>
                      <a:rPr lang="es-ES" sz="1400" b="0" i="1" smtClean="0">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m:t>
                        </m:r>
                        <m:r>
                          <a:rPr lang="es-ES" sz="1400" b="0" i="1" smtClean="0">
                            <a:latin typeface="Cambria Math" panose="02040503050406030204" pitchFamily="18" charset="0"/>
                          </a:rPr>
                          <m:t>1</m:t>
                        </m:r>
                      </m:sub>
                      <m:sup>
                        <m:r>
                          <a:rPr lang="es-ES" sz="1400" i="1">
                            <a:latin typeface="Cambria Math" panose="02040503050406030204" pitchFamily="18" charset="0"/>
                          </a:rPr>
                          <m:t>(1)</m:t>
                        </m:r>
                      </m:sup>
                    </m:sSubSup>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𝐼</m:t>
                        </m:r>
                      </m:e>
                      <m:sub>
                        <m:r>
                          <a:rPr lang="es-ES" sz="1400" b="0" i="1" smtClean="0">
                            <a:latin typeface="Cambria Math" panose="02040503050406030204" pitchFamily="18" charset="0"/>
                          </a:rPr>
                          <m:t>1</m:t>
                        </m:r>
                      </m:sub>
                    </m:sSub>
                    <m:r>
                      <a:rPr lang="es-ES" sz="1400" b="0" i="1" smtClean="0">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m:t>
                        </m:r>
                        <m:r>
                          <a:rPr lang="es-ES" sz="1400" b="0" i="1" smtClean="0">
                            <a:latin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𝐼</m:t>
                        </m:r>
                      </m:e>
                      <m:sub>
                        <m:r>
                          <a:rPr lang="es-ES" sz="1400" b="0" i="1" smtClean="0">
                            <a:latin typeface="Cambria Math" panose="02040503050406030204" pitchFamily="18" charset="0"/>
                          </a:rPr>
                          <m:t>2</m:t>
                        </m:r>
                      </m:sub>
                    </m:sSub>
                  </m:oMath>
                </a14:m>
                <a:r>
                  <a:rPr lang="es-ES" sz="1400" dirty="0"/>
                  <a:t> = 1·1+0·(-1)+0·0 = 1</a:t>
                </a:r>
              </a:p>
              <a:p>
                <a:endParaRPr lang="es-ES" b="0" i="1" dirty="0">
                  <a:latin typeface="Cambria Math" panose="02040503050406030204" pitchFamily="18" charset="0"/>
                </a:endParaRPr>
              </a:p>
              <a:p>
                <a14:m>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rPr>
                          <m:t>𝐸</m:t>
                        </m:r>
                      </m:e>
                      <m:sub>
                        <m:r>
                          <a:rPr lang="es-ES" sz="1400" b="0" i="1" smtClean="0">
                            <a:latin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b="0" i="1" smtClean="0">
                            <a:latin typeface="Cambria Math" panose="02040503050406030204" pitchFamily="18" charset="0"/>
                          </a:rPr>
                          <m:t>2</m:t>
                        </m:r>
                        <m:r>
                          <a:rPr lang="es-ES" sz="1400" i="1">
                            <a:latin typeface="Cambria Math" panose="02040503050406030204" pitchFamily="18" charset="0"/>
                          </a:rPr>
                          <m:t>,0</m:t>
                        </m:r>
                      </m:sub>
                      <m:sup>
                        <m:r>
                          <a:rPr lang="es-ES" sz="1400" i="1">
                            <a:latin typeface="Cambria Math" panose="02040503050406030204" pitchFamily="18" charset="0"/>
                          </a:rPr>
                          <m:t>(1)</m:t>
                        </m:r>
                      </m:sup>
                    </m:sSubSup>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𝐼</m:t>
                        </m:r>
                      </m:e>
                      <m:sub>
                        <m:r>
                          <a:rPr lang="es-ES" sz="1400" i="1">
                            <a:latin typeface="Cambria Math" panose="02040503050406030204" pitchFamily="18" charset="0"/>
                          </a:rPr>
                          <m:t>0</m:t>
                        </m:r>
                      </m:sub>
                    </m:sSub>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b="0" i="1" smtClean="0">
                            <a:latin typeface="Cambria Math" panose="02040503050406030204" pitchFamily="18" charset="0"/>
                          </a:rPr>
                          <m:t>2</m:t>
                        </m:r>
                        <m:r>
                          <a:rPr lang="es-ES" sz="1400" i="1">
                            <a:latin typeface="Cambria Math" panose="02040503050406030204" pitchFamily="18" charset="0"/>
                          </a:rPr>
                          <m:t>,1</m:t>
                        </m:r>
                      </m:sub>
                      <m:sup>
                        <m:r>
                          <a:rPr lang="es-ES" sz="1400" i="1">
                            <a:latin typeface="Cambria Math" panose="02040503050406030204" pitchFamily="18" charset="0"/>
                          </a:rPr>
                          <m:t>(1)</m:t>
                        </m:r>
                      </m:sup>
                    </m:sSubSup>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𝐼</m:t>
                        </m:r>
                      </m:e>
                      <m:sub>
                        <m:r>
                          <a:rPr lang="es-ES" sz="1400" i="1">
                            <a:latin typeface="Cambria Math" panose="02040503050406030204" pitchFamily="18" charset="0"/>
                          </a:rPr>
                          <m:t>1</m:t>
                        </m:r>
                      </m:sub>
                    </m:sSub>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b="0" i="1" smtClean="0">
                            <a:latin typeface="Cambria Math" panose="02040503050406030204" pitchFamily="18" charset="0"/>
                          </a:rPr>
                          <m:t>2</m:t>
                        </m:r>
                        <m:r>
                          <a:rPr lang="es-ES" sz="1400" i="1">
                            <a:latin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𝐼</m:t>
                        </m:r>
                      </m:e>
                      <m:sub>
                        <m:r>
                          <a:rPr lang="es-ES" sz="1400" i="1">
                            <a:latin typeface="Cambria Math" panose="02040503050406030204" pitchFamily="18" charset="0"/>
                          </a:rPr>
                          <m:t>2</m:t>
                        </m:r>
                      </m:sub>
                    </m:sSub>
                  </m:oMath>
                </a14:m>
                <a:r>
                  <a:rPr lang="es-ES" sz="1400" dirty="0"/>
                  <a:t>= 2·1+0·0+1·0 = 2</a:t>
                </a:r>
              </a:p>
              <a:p>
                <a:endParaRPr lang="es-ES" dirty="0"/>
              </a:p>
              <a:p>
                <a:r>
                  <a:rPr lang="es-ES" sz="1400" dirty="0"/>
                  <a:t>De forma matricial lo calculamos:</a:t>
                </a:r>
              </a:p>
              <a:p>
                <a:endParaRPr lang="es-E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s-ES" sz="1400" b="0" i="1" smtClean="0">
                              <a:latin typeface="Cambria Math" panose="02040503050406030204" pitchFamily="18" charset="0"/>
                            </a:rPr>
                          </m:ctrlPr>
                        </m:sSupPr>
                        <m:e>
                          <m:r>
                            <a:rPr lang="es-ES" sz="1400" b="0" i="1" smtClean="0">
                              <a:latin typeface="Cambria Math" panose="02040503050406030204" pitchFamily="18" charset="0"/>
                            </a:rPr>
                            <m:t>𝐸</m:t>
                          </m:r>
                        </m:e>
                        <m:sup>
                          <m:r>
                            <a:rPr lang="es-ES" sz="1400" b="0" i="1" smtClean="0">
                              <a:latin typeface="Cambria Math" panose="02040503050406030204" pitchFamily="18" charset="0"/>
                            </a:rPr>
                            <m:t>(1)</m:t>
                          </m:r>
                        </m:sup>
                      </m:sSup>
                      <m:r>
                        <a:rPr lang="es-ES" sz="1400" b="0" i="1" smtClean="0">
                          <a:latin typeface="Cambria Math" panose="02040503050406030204" pitchFamily="18" charset="0"/>
                        </a:rPr>
                        <m:t>=</m:t>
                      </m:r>
                      <m:d>
                        <m:dPr>
                          <m:begChr m:val="["/>
                          <m:endChr m:val="]"/>
                          <m:ctrlPr>
                            <a:rPr lang="es-ES" sz="1400" b="0" i="1" smtClean="0">
                              <a:latin typeface="Cambria Math" panose="02040503050406030204" pitchFamily="18" charset="0"/>
                            </a:rPr>
                          </m:ctrlPr>
                        </m:dPr>
                        <m:e>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𝐼</m:t>
                              </m:r>
                            </m:e>
                            <m:sub>
                              <m:r>
                                <a:rPr lang="es-ES" sz="1400" b="0" i="1" smtClean="0">
                                  <a:latin typeface="Cambria Math" panose="02040503050406030204" pitchFamily="18" charset="0"/>
                                </a:rPr>
                                <m:t>0</m:t>
                              </m:r>
                            </m:sub>
                          </m:sSub>
                          <m:sSub>
                            <m:sSubPr>
                              <m:ctrlPr>
                                <a:rPr lang="es-ES" sz="1400" i="1">
                                  <a:latin typeface="Cambria Math" panose="02040503050406030204" pitchFamily="18" charset="0"/>
                                </a:rPr>
                              </m:ctrlPr>
                            </m:sSubPr>
                            <m:e>
                              <m:r>
                                <a:rPr lang="es-ES" sz="1400" b="0" i="1" smtClean="0">
                                  <a:latin typeface="Cambria Math" panose="02040503050406030204" pitchFamily="18" charset="0"/>
                                </a:rPr>
                                <m:t>  </m:t>
                              </m:r>
                              <m:r>
                                <a:rPr lang="es-ES" sz="1400" i="1">
                                  <a:latin typeface="Cambria Math" panose="02040503050406030204" pitchFamily="18" charset="0"/>
                                </a:rPr>
                                <m:t>𝐼</m:t>
                              </m:r>
                            </m:e>
                            <m:sub>
                              <m:r>
                                <a:rPr lang="es-ES" sz="1400" b="0" i="1" smtClean="0">
                                  <a:latin typeface="Cambria Math" panose="02040503050406030204" pitchFamily="18" charset="0"/>
                                </a:rPr>
                                <m:t>1</m:t>
                              </m:r>
                            </m:sub>
                          </m:sSub>
                          <m:sSub>
                            <m:sSubPr>
                              <m:ctrlPr>
                                <a:rPr lang="es-ES" sz="1400" i="1">
                                  <a:latin typeface="Cambria Math" panose="02040503050406030204" pitchFamily="18" charset="0"/>
                                </a:rPr>
                              </m:ctrlPr>
                            </m:sSubPr>
                            <m:e>
                              <m:r>
                                <a:rPr lang="es-ES" sz="1400" b="0" i="1" smtClean="0">
                                  <a:latin typeface="Cambria Math" panose="02040503050406030204" pitchFamily="18" charset="0"/>
                                </a:rPr>
                                <m:t>  </m:t>
                              </m:r>
                              <m:r>
                                <a:rPr lang="es-ES" sz="1400" i="1">
                                  <a:latin typeface="Cambria Math" panose="02040503050406030204" pitchFamily="18" charset="0"/>
                                </a:rPr>
                                <m:t>𝐼</m:t>
                              </m:r>
                            </m:e>
                            <m:sub>
                              <m:r>
                                <a:rPr lang="es-ES" sz="1400" b="0" i="1" smtClean="0">
                                  <a:latin typeface="Cambria Math" panose="02040503050406030204" pitchFamily="18" charset="0"/>
                                </a:rPr>
                                <m:t>2</m:t>
                              </m:r>
                            </m:sub>
                          </m:sSub>
                        </m:e>
                      </m:d>
                      <m:d>
                        <m:dPr>
                          <m:begChr m:val="["/>
                          <m:endChr m:val="]"/>
                          <m:ctrlPr>
                            <a:rPr lang="es-ES" sz="1400" i="1">
                              <a:latin typeface="Cambria Math" panose="02040503050406030204" pitchFamily="18" charset="0"/>
                            </a:rPr>
                          </m:ctrlPr>
                        </m:dPr>
                        <m:e>
                          <m:m>
                            <m:mPr>
                              <m:mcs>
                                <m:mc>
                                  <m:mcPr>
                                    <m:count m:val="2"/>
                                    <m:mcJc m:val="center"/>
                                  </m:mcPr>
                                </m:mc>
                              </m:mcs>
                              <m:ctrlPr>
                                <a:rPr lang="es-ES" sz="1400" i="1">
                                  <a:latin typeface="Cambria Math" panose="02040503050406030204" pitchFamily="18" charset="0"/>
                                </a:rPr>
                              </m:ctrlPr>
                            </m:mPr>
                            <m:mr>
                              <m:e>
                                <m:sSubSup>
                                  <m:sSubSupPr>
                                    <m:ctrlPr>
                                      <a:rPr lang="es-ES" sz="1400" i="1" smtClean="0">
                                        <a:latin typeface="Cambria Math" panose="02040503050406030204" pitchFamily="18" charset="0"/>
                                      </a:rPr>
                                    </m:ctrlPr>
                                  </m:sSubSupPr>
                                  <m:e>
                                    <m:r>
                                      <a:rPr lang="es-ES" sz="1400" b="0" i="1" smtClean="0">
                                        <a:latin typeface="Cambria Math" panose="02040503050406030204" pitchFamily="18" charset="0"/>
                                      </a:rPr>
                                      <m:t>𝑤</m:t>
                                    </m:r>
                                  </m:e>
                                  <m:sub>
                                    <m:r>
                                      <a:rPr lang="es-ES" sz="1400" b="0" i="1" smtClean="0">
                                        <a:latin typeface="Cambria Math" panose="02040503050406030204" pitchFamily="18" charset="0"/>
                                      </a:rPr>
                                      <m:t>1,0</m:t>
                                    </m:r>
                                  </m:sub>
                                  <m:sup>
                                    <m:r>
                                      <a:rPr lang="es-ES" sz="1400" b="0" i="1" smtClean="0">
                                        <a:latin typeface="Cambria Math" panose="02040503050406030204" pitchFamily="18" charset="0"/>
                                      </a:rPr>
                                      <m:t>(1)</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b="0" i="1" smtClean="0">
                                        <a:latin typeface="Cambria Math" panose="02040503050406030204" pitchFamily="18" charset="0"/>
                                      </a:rPr>
                                      <m:t>2</m:t>
                                    </m:r>
                                    <m:r>
                                      <a:rPr lang="es-ES" sz="1400" i="1">
                                        <a:latin typeface="Cambria Math" panose="02040503050406030204" pitchFamily="18" charset="0"/>
                                      </a:rPr>
                                      <m:t>,0</m:t>
                                    </m:r>
                                  </m:sub>
                                  <m:sup>
                                    <m:r>
                                      <a:rPr lang="es-ES" sz="1400" i="1">
                                        <a:latin typeface="Cambria Math" panose="02040503050406030204" pitchFamily="18" charset="0"/>
                                      </a:rPr>
                                      <m:t>(1)</m:t>
                                    </m:r>
                                  </m:sup>
                                </m:sSubSup>
                              </m:e>
                            </m:mr>
                            <m:mr>
                              <m:e>
                                <m:eqArr>
                                  <m:eqArrPr>
                                    <m:ctrlPr>
                                      <a:rPr lang="es-ES" sz="1400" i="1">
                                        <a:latin typeface="Cambria Math" panose="02040503050406030204" pitchFamily="18" charset="0"/>
                                      </a:rPr>
                                    </m:ctrlPr>
                                  </m:eqArrPr>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m:t>
                                        </m:r>
                                        <m:r>
                                          <a:rPr lang="es-ES" sz="1400" b="0" i="1" smtClean="0">
                                            <a:latin typeface="Cambria Math" panose="02040503050406030204" pitchFamily="18" charset="0"/>
                                          </a:rPr>
                                          <m:t>1</m:t>
                                        </m:r>
                                      </m:sub>
                                      <m:sup>
                                        <m:r>
                                          <a:rPr lang="es-ES" sz="1400" i="1">
                                            <a:latin typeface="Cambria Math" panose="02040503050406030204" pitchFamily="18" charset="0"/>
                                          </a:rPr>
                                          <m:t>(1)</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b="0" i="1" smtClean="0">
                                            <a:latin typeface="Cambria Math" panose="02040503050406030204" pitchFamily="18" charset="0"/>
                                          </a:rPr>
                                          <m:t>1</m:t>
                                        </m:r>
                                        <m:r>
                                          <a:rPr lang="es-ES" sz="1400" i="1">
                                            <a:latin typeface="Cambria Math" panose="02040503050406030204" pitchFamily="18" charset="0"/>
                                          </a:rPr>
                                          <m:t>,</m:t>
                                        </m:r>
                                        <m:r>
                                          <a:rPr lang="es-ES" sz="1400" b="0" i="1" smtClean="0">
                                            <a:latin typeface="Cambria Math" panose="02040503050406030204" pitchFamily="18" charset="0"/>
                                          </a:rPr>
                                          <m:t>2</m:t>
                                        </m:r>
                                      </m:sub>
                                      <m:sup>
                                        <m:r>
                                          <a:rPr lang="es-ES" sz="1400" i="1">
                                            <a:latin typeface="Cambria Math" panose="02040503050406030204" pitchFamily="18" charset="0"/>
                                          </a:rPr>
                                          <m:t>(1)</m:t>
                                        </m:r>
                                      </m:sup>
                                    </m:sSubSup>
                                  </m:e>
                                </m:eqArr>
                              </m:e>
                              <m:e>
                                <m:eqArr>
                                  <m:eqArrPr>
                                    <m:ctrlPr>
                                      <a:rPr lang="es-ES" sz="1400" i="1">
                                        <a:latin typeface="Cambria Math" panose="02040503050406030204" pitchFamily="18" charset="0"/>
                                      </a:rPr>
                                    </m:ctrlPr>
                                  </m:eqArrPr>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b="0" i="1" smtClean="0">
                                            <a:latin typeface="Cambria Math" panose="02040503050406030204" pitchFamily="18" charset="0"/>
                                          </a:rPr>
                                          <m:t>2,1</m:t>
                                        </m:r>
                                      </m:sub>
                                      <m:sup>
                                        <m:r>
                                          <a:rPr lang="es-ES" sz="1400" i="1">
                                            <a:latin typeface="Cambria Math" panose="02040503050406030204" pitchFamily="18" charset="0"/>
                                          </a:rPr>
                                          <m:t>(1)</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b="0" i="1" smtClean="0">
                                            <a:latin typeface="Cambria Math" panose="02040503050406030204" pitchFamily="18" charset="0"/>
                                          </a:rPr>
                                          <m:t>2,2</m:t>
                                        </m:r>
                                      </m:sub>
                                      <m:sup>
                                        <m:r>
                                          <a:rPr lang="es-ES" sz="1400" i="1">
                                            <a:latin typeface="Cambria Math" panose="02040503050406030204" pitchFamily="18" charset="0"/>
                                          </a:rPr>
                                          <m:t>(1)</m:t>
                                        </m:r>
                                      </m:sup>
                                    </m:sSubSup>
                                  </m:e>
                                </m:eqArr>
                              </m:e>
                            </m:mr>
                          </m:m>
                        </m:e>
                      </m:d>
                      <m:r>
                        <a:rPr lang="es-ES" sz="1400" b="0" i="1" smtClean="0">
                          <a:latin typeface="Cambria Math" panose="02040503050406030204" pitchFamily="18" charset="0"/>
                        </a:rPr>
                        <m:t>=</m:t>
                      </m:r>
                      <m:d>
                        <m:dPr>
                          <m:begChr m:val="["/>
                          <m:endChr m:val="]"/>
                          <m:ctrlPr>
                            <a:rPr lang="es-ES" sz="1400" i="1">
                              <a:latin typeface="Cambria Math" panose="02040503050406030204" pitchFamily="18" charset="0"/>
                            </a:rPr>
                          </m:ctrlPr>
                        </m:dPr>
                        <m:e>
                          <m:r>
                            <a:rPr lang="es-ES" sz="1400" b="0" i="1" smtClean="0">
                              <a:latin typeface="Cambria Math" panose="02040503050406030204" pitchFamily="18" charset="0"/>
                            </a:rPr>
                            <m:t>1  0  0</m:t>
                          </m:r>
                        </m:e>
                      </m:d>
                      <m:d>
                        <m:dPr>
                          <m:begChr m:val="["/>
                          <m:endChr m:val="]"/>
                          <m:ctrlPr>
                            <a:rPr lang="es-ES" sz="1400" b="0" i="1" smtClean="0">
                              <a:latin typeface="Cambria Math" panose="02040503050406030204" pitchFamily="18" charset="0"/>
                            </a:rPr>
                          </m:ctrlPr>
                        </m:dPr>
                        <m:e>
                          <m:m>
                            <m:mPr>
                              <m:mcs>
                                <m:mc>
                                  <m:mcPr>
                                    <m:count m:val="2"/>
                                    <m:mcJc m:val="center"/>
                                  </m:mcPr>
                                </m:mc>
                              </m:mcs>
                              <m:ctrlPr>
                                <a:rPr lang="es-ES" sz="1400" b="0" i="1" smtClean="0">
                                  <a:latin typeface="Cambria Math" panose="02040503050406030204" pitchFamily="18" charset="0"/>
                                </a:rPr>
                              </m:ctrlPr>
                            </m:mPr>
                            <m:mr>
                              <m:e>
                                <m:r>
                                  <m:rPr>
                                    <m:brk m:alnAt="7"/>
                                  </m:rPr>
                                  <a:rPr lang="es-ES" sz="1400" b="0" i="1" smtClean="0">
                                    <a:latin typeface="Cambria Math" panose="02040503050406030204" pitchFamily="18" charset="0"/>
                                  </a:rPr>
                                  <m:t>1</m:t>
                                </m:r>
                              </m:e>
                              <m:e>
                                <m:r>
                                  <a:rPr lang="es-ES" sz="1400" b="0" i="1" smtClean="0">
                                    <a:latin typeface="Cambria Math" panose="02040503050406030204" pitchFamily="18" charset="0"/>
                                  </a:rPr>
                                  <m:t>2</m:t>
                                </m:r>
                              </m:e>
                            </m:mr>
                            <m:mr>
                              <m:e>
                                <m:eqArr>
                                  <m:eqArrPr>
                                    <m:ctrlPr>
                                      <a:rPr lang="es-ES" sz="1400" b="0" i="1" smtClean="0">
                                        <a:latin typeface="Cambria Math" panose="02040503050406030204" pitchFamily="18" charset="0"/>
                                      </a:rPr>
                                    </m:ctrlPr>
                                  </m:eqArrPr>
                                  <m:e>
                                    <m:r>
                                      <a:rPr lang="es-ES" sz="1400" b="0" i="1" smtClean="0">
                                        <a:latin typeface="Cambria Math" panose="02040503050406030204" pitchFamily="18" charset="0"/>
                                      </a:rPr>
                                      <m:t>−1</m:t>
                                    </m:r>
                                  </m:e>
                                  <m:e>
                                    <m:r>
                                      <a:rPr lang="es-ES" sz="1400" b="0" i="1" smtClean="0">
                                        <a:latin typeface="Cambria Math" panose="02040503050406030204" pitchFamily="18" charset="0"/>
                                      </a:rPr>
                                      <m:t>0</m:t>
                                    </m:r>
                                  </m:e>
                                </m:eqArr>
                              </m:e>
                              <m:e>
                                <m:eqArr>
                                  <m:eqArrPr>
                                    <m:ctrlPr>
                                      <a:rPr lang="es-ES" sz="1400" b="0" i="1" smtClean="0">
                                        <a:latin typeface="Cambria Math" panose="02040503050406030204" pitchFamily="18" charset="0"/>
                                      </a:rPr>
                                    </m:ctrlPr>
                                  </m:eqArrPr>
                                  <m:e>
                                    <m:r>
                                      <a:rPr lang="es-ES" sz="1400" b="0" i="1" smtClean="0">
                                        <a:latin typeface="Cambria Math" panose="02040503050406030204" pitchFamily="18" charset="0"/>
                                      </a:rPr>
                                      <m:t>0</m:t>
                                    </m:r>
                                  </m:e>
                                  <m:e>
                                    <m:r>
                                      <a:rPr lang="es-ES" sz="1400" b="0" i="1" smtClean="0">
                                        <a:latin typeface="Cambria Math" panose="02040503050406030204" pitchFamily="18" charset="0"/>
                                      </a:rPr>
                                      <m:t>1</m:t>
                                    </m:r>
                                  </m:e>
                                </m:eqArr>
                              </m:e>
                            </m:mr>
                          </m:m>
                        </m:e>
                      </m:d>
                      <m:r>
                        <a:rPr lang="es-ES" sz="1400" b="0" i="1" smtClean="0">
                          <a:latin typeface="Cambria Math" panose="02040503050406030204" pitchFamily="18" charset="0"/>
                        </a:rPr>
                        <m:t>= </m:t>
                      </m:r>
                      <m:d>
                        <m:dPr>
                          <m:begChr m:val="["/>
                          <m:endChr m:val="]"/>
                          <m:ctrlPr>
                            <a:rPr lang="es-ES" sz="1400" b="0" i="1" smtClean="0">
                              <a:latin typeface="Cambria Math" panose="02040503050406030204" pitchFamily="18" charset="0"/>
                            </a:rPr>
                          </m:ctrlPr>
                        </m:dPr>
                        <m:e>
                          <m:r>
                            <a:rPr lang="es-ES" sz="1400" b="0" i="1" smtClean="0">
                              <a:latin typeface="Cambria Math" panose="02040503050406030204" pitchFamily="18" charset="0"/>
                            </a:rPr>
                            <m:t>1  2</m:t>
                          </m:r>
                        </m:e>
                      </m:d>
                    </m:oMath>
                  </m:oMathPara>
                </a14:m>
                <a:endParaRPr lang="es-ES" b="0" dirty="0"/>
              </a:p>
              <a:p>
                <a:endParaRPr lang="es-ES" dirty="0"/>
              </a:p>
              <a:p>
                <a:r>
                  <a:rPr lang="es-ES" b="0" dirty="0"/>
                  <a:t> </a:t>
                </a:r>
                <a:r>
                  <a:rPr lang="es-ES" u="sng" dirty="0"/>
                  <a:t>Salidas Neuronas Capa 1 </a:t>
                </a:r>
                <a:r>
                  <a:rPr lang="es-ES" sz="1400" u="sng" dirty="0"/>
                  <a:t>(Función Activación </a:t>
                </a:r>
                <a:r>
                  <a:rPr lang="es-ES" sz="1400" u="sng" dirty="0" err="1"/>
                  <a:t>sigmoidal</a:t>
                </a:r>
                <a:r>
                  <a:rPr lang="es-ES" sz="1400" u="sng" dirty="0"/>
                  <a:t>)</a:t>
                </a:r>
                <a:r>
                  <a:rPr lang="es-ES" u="sng" dirty="0"/>
                  <a:t>:</a:t>
                </a:r>
              </a:p>
              <a:p>
                <a:endParaRPr lang="es-ES" b="0" dirty="0"/>
              </a:p>
              <a:p>
                <a:pPr/>
                <a14:m>
                  <m:oMathPara xmlns:m="http://schemas.openxmlformats.org/officeDocument/2006/math">
                    <m:oMathParaPr>
                      <m:jc m:val="left"/>
                    </m:oMathParaPr>
                    <m:oMath xmlns:m="http://schemas.openxmlformats.org/officeDocument/2006/math">
                      <m:sSubSup>
                        <m:sSubSupPr>
                          <m:ctrlPr>
                            <a:rPr lang="es-ES" sz="1400" b="0" i="1" smtClean="0">
                              <a:latin typeface="Cambria Math" panose="02040503050406030204" pitchFamily="18" charset="0"/>
                            </a:rPr>
                          </m:ctrlPr>
                        </m:sSubSupPr>
                        <m:e>
                          <m:r>
                            <a:rPr lang="es-ES" sz="1400" b="0" i="1" smtClean="0">
                              <a:latin typeface="Cambria Math" panose="02040503050406030204" pitchFamily="18" charset="0"/>
                            </a:rPr>
                            <m:t>𝑆</m:t>
                          </m:r>
                        </m:e>
                        <m:sub>
                          <m:r>
                            <a:rPr lang="es-ES" sz="1400" b="0" i="1" smtClean="0">
                              <a:latin typeface="Cambria Math" panose="02040503050406030204" pitchFamily="18" charset="0"/>
                            </a:rPr>
                            <m:t>1</m:t>
                          </m:r>
                        </m:sub>
                        <m:sup>
                          <m:r>
                            <a:rPr lang="es-ES" sz="1400" b="0" i="1" smtClean="0">
                              <a:latin typeface="Cambria Math" panose="02040503050406030204" pitchFamily="18" charset="0"/>
                            </a:rPr>
                            <m:t>(1)</m:t>
                          </m:r>
                        </m:sup>
                      </m:sSubSup>
                      <m:r>
                        <a:rPr lang="es-ES" sz="1400" b="0" i="1" smtClean="0">
                          <a:latin typeface="Cambria Math" panose="02040503050406030204" pitchFamily="18" charset="0"/>
                        </a:rPr>
                        <m:t>= </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1</m:t>
                          </m:r>
                        </m:num>
                        <m:den>
                          <m:r>
                            <a:rPr lang="es-ES" sz="1400" b="0" i="1" smtClean="0">
                              <a:latin typeface="Cambria Math" panose="02040503050406030204" pitchFamily="18" charset="0"/>
                            </a:rPr>
                            <m:t>1+</m:t>
                          </m:r>
                          <m:sSup>
                            <m:sSupPr>
                              <m:ctrlPr>
                                <a:rPr lang="es-ES" sz="1400" b="0" i="1" smtClean="0">
                                  <a:latin typeface="Cambria Math" panose="02040503050406030204" pitchFamily="18" charset="0"/>
                                </a:rPr>
                              </m:ctrlPr>
                            </m:sSupPr>
                            <m:e>
                              <m:r>
                                <a:rPr lang="es-ES" sz="1400" b="0" i="1" smtClean="0">
                                  <a:latin typeface="Cambria Math" panose="02040503050406030204" pitchFamily="18" charset="0"/>
                                </a:rPr>
                                <m:t>𝑒</m:t>
                              </m:r>
                            </m:e>
                            <m:sup>
                              <m:r>
                                <a:rPr lang="es-ES" sz="1400" b="0" i="1" smtClean="0">
                                  <a:latin typeface="Cambria Math" panose="02040503050406030204" pitchFamily="18" charset="0"/>
                                </a:rPr>
                                <m:t>−</m:t>
                              </m:r>
                              <m:sSubSup>
                                <m:sSubSupPr>
                                  <m:ctrlPr>
                                    <a:rPr lang="es-ES" sz="1400" b="0" i="1" smtClean="0">
                                      <a:latin typeface="Cambria Math" panose="02040503050406030204" pitchFamily="18" charset="0"/>
                                    </a:rPr>
                                  </m:ctrlPr>
                                </m:sSubSupPr>
                                <m:e>
                                  <m:r>
                                    <a:rPr lang="es-ES" sz="1400" b="0" i="1" smtClean="0">
                                      <a:latin typeface="Cambria Math" panose="02040503050406030204" pitchFamily="18" charset="0"/>
                                    </a:rPr>
                                    <m:t>𝐸</m:t>
                                  </m:r>
                                </m:e>
                                <m:sub>
                                  <m:r>
                                    <a:rPr lang="es-ES" sz="1400" b="0" i="1" smtClean="0">
                                      <a:latin typeface="Cambria Math" panose="02040503050406030204" pitchFamily="18" charset="0"/>
                                    </a:rPr>
                                    <m:t>1</m:t>
                                  </m:r>
                                </m:sub>
                                <m:sup>
                                  <m:r>
                                    <a:rPr lang="es-ES" sz="1400" b="0" i="1" smtClean="0">
                                      <a:latin typeface="Cambria Math" panose="02040503050406030204" pitchFamily="18" charset="0"/>
                                    </a:rPr>
                                    <m:t>(1)</m:t>
                                  </m:r>
                                </m:sup>
                              </m:sSubSup>
                            </m:sup>
                          </m:sSup>
                        </m:den>
                      </m:f>
                      <m:r>
                        <a:rPr lang="es-ES" sz="1400" b="0" i="1" smtClean="0">
                          <a:latin typeface="Cambria Math" panose="02040503050406030204" pitchFamily="18" charset="0"/>
                        </a:rPr>
                        <m:t>=</m:t>
                      </m:r>
                      <m:f>
                        <m:fPr>
                          <m:ctrlPr>
                            <a:rPr lang="es-ES" sz="1400" i="1">
                              <a:latin typeface="Cambria Math" panose="02040503050406030204" pitchFamily="18" charset="0"/>
                            </a:rPr>
                          </m:ctrlPr>
                        </m:fPr>
                        <m:num>
                          <m:r>
                            <a:rPr lang="es-ES" sz="1400" i="1">
                              <a:latin typeface="Cambria Math" panose="02040503050406030204" pitchFamily="18" charset="0"/>
                            </a:rPr>
                            <m:t>1</m:t>
                          </m:r>
                        </m:num>
                        <m:den>
                          <m:r>
                            <a:rPr lang="es-ES" sz="1400" i="1">
                              <a:latin typeface="Cambria Math" panose="02040503050406030204" pitchFamily="18" charset="0"/>
                            </a:rPr>
                            <m:t>1+</m:t>
                          </m:r>
                          <m:sSup>
                            <m:sSupPr>
                              <m:ctrlPr>
                                <a:rPr lang="es-ES" sz="1400" i="1">
                                  <a:latin typeface="Cambria Math" panose="02040503050406030204" pitchFamily="18" charset="0"/>
                                </a:rPr>
                              </m:ctrlPr>
                            </m:sSupPr>
                            <m:e>
                              <m:r>
                                <a:rPr lang="es-ES" sz="1400" i="1">
                                  <a:latin typeface="Cambria Math" panose="02040503050406030204" pitchFamily="18" charset="0"/>
                                </a:rPr>
                                <m:t>𝑒</m:t>
                              </m:r>
                            </m:e>
                            <m:sup>
                              <m:r>
                                <a:rPr lang="es-ES" sz="1400" i="1">
                                  <a:latin typeface="Cambria Math" panose="02040503050406030204" pitchFamily="18" charset="0"/>
                                </a:rPr>
                                <m:t>−</m:t>
                              </m:r>
                              <m:r>
                                <a:rPr lang="es-ES" sz="1400" b="0" i="1" smtClean="0">
                                  <a:latin typeface="Cambria Math" panose="02040503050406030204" pitchFamily="18" charset="0"/>
                                </a:rPr>
                                <m:t>1</m:t>
                              </m:r>
                            </m:sup>
                          </m:sSup>
                        </m:den>
                      </m:f>
                      <m:r>
                        <a:rPr lang="es-ES" sz="1400" b="0" i="1" smtClean="0">
                          <a:latin typeface="Cambria Math" panose="02040503050406030204" pitchFamily="18" charset="0"/>
                        </a:rPr>
                        <m:t>=</m:t>
                      </m:r>
                      <m:r>
                        <a:rPr lang="es-ES" sz="1400" b="1" i="1" smtClean="0">
                          <a:solidFill>
                            <a:srgbClr val="FF0000"/>
                          </a:solidFill>
                          <a:latin typeface="Cambria Math" panose="02040503050406030204" pitchFamily="18" charset="0"/>
                        </a:rPr>
                        <m:t>𝟎</m:t>
                      </m:r>
                      <m:r>
                        <a:rPr lang="es-ES" sz="1400" b="1" i="1" smtClean="0">
                          <a:solidFill>
                            <a:srgbClr val="FF0000"/>
                          </a:solidFill>
                          <a:latin typeface="Cambria Math" panose="02040503050406030204" pitchFamily="18" charset="0"/>
                        </a:rPr>
                        <m:t>,</m:t>
                      </m:r>
                      <m:r>
                        <a:rPr lang="es-ES" sz="1400" b="1" i="1" smtClean="0">
                          <a:solidFill>
                            <a:srgbClr val="FF0000"/>
                          </a:solidFill>
                          <a:latin typeface="Cambria Math" panose="02040503050406030204" pitchFamily="18" charset="0"/>
                        </a:rPr>
                        <m:t>𝟕𝟑</m:t>
                      </m:r>
                    </m:oMath>
                  </m:oMathPara>
                </a14:m>
                <a:endParaRPr lang="es-ES" sz="1400" b="1" dirty="0"/>
              </a:p>
              <a:p>
                <a:endParaRPr lang="es-ES" sz="1400" b="0" dirty="0"/>
              </a:p>
              <a:p>
                <a:pPr/>
                <a14:m>
                  <m:oMathPara xmlns:m="http://schemas.openxmlformats.org/officeDocument/2006/math">
                    <m:oMathParaPr>
                      <m:jc m:val="left"/>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b="0" i="1" smtClean="0">
                              <a:latin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 </m:t>
                      </m:r>
                      <m:f>
                        <m:fPr>
                          <m:ctrlPr>
                            <a:rPr lang="es-ES" sz="1400" i="1">
                              <a:latin typeface="Cambria Math" panose="02040503050406030204" pitchFamily="18" charset="0"/>
                            </a:rPr>
                          </m:ctrlPr>
                        </m:fPr>
                        <m:num>
                          <m:r>
                            <a:rPr lang="es-ES" sz="1400" i="1">
                              <a:latin typeface="Cambria Math" panose="02040503050406030204" pitchFamily="18" charset="0"/>
                            </a:rPr>
                            <m:t>1</m:t>
                          </m:r>
                        </m:num>
                        <m:den>
                          <m:r>
                            <a:rPr lang="es-ES" sz="1400" i="1">
                              <a:latin typeface="Cambria Math" panose="02040503050406030204" pitchFamily="18" charset="0"/>
                            </a:rPr>
                            <m:t>1+</m:t>
                          </m:r>
                          <m:sSup>
                            <m:sSupPr>
                              <m:ctrlPr>
                                <a:rPr lang="es-ES" sz="1400" i="1">
                                  <a:latin typeface="Cambria Math" panose="02040503050406030204" pitchFamily="18" charset="0"/>
                                </a:rPr>
                              </m:ctrlPr>
                            </m:sSupPr>
                            <m:e>
                              <m:r>
                                <a:rPr lang="es-ES" sz="1400" i="1">
                                  <a:latin typeface="Cambria Math" panose="02040503050406030204" pitchFamily="18" charset="0"/>
                                </a:rPr>
                                <m:t>𝑒</m:t>
                              </m:r>
                            </m:e>
                            <m: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𝐸</m:t>
                                  </m:r>
                                </m:e>
                                <m:sub>
                                  <m:r>
                                    <a:rPr lang="es-ES" sz="1400" b="0" i="1" smtClean="0">
                                      <a:latin typeface="Cambria Math" panose="02040503050406030204" pitchFamily="18" charset="0"/>
                                    </a:rPr>
                                    <m:t>2</m:t>
                                  </m:r>
                                </m:sub>
                                <m:sup>
                                  <m:r>
                                    <a:rPr lang="es-ES" sz="1400" i="1">
                                      <a:latin typeface="Cambria Math" panose="02040503050406030204" pitchFamily="18" charset="0"/>
                                    </a:rPr>
                                    <m:t>(1)</m:t>
                                  </m:r>
                                </m:sup>
                              </m:sSubSup>
                            </m:sup>
                          </m:sSup>
                        </m:den>
                      </m:f>
                      <m:r>
                        <a:rPr lang="es-ES" sz="1400" i="1">
                          <a:latin typeface="Cambria Math" panose="02040503050406030204" pitchFamily="18" charset="0"/>
                        </a:rPr>
                        <m:t>=</m:t>
                      </m:r>
                      <m:f>
                        <m:fPr>
                          <m:ctrlPr>
                            <a:rPr lang="es-ES" sz="1400" i="1">
                              <a:latin typeface="Cambria Math" panose="02040503050406030204" pitchFamily="18" charset="0"/>
                            </a:rPr>
                          </m:ctrlPr>
                        </m:fPr>
                        <m:num>
                          <m:r>
                            <a:rPr lang="es-ES" sz="1400" i="1">
                              <a:latin typeface="Cambria Math" panose="02040503050406030204" pitchFamily="18" charset="0"/>
                            </a:rPr>
                            <m:t>1</m:t>
                          </m:r>
                        </m:num>
                        <m:den>
                          <m:r>
                            <a:rPr lang="es-ES" sz="1400" i="1">
                              <a:latin typeface="Cambria Math" panose="02040503050406030204" pitchFamily="18" charset="0"/>
                            </a:rPr>
                            <m:t>1+</m:t>
                          </m:r>
                          <m:sSup>
                            <m:sSupPr>
                              <m:ctrlPr>
                                <a:rPr lang="es-ES" sz="1400" i="1">
                                  <a:latin typeface="Cambria Math" panose="02040503050406030204" pitchFamily="18" charset="0"/>
                                </a:rPr>
                              </m:ctrlPr>
                            </m:sSupPr>
                            <m:e>
                              <m:r>
                                <a:rPr lang="es-ES" sz="1400" i="1">
                                  <a:latin typeface="Cambria Math" panose="02040503050406030204" pitchFamily="18" charset="0"/>
                                </a:rPr>
                                <m:t>𝑒</m:t>
                              </m:r>
                            </m:e>
                            <m:sup>
                              <m:r>
                                <a:rPr lang="es-ES" sz="1400" i="1">
                                  <a:latin typeface="Cambria Math" panose="02040503050406030204" pitchFamily="18" charset="0"/>
                                </a:rPr>
                                <m:t>−</m:t>
                              </m:r>
                              <m:r>
                                <a:rPr lang="es-ES" sz="1400" b="0" i="1" smtClean="0">
                                  <a:latin typeface="Cambria Math" panose="02040503050406030204" pitchFamily="18" charset="0"/>
                                </a:rPr>
                                <m:t>2</m:t>
                              </m:r>
                            </m:sup>
                          </m:sSup>
                        </m:den>
                      </m:f>
                      <m:r>
                        <a:rPr lang="es-ES" sz="1400" i="1">
                          <a:latin typeface="Cambria Math" panose="02040503050406030204" pitchFamily="18" charset="0"/>
                        </a:rPr>
                        <m:t>=</m:t>
                      </m:r>
                      <m:r>
                        <a:rPr lang="es-ES" sz="1400" b="1" i="1" smtClean="0">
                          <a:solidFill>
                            <a:srgbClr val="FF0000"/>
                          </a:solidFill>
                          <a:latin typeface="Cambria Math" panose="02040503050406030204" pitchFamily="18" charset="0"/>
                        </a:rPr>
                        <m:t>𝟎</m:t>
                      </m:r>
                      <m:r>
                        <a:rPr lang="es-ES" sz="1400" b="1" i="1" smtClean="0">
                          <a:solidFill>
                            <a:srgbClr val="FF0000"/>
                          </a:solidFill>
                          <a:latin typeface="Cambria Math" panose="02040503050406030204" pitchFamily="18" charset="0"/>
                        </a:rPr>
                        <m:t>,</m:t>
                      </m:r>
                      <m:r>
                        <a:rPr lang="es-ES" sz="1400" b="1" i="1" smtClean="0">
                          <a:solidFill>
                            <a:srgbClr val="FF0000"/>
                          </a:solidFill>
                          <a:latin typeface="Cambria Math" panose="02040503050406030204" pitchFamily="18" charset="0"/>
                        </a:rPr>
                        <m:t>𝟖𝟖</m:t>
                      </m:r>
                    </m:oMath>
                  </m:oMathPara>
                </a14:m>
                <a:endParaRPr lang="es-ES" sz="1400" b="1" dirty="0"/>
              </a:p>
              <a:p>
                <a:endParaRPr lang="es-ES" sz="1400" b="0" dirty="0"/>
              </a:p>
              <a:p>
                <a:endParaRPr lang="es-ES" dirty="0"/>
              </a:p>
            </p:txBody>
          </p:sp>
        </mc:Choice>
        <mc:Fallback xmlns="">
          <p:sp>
            <p:nvSpPr>
              <p:cNvPr id="64" name="CuadroTexto 63">
                <a:extLst>
                  <a:ext uri="{FF2B5EF4-FFF2-40B4-BE49-F238E27FC236}">
                    <a16:creationId xmlns:a16="http://schemas.microsoft.com/office/drawing/2014/main" id="{892B3E1A-1DB7-4CAA-8AC2-3FA11F381A00}"/>
                  </a:ext>
                </a:extLst>
              </p:cNvPr>
              <p:cNvSpPr txBox="1">
                <a:spLocks noRot="1" noChangeAspect="1" noMove="1" noResize="1" noEditPoints="1" noAdjustHandles="1" noChangeArrowheads="1" noChangeShapeType="1" noTextEdit="1"/>
              </p:cNvSpPr>
              <p:nvPr/>
            </p:nvSpPr>
            <p:spPr>
              <a:xfrm>
                <a:off x="6951002" y="1347538"/>
                <a:ext cx="4866529" cy="5601149"/>
              </a:xfrm>
              <a:prstGeom prst="rect">
                <a:avLst/>
              </a:prstGeom>
              <a:blipFill>
                <a:blip r:embed="rId13"/>
                <a:stretch>
                  <a:fillRect l="-2597" t="-1131"/>
                </a:stretch>
              </a:blipFill>
            </p:spPr>
            <p:txBody>
              <a:bodyPr/>
              <a:lstStyle/>
              <a:p>
                <a:r>
                  <a:rPr lang="es-ES">
                    <a:noFill/>
                  </a:rPr>
                  <a:t> </a:t>
                </a:r>
              </a:p>
            </p:txBody>
          </p:sp>
        </mc:Fallback>
      </mc:AlternateContent>
      <p:cxnSp>
        <p:nvCxnSpPr>
          <p:cNvPr id="4" name="Conector recto de flecha 3">
            <a:extLst>
              <a:ext uri="{FF2B5EF4-FFF2-40B4-BE49-F238E27FC236}">
                <a16:creationId xmlns:a16="http://schemas.microsoft.com/office/drawing/2014/main" id="{681AEF01-BB74-48B7-A1E7-D14009D2F463}"/>
              </a:ext>
            </a:extLst>
          </p:cNvPr>
          <p:cNvCxnSpPr>
            <a:endCxn id="9" idx="2"/>
          </p:cNvCxnSpPr>
          <p:nvPr/>
        </p:nvCxnSpPr>
        <p:spPr>
          <a:xfrm>
            <a:off x="670560" y="3438666"/>
            <a:ext cx="28083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F9E065E2-1570-4A81-B1EA-B89794E1E2F1}"/>
              </a:ext>
            </a:extLst>
          </p:cNvPr>
          <p:cNvCxnSpPr/>
          <p:nvPr/>
        </p:nvCxnSpPr>
        <p:spPr>
          <a:xfrm>
            <a:off x="670560" y="4951405"/>
            <a:ext cx="2808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C5408B7D-625F-409B-8E28-CB62009F136D}"/>
                  </a:ext>
                </a:extLst>
              </p:cNvPr>
              <p:cNvSpPr txBox="1"/>
              <p:nvPr/>
            </p:nvSpPr>
            <p:spPr>
              <a:xfrm>
                <a:off x="523459" y="3346332"/>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0" name="CuadroTexto 39">
                <a:extLst>
                  <a:ext uri="{FF2B5EF4-FFF2-40B4-BE49-F238E27FC236}">
                    <a16:creationId xmlns:a16="http://schemas.microsoft.com/office/drawing/2014/main" id="{C5408B7D-625F-409B-8E28-CB62009F136D}"/>
                  </a:ext>
                </a:extLst>
              </p:cNvPr>
              <p:cNvSpPr txBox="1">
                <a:spLocks noRot="1" noChangeAspect="1" noMove="1" noResize="1" noEditPoints="1" noAdjustHandles="1" noChangeArrowheads="1" noChangeShapeType="1" noTextEdit="1"/>
              </p:cNvSpPr>
              <p:nvPr/>
            </p:nvSpPr>
            <p:spPr>
              <a:xfrm>
                <a:off x="523459" y="3346332"/>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8D3EB880-7385-475C-8F75-F1E5CCE199B3}"/>
                  </a:ext>
                </a:extLst>
              </p:cNvPr>
              <p:cNvSpPr txBox="1"/>
              <p:nvPr/>
            </p:nvSpPr>
            <p:spPr>
              <a:xfrm>
                <a:off x="501660" y="4857269"/>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1" name="CuadroTexto 40">
                <a:extLst>
                  <a:ext uri="{FF2B5EF4-FFF2-40B4-BE49-F238E27FC236}">
                    <a16:creationId xmlns:a16="http://schemas.microsoft.com/office/drawing/2014/main" id="{8D3EB880-7385-475C-8F75-F1E5CCE199B3}"/>
                  </a:ext>
                </a:extLst>
              </p:cNvPr>
              <p:cNvSpPr txBox="1">
                <a:spLocks noRot="1" noChangeAspect="1" noMove="1" noResize="1" noEditPoints="1" noAdjustHandles="1" noChangeArrowheads="1" noChangeShapeType="1" noTextEdit="1"/>
              </p:cNvSpPr>
              <p:nvPr/>
            </p:nvSpPr>
            <p:spPr>
              <a:xfrm>
                <a:off x="501660" y="4857269"/>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C32AECDF-1B35-401C-ABFF-3EB3BD3EF823}"/>
                  </a:ext>
                </a:extLst>
              </p:cNvPr>
              <p:cNvSpPr txBox="1"/>
              <p:nvPr/>
            </p:nvSpPr>
            <p:spPr>
              <a:xfrm>
                <a:off x="6670750" y="4101801"/>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2" name="CuadroTexto 41">
                <a:extLst>
                  <a:ext uri="{FF2B5EF4-FFF2-40B4-BE49-F238E27FC236}">
                    <a16:creationId xmlns:a16="http://schemas.microsoft.com/office/drawing/2014/main" id="{C32AECDF-1B35-401C-ABFF-3EB3BD3EF823}"/>
                  </a:ext>
                </a:extLst>
              </p:cNvPr>
              <p:cNvSpPr txBox="1">
                <a:spLocks noRot="1" noChangeAspect="1" noMove="1" noResize="1" noEditPoints="1" noAdjustHandles="1" noChangeArrowheads="1" noChangeShapeType="1" noTextEdit="1"/>
              </p:cNvSpPr>
              <p:nvPr/>
            </p:nvSpPr>
            <p:spPr>
              <a:xfrm>
                <a:off x="6670750" y="4101801"/>
                <a:ext cx="120226" cy="184666"/>
              </a:xfrm>
              <a:prstGeom prst="rect">
                <a:avLst/>
              </a:prstGeom>
              <a:blipFill>
                <a:blip r:embed="rId14"/>
                <a:stretch>
                  <a:fillRect l="-30000" r="-30000" b="-6667"/>
                </a:stretch>
              </a:blipFill>
            </p:spPr>
            <p:txBody>
              <a:bodyPr/>
              <a:lstStyle/>
              <a:p>
                <a:r>
                  <a:rPr lang="es-ES">
                    <a:noFill/>
                  </a:rPr>
                  <a:t> </a:t>
                </a:r>
              </a:p>
            </p:txBody>
          </p:sp>
        </mc:Fallback>
      </mc:AlternateContent>
    </p:spTree>
    <p:extLst>
      <p:ext uri="{BB962C8B-B14F-4D97-AF65-F5344CB8AC3E}">
        <p14:creationId xmlns:p14="http://schemas.microsoft.com/office/powerpoint/2010/main" val="71847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Perceptrón Multicapa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26</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3F586BA3-1176-4DE9-AD26-C38173504F98}"/>
              </a:ext>
            </a:extLst>
          </p:cNvPr>
          <p:cNvSpPr/>
          <p:nvPr/>
        </p:nvSpPr>
        <p:spPr>
          <a:xfrm>
            <a:off x="1707399" y="1546044"/>
            <a:ext cx="756000" cy="755219"/>
          </a:xfrm>
          <a:prstGeom prst="ellipse">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0</a:t>
            </a:r>
          </a:p>
          <a:p>
            <a:pPr algn="ctr"/>
            <a:r>
              <a:rPr lang="es-ES" sz="1000" dirty="0">
                <a:ln w="0"/>
                <a:solidFill>
                  <a:srgbClr val="FF0000"/>
                </a:solidFill>
                <a:effectLst>
                  <a:outerShdw blurRad="38100" dist="19050" dir="2700000" algn="tl" rotWithShape="0">
                    <a:schemeClr val="dk1">
                      <a:alpha val="40000"/>
                    </a:schemeClr>
                  </a:outerShdw>
                </a:effectLst>
              </a:rPr>
              <a:t>1</a:t>
            </a:r>
            <a:endParaRPr lang="es-ES" dirty="0">
              <a:ln w="0"/>
              <a:solidFill>
                <a:schemeClr val="tx1"/>
              </a:solidFill>
              <a:effectLst>
                <a:outerShdw blurRad="38100" dist="19050" dir="2700000" algn="tl" rotWithShape="0">
                  <a:schemeClr val="dk1">
                    <a:alpha val="40000"/>
                  </a:schemeClr>
                </a:outerShdw>
              </a:effectLst>
            </a:endParaRPr>
          </a:p>
        </p:txBody>
      </p:sp>
      <p:sp>
        <p:nvSpPr>
          <p:cNvPr id="9" name="Elipse 8">
            <a:extLst>
              <a:ext uri="{FF2B5EF4-FFF2-40B4-BE49-F238E27FC236}">
                <a16:creationId xmlns:a16="http://schemas.microsoft.com/office/drawing/2014/main" id="{3E478253-963A-4528-8FD2-D5E9645D94B9}"/>
              </a:ext>
            </a:extLst>
          </p:cNvPr>
          <p:cNvSpPr/>
          <p:nvPr/>
        </p:nvSpPr>
        <p:spPr>
          <a:xfrm>
            <a:off x="951399" y="3061056"/>
            <a:ext cx="756000" cy="75521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0" name="Elipse 9">
            <a:extLst>
              <a:ext uri="{FF2B5EF4-FFF2-40B4-BE49-F238E27FC236}">
                <a16:creationId xmlns:a16="http://schemas.microsoft.com/office/drawing/2014/main" id="{3EF02CC9-EBA5-49EB-BBF4-632F078FCC82}"/>
              </a:ext>
            </a:extLst>
          </p:cNvPr>
          <p:cNvSpPr/>
          <p:nvPr/>
        </p:nvSpPr>
        <p:spPr>
          <a:xfrm>
            <a:off x="951399" y="4571993"/>
            <a:ext cx="756000" cy="7552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1" name="Elipse 10">
            <a:extLst>
              <a:ext uri="{FF2B5EF4-FFF2-40B4-BE49-F238E27FC236}">
                <a16:creationId xmlns:a16="http://schemas.microsoft.com/office/drawing/2014/main" id="{AF3AC6A9-647F-4E31-836A-5E5FA976CEFD}"/>
              </a:ext>
            </a:extLst>
          </p:cNvPr>
          <p:cNvSpPr/>
          <p:nvPr/>
        </p:nvSpPr>
        <p:spPr>
          <a:xfrm>
            <a:off x="3572100" y="3061057"/>
            <a:ext cx="756000" cy="755219"/>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1 </a:t>
            </a:r>
            <a:r>
              <a:rPr lang="es-ES" sz="1000" dirty="0">
                <a:ln w="0"/>
                <a:solidFill>
                  <a:srgbClr val="FF0000"/>
                </a:solidFill>
                <a:effectLst>
                  <a:outerShdw blurRad="38100" dist="19050" dir="2700000" algn="tl" rotWithShape="0">
                    <a:schemeClr val="dk1">
                      <a:alpha val="40000"/>
                    </a:schemeClr>
                  </a:outerShdw>
                </a:effectLst>
              </a:rPr>
              <a:t>0.73</a:t>
            </a:r>
            <a:endParaRPr lang="es-ES" baseline="-25000" dirty="0">
              <a:ln w="0"/>
              <a:solidFill>
                <a:srgbClr val="FF0000"/>
              </a:solidFill>
              <a:effectLst>
                <a:outerShdw blurRad="38100" dist="19050" dir="2700000" algn="tl" rotWithShape="0">
                  <a:schemeClr val="dk1">
                    <a:alpha val="40000"/>
                  </a:schemeClr>
                </a:outerShdw>
              </a:effectLst>
            </a:endParaRPr>
          </a:p>
        </p:txBody>
      </p:sp>
      <p:sp>
        <p:nvSpPr>
          <p:cNvPr id="12" name="Elipse 11">
            <a:extLst>
              <a:ext uri="{FF2B5EF4-FFF2-40B4-BE49-F238E27FC236}">
                <a16:creationId xmlns:a16="http://schemas.microsoft.com/office/drawing/2014/main" id="{C3A8EDB3-088D-4E41-BA79-3A7B52A26880}"/>
              </a:ext>
            </a:extLst>
          </p:cNvPr>
          <p:cNvSpPr/>
          <p:nvPr/>
        </p:nvSpPr>
        <p:spPr>
          <a:xfrm>
            <a:off x="3572100" y="4571993"/>
            <a:ext cx="756000" cy="755219"/>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0.88</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3" name="Elipse 12">
            <a:extLst>
              <a:ext uri="{FF2B5EF4-FFF2-40B4-BE49-F238E27FC236}">
                <a16:creationId xmlns:a16="http://schemas.microsoft.com/office/drawing/2014/main" id="{87B87DC3-CCEF-4521-A871-FD838F36B0E0}"/>
              </a:ext>
            </a:extLst>
          </p:cNvPr>
          <p:cNvSpPr/>
          <p:nvPr/>
        </p:nvSpPr>
        <p:spPr>
          <a:xfrm>
            <a:off x="5547515" y="3817796"/>
            <a:ext cx="756000" cy="755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S</a:t>
            </a:r>
            <a:r>
              <a:rPr lang="es-ES" baseline="-25000" dirty="0">
                <a:ln w="0"/>
                <a:solidFill>
                  <a:schemeClr val="tx1"/>
                </a:solidFill>
                <a:effectLst>
                  <a:outerShdw blurRad="38100" dist="19050" dir="2700000" algn="tl" rotWithShape="0">
                    <a:schemeClr val="dk1">
                      <a:alpha val="40000"/>
                    </a:schemeClr>
                  </a:outerShdw>
                </a:effectLst>
              </a:rPr>
              <a:t>1</a:t>
            </a:r>
          </a:p>
        </p:txBody>
      </p:sp>
      <p:sp>
        <p:nvSpPr>
          <p:cNvPr id="14" name="Elipse 13">
            <a:extLst>
              <a:ext uri="{FF2B5EF4-FFF2-40B4-BE49-F238E27FC236}">
                <a16:creationId xmlns:a16="http://schemas.microsoft.com/office/drawing/2014/main" id="{F09F2242-2B19-442C-B444-D964F6269FFB}"/>
              </a:ext>
            </a:extLst>
          </p:cNvPr>
          <p:cNvSpPr/>
          <p:nvPr/>
        </p:nvSpPr>
        <p:spPr>
          <a:xfrm>
            <a:off x="4330301" y="1530788"/>
            <a:ext cx="756000" cy="755219"/>
          </a:xfrm>
          <a:prstGeom prst="ellipse">
            <a:avLst/>
          </a:prstGeom>
          <a:solidFill>
            <a:schemeClr val="bg1">
              <a:lumMod val="95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15" name="CuadroTexto 14">
            <a:extLst>
              <a:ext uri="{FF2B5EF4-FFF2-40B4-BE49-F238E27FC236}">
                <a16:creationId xmlns:a16="http://schemas.microsoft.com/office/drawing/2014/main" id="{46870AA8-C2F4-4301-A138-37DF45BA5498}"/>
              </a:ext>
            </a:extLst>
          </p:cNvPr>
          <p:cNvSpPr txBox="1"/>
          <p:nvPr/>
        </p:nvSpPr>
        <p:spPr>
          <a:xfrm>
            <a:off x="902411" y="5833137"/>
            <a:ext cx="853975" cy="492443"/>
          </a:xfrm>
          <a:prstGeom prst="rect">
            <a:avLst/>
          </a:prstGeom>
          <a:noFill/>
        </p:spPr>
        <p:txBody>
          <a:bodyPr wrap="square" rtlCol="0">
            <a:spAutoFit/>
          </a:bodyPr>
          <a:lstStyle/>
          <a:p>
            <a:pPr algn="ctr"/>
            <a:r>
              <a:rPr lang="es-ES" sz="1400" dirty="0"/>
              <a:t>Capa 0</a:t>
            </a:r>
          </a:p>
          <a:p>
            <a:pPr algn="ctr"/>
            <a:r>
              <a:rPr lang="es-ES" sz="1100" dirty="0">
                <a:solidFill>
                  <a:schemeClr val="accent6"/>
                </a:solidFill>
              </a:rPr>
              <a:t>Entrada</a:t>
            </a:r>
            <a:endParaRPr lang="es-ES" sz="1400" dirty="0">
              <a:solidFill>
                <a:schemeClr val="accent6"/>
              </a:solidFill>
            </a:endParaRPr>
          </a:p>
        </p:txBody>
      </p:sp>
      <p:sp>
        <p:nvSpPr>
          <p:cNvPr id="16" name="CuadroTexto 15">
            <a:extLst>
              <a:ext uri="{FF2B5EF4-FFF2-40B4-BE49-F238E27FC236}">
                <a16:creationId xmlns:a16="http://schemas.microsoft.com/office/drawing/2014/main" id="{1AF46529-A4D1-49C3-AD61-283CCCC1A1F5}"/>
              </a:ext>
            </a:extLst>
          </p:cNvPr>
          <p:cNvSpPr txBox="1"/>
          <p:nvPr/>
        </p:nvSpPr>
        <p:spPr>
          <a:xfrm>
            <a:off x="3523112" y="5833137"/>
            <a:ext cx="853975" cy="492443"/>
          </a:xfrm>
          <a:prstGeom prst="rect">
            <a:avLst/>
          </a:prstGeom>
          <a:noFill/>
        </p:spPr>
        <p:txBody>
          <a:bodyPr wrap="square" rtlCol="0">
            <a:spAutoFit/>
          </a:bodyPr>
          <a:lstStyle/>
          <a:p>
            <a:pPr algn="ctr"/>
            <a:r>
              <a:rPr lang="es-ES" sz="1400" dirty="0"/>
              <a:t>Capa 1</a:t>
            </a:r>
          </a:p>
          <a:p>
            <a:pPr algn="ctr"/>
            <a:r>
              <a:rPr lang="es-ES" sz="1100" dirty="0">
                <a:solidFill>
                  <a:schemeClr val="accent1"/>
                </a:solidFill>
              </a:rPr>
              <a:t>Oculta</a:t>
            </a:r>
            <a:endParaRPr lang="es-ES" sz="1400" dirty="0">
              <a:solidFill>
                <a:schemeClr val="accent1"/>
              </a:solidFill>
            </a:endParaRPr>
          </a:p>
        </p:txBody>
      </p:sp>
      <p:sp>
        <p:nvSpPr>
          <p:cNvPr id="17" name="CuadroTexto 16">
            <a:extLst>
              <a:ext uri="{FF2B5EF4-FFF2-40B4-BE49-F238E27FC236}">
                <a16:creationId xmlns:a16="http://schemas.microsoft.com/office/drawing/2014/main" id="{4D95126E-1FF1-4E04-ADDF-39E1FDC5666D}"/>
              </a:ext>
            </a:extLst>
          </p:cNvPr>
          <p:cNvSpPr txBox="1"/>
          <p:nvPr/>
        </p:nvSpPr>
        <p:spPr>
          <a:xfrm>
            <a:off x="5498527" y="5833136"/>
            <a:ext cx="853975" cy="492443"/>
          </a:xfrm>
          <a:prstGeom prst="rect">
            <a:avLst/>
          </a:prstGeom>
          <a:noFill/>
        </p:spPr>
        <p:txBody>
          <a:bodyPr wrap="square" rtlCol="0">
            <a:spAutoFit/>
          </a:bodyPr>
          <a:lstStyle/>
          <a:p>
            <a:pPr algn="ctr"/>
            <a:r>
              <a:rPr lang="es-ES" sz="1400" dirty="0"/>
              <a:t>Capa 2</a:t>
            </a:r>
          </a:p>
          <a:p>
            <a:pPr algn="ctr"/>
            <a:r>
              <a:rPr lang="es-ES" sz="1100" dirty="0">
                <a:solidFill>
                  <a:srgbClr val="FF0000"/>
                </a:solidFill>
              </a:rPr>
              <a:t>Salida</a:t>
            </a:r>
          </a:p>
        </p:txBody>
      </p:sp>
      <p:cxnSp>
        <p:nvCxnSpPr>
          <p:cNvPr id="19" name="Conector recto de flecha 18">
            <a:extLst>
              <a:ext uri="{FF2B5EF4-FFF2-40B4-BE49-F238E27FC236}">
                <a16:creationId xmlns:a16="http://schemas.microsoft.com/office/drawing/2014/main" id="{07DC33E1-E36A-40CD-8CE3-B7742E452C8E}"/>
              </a:ext>
            </a:extLst>
          </p:cNvPr>
          <p:cNvCxnSpPr>
            <a:stCxn id="9" idx="6"/>
            <a:endCxn id="11" idx="2"/>
          </p:cNvCxnSpPr>
          <p:nvPr/>
        </p:nvCxnSpPr>
        <p:spPr>
          <a:xfrm>
            <a:off x="1707399" y="3438666"/>
            <a:ext cx="1864701" cy="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BDA5C15-51A9-4165-BBCC-480678C6F94C}"/>
              </a:ext>
            </a:extLst>
          </p:cNvPr>
          <p:cNvCxnSpPr>
            <a:stCxn id="9" idx="6"/>
            <a:endCxn id="12" idx="2"/>
          </p:cNvCxnSpPr>
          <p:nvPr/>
        </p:nvCxnSpPr>
        <p:spPr>
          <a:xfrm>
            <a:off x="1707399" y="3438666"/>
            <a:ext cx="1864701" cy="15109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F29C73A9-9DF8-43E7-BD8E-3FDD9760B182}"/>
              </a:ext>
            </a:extLst>
          </p:cNvPr>
          <p:cNvCxnSpPr>
            <a:cxnSpLocks/>
            <a:stCxn id="10" idx="6"/>
            <a:endCxn id="11" idx="2"/>
          </p:cNvCxnSpPr>
          <p:nvPr/>
        </p:nvCxnSpPr>
        <p:spPr>
          <a:xfrm flipV="1">
            <a:off x="1707399" y="3438667"/>
            <a:ext cx="1864701" cy="151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6110A85-B4C5-4B60-8003-5687C95F7642}"/>
              </a:ext>
            </a:extLst>
          </p:cNvPr>
          <p:cNvCxnSpPr>
            <a:cxnSpLocks/>
            <a:stCxn id="10" idx="6"/>
            <a:endCxn id="12" idx="2"/>
          </p:cNvCxnSpPr>
          <p:nvPr/>
        </p:nvCxnSpPr>
        <p:spPr>
          <a:xfrm>
            <a:off x="1707399" y="4949603"/>
            <a:ext cx="18647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5B859404-C6D1-4EB8-BCDE-DCD738CDDF47}"/>
              </a:ext>
            </a:extLst>
          </p:cNvPr>
          <p:cNvCxnSpPr>
            <a:cxnSpLocks/>
            <a:stCxn id="7" idx="5"/>
            <a:endCxn id="11" idx="2"/>
          </p:cNvCxnSpPr>
          <p:nvPr/>
        </p:nvCxnSpPr>
        <p:spPr>
          <a:xfrm>
            <a:off x="2352685" y="2190664"/>
            <a:ext cx="1219415" cy="124800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ector recto de flecha 31">
            <a:extLst>
              <a:ext uri="{FF2B5EF4-FFF2-40B4-BE49-F238E27FC236}">
                <a16:creationId xmlns:a16="http://schemas.microsoft.com/office/drawing/2014/main" id="{6D9F6146-E798-4556-A0EA-21FB12BD7406}"/>
              </a:ext>
            </a:extLst>
          </p:cNvPr>
          <p:cNvCxnSpPr>
            <a:cxnSpLocks/>
            <a:stCxn id="7" idx="5"/>
            <a:endCxn id="12" idx="2"/>
          </p:cNvCxnSpPr>
          <p:nvPr/>
        </p:nvCxnSpPr>
        <p:spPr>
          <a:xfrm>
            <a:off x="2352685" y="2190664"/>
            <a:ext cx="1219415" cy="275893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4" name="Conector recto de flecha 33">
            <a:extLst>
              <a:ext uri="{FF2B5EF4-FFF2-40B4-BE49-F238E27FC236}">
                <a16:creationId xmlns:a16="http://schemas.microsoft.com/office/drawing/2014/main" id="{31E45650-BD41-493E-87D4-1C94D14F65DE}"/>
              </a:ext>
            </a:extLst>
          </p:cNvPr>
          <p:cNvCxnSpPr>
            <a:stCxn id="11" idx="6"/>
            <a:endCxn id="13" idx="2"/>
          </p:cNvCxnSpPr>
          <p:nvPr/>
        </p:nvCxnSpPr>
        <p:spPr>
          <a:xfrm>
            <a:off x="4328100" y="3438667"/>
            <a:ext cx="1219415" cy="7567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5B1A9C4-C941-479E-A2C7-0D6F268D9C74}"/>
              </a:ext>
            </a:extLst>
          </p:cNvPr>
          <p:cNvCxnSpPr>
            <a:stCxn id="12" idx="6"/>
            <a:endCxn id="13" idx="2"/>
          </p:cNvCxnSpPr>
          <p:nvPr/>
        </p:nvCxnSpPr>
        <p:spPr>
          <a:xfrm flipV="1">
            <a:off x="4328100" y="4195406"/>
            <a:ext cx="1219415" cy="75419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D131B8FF-6246-4DA4-88CC-D0E06D6CBCFD}"/>
              </a:ext>
            </a:extLst>
          </p:cNvPr>
          <p:cNvCxnSpPr>
            <a:cxnSpLocks/>
            <a:stCxn id="14" idx="5"/>
            <a:endCxn id="13" idx="2"/>
          </p:cNvCxnSpPr>
          <p:nvPr/>
        </p:nvCxnSpPr>
        <p:spPr>
          <a:xfrm>
            <a:off x="4975587" y="2175408"/>
            <a:ext cx="571928" cy="201999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E1F7410-8A11-4708-A81B-48AFCEF29FD5}"/>
              </a:ext>
            </a:extLst>
          </p:cNvPr>
          <p:cNvCxnSpPr>
            <a:cxnSpLocks/>
            <a:stCxn id="13" idx="6"/>
          </p:cNvCxnSpPr>
          <p:nvPr/>
        </p:nvCxnSpPr>
        <p:spPr>
          <a:xfrm flipV="1">
            <a:off x="6303515" y="4194134"/>
            <a:ext cx="367235" cy="12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3D0F6CF-6A75-4754-B48C-AB8C295BE7A5}"/>
                  </a:ext>
                </a:extLst>
              </p:cNvPr>
              <p:cNvSpPr txBox="1"/>
              <p:nvPr/>
            </p:nvSpPr>
            <p:spPr>
              <a:xfrm>
                <a:off x="2602649" y="208107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4" name="CuadroTexto 43">
                <a:extLst>
                  <a:ext uri="{FF2B5EF4-FFF2-40B4-BE49-F238E27FC236}">
                    <a16:creationId xmlns:a16="http://schemas.microsoft.com/office/drawing/2014/main" id="{13D0F6CF-6A75-4754-B48C-AB8C295BE7A5}"/>
                  </a:ext>
                </a:extLst>
              </p:cNvPr>
              <p:cNvSpPr txBox="1">
                <a:spLocks noRot="1" noChangeAspect="1" noMove="1" noResize="1" noEditPoints="1" noAdjustHandles="1" noChangeArrowheads="1" noChangeShapeType="1" noTextEdit="1"/>
              </p:cNvSpPr>
              <p:nvPr/>
            </p:nvSpPr>
            <p:spPr>
              <a:xfrm>
                <a:off x="2602649" y="2081079"/>
                <a:ext cx="506036" cy="204928"/>
              </a:xfrm>
              <a:prstGeom prst="rect">
                <a:avLst/>
              </a:prstGeom>
              <a:blipFill>
                <a:blip r:embed="rId2"/>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5733E149-661C-4134-BE06-C0A68DEAA2E3}"/>
                  </a:ext>
                </a:extLst>
              </p:cNvPr>
              <p:cNvSpPr txBox="1"/>
              <p:nvPr/>
            </p:nvSpPr>
            <p:spPr>
              <a:xfrm>
                <a:off x="2004383" y="2507714"/>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=2</m:t>
                      </m:r>
                    </m:oMath>
                  </m:oMathPara>
                </a14:m>
                <a:endParaRPr lang="es-ES" dirty="0"/>
              </a:p>
            </p:txBody>
          </p:sp>
        </mc:Choice>
        <mc:Fallback xmlns="">
          <p:sp>
            <p:nvSpPr>
              <p:cNvPr id="45" name="CuadroTexto 44">
                <a:extLst>
                  <a:ext uri="{FF2B5EF4-FFF2-40B4-BE49-F238E27FC236}">
                    <a16:creationId xmlns:a16="http://schemas.microsoft.com/office/drawing/2014/main" id="{5733E149-661C-4134-BE06-C0A68DEAA2E3}"/>
                  </a:ext>
                </a:extLst>
              </p:cNvPr>
              <p:cNvSpPr txBox="1">
                <a:spLocks noRot="1" noChangeAspect="1" noMove="1" noResize="1" noEditPoints="1" noAdjustHandles="1" noChangeArrowheads="1" noChangeShapeType="1" noTextEdit="1"/>
              </p:cNvSpPr>
              <p:nvPr/>
            </p:nvSpPr>
            <p:spPr>
              <a:xfrm>
                <a:off x="2004383" y="2507714"/>
                <a:ext cx="506036" cy="204928"/>
              </a:xfrm>
              <a:prstGeom prst="rect">
                <a:avLst/>
              </a:prstGeom>
              <a:blipFill>
                <a:blip r:embed="rId3"/>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7EBD752-7D5F-485F-B2BE-0C3A6B3EBA87}"/>
                  </a:ext>
                </a:extLst>
              </p:cNvPr>
              <p:cNvSpPr txBox="1"/>
              <p:nvPr/>
            </p:nvSpPr>
            <p:spPr>
              <a:xfrm>
                <a:off x="1846018" y="32124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6" name="CuadroTexto 45">
                <a:extLst>
                  <a:ext uri="{FF2B5EF4-FFF2-40B4-BE49-F238E27FC236}">
                    <a16:creationId xmlns:a16="http://schemas.microsoft.com/office/drawing/2014/main" id="{07EBD752-7D5F-485F-B2BE-0C3A6B3EBA87}"/>
                  </a:ext>
                </a:extLst>
              </p:cNvPr>
              <p:cNvSpPr txBox="1">
                <a:spLocks noRot="1" noChangeAspect="1" noMove="1" noResize="1" noEditPoints="1" noAdjustHandles="1" noChangeArrowheads="1" noChangeShapeType="1" noTextEdit="1"/>
              </p:cNvSpPr>
              <p:nvPr/>
            </p:nvSpPr>
            <p:spPr>
              <a:xfrm>
                <a:off x="1846018" y="3212425"/>
                <a:ext cx="602216" cy="204800"/>
              </a:xfrm>
              <a:prstGeom prst="rect">
                <a:avLst/>
              </a:prstGeom>
              <a:blipFill>
                <a:blip r:embed="rId4"/>
                <a:stretch>
                  <a:fillRect l="-3030" t="-2941" r="-5051"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136D7DC4-D951-42A7-9C57-05D0B45FD7EA}"/>
                  </a:ext>
                </a:extLst>
              </p:cNvPr>
              <p:cNvSpPr txBox="1"/>
              <p:nvPr/>
            </p:nvSpPr>
            <p:spPr>
              <a:xfrm>
                <a:off x="1680802" y="379128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7" name="CuadroTexto 46">
                <a:extLst>
                  <a:ext uri="{FF2B5EF4-FFF2-40B4-BE49-F238E27FC236}">
                    <a16:creationId xmlns:a16="http://schemas.microsoft.com/office/drawing/2014/main" id="{136D7DC4-D951-42A7-9C57-05D0B45FD7EA}"/>
                  </a:ext>
                </a:extLst>
              </p:cNvPr>
              <p:cNvSpPr txBox="1">
                <a:spLocks noRot="1" noChangeAspect="1" noMove="1" noResize="1" noEditPoints="1" noAdjustHandles="1" noChangeArrowheads="1" noChangeShapeType="1" noTextEdit="1"/>
              </p:cNvSpPr>
              <p:nvPr/>
            </p:nvSpPr>
            <p:spPr>
              <a:xfrm>
                <a:off x="1680802" y="3791289"/>
                <a:ext cx="506036" cy="204928"/>
              </a:xfrm>
              <a:prstGeom prst="rect">
                <a:avLst/>
              </a:prstGeom>
              <a:blipFill>
                <a:blip r:embed="rId5"/>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3DE06835-CA3C-4E06-9A86-19F90B8525DA}"/>
                  </a:ext>
                </a:extLst>
              </p:cNvPr>
              <p:cNvSpPr txBox="1"/>
              <p:nvPr/>
            </p:nvSpPr>
            <p:spPr>
              <a:xfrm>
                <a:off x="1795827" y="4997388"/>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8" name="CuadroTexto 47">
                <a:extLst>
                  <a:ext uri="{FF2B5EF4-FFF2-40B4-BE49-F238E27FC236}">
                    <a16:creationId xmlns:a16="http://schemas.microsoft.com/office/drawing/2014/main" id="{3DE06835-CA3C-4E06-9A86-19F90B8525DA}"/>
                  </a:ext>
                </a:extLst>
              </p:cNvPr>
              <p:cNvSpPr txBox="1">
                <a:spLocks noRot="1" noChangeAspect="1" noMove="1" noResize="1" noEditPoints="1" noAdjustHandles="1" noChangeArrowheads="1" noChangeShapeType="1" noTextEdit="1"/>
              </p:cNvSpPr>
              <p:nvPr/>
            </p:nvSpPr>
            <p:spPr>
              <a:xfrm>
                <a:off x="1795827" y="4997388"/>
                <a:ext cx="506036" cy="204928"/>
              </a:xfrm>
              <a:prstGeom prst="rect">
                <a:avLst/>
              </a:prstGeom>
              <a:blipFill>
                <a:blip r:embed="rId6"/>
                <a:stretch>
                  <a:fillRect l="-3614" t="-3030" r="-6024"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EBF96380-C026-4A93-929D-47DB53B8D568}"/>
                  </a:ext>
                </a:extLst>
              </p:cNvPr>
              <p:cNvSpPr txBox="1"/>
              <p:nvPr/>
            </p:nvSpPr>
            <p:spPr>
              <a:xfrm>
                <a:off x="1680802" y="4420630"/>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9" name="CuadroTexto 48">
                <a:extLst>
                  <a:ext uri="{FF2B5EF4-FFF2-40B4-BE49-F238E27FC236}">
                    <a16:creationId xmlns:a16="http://schemas.microsoft.com/office/drawing/2014/main" id="{EBF96380-C026-4A93-929D-47DB53B8D568}"/>
                  </a:ext>
                </a:extLst>
              </p:cNvPr>
              <p:cNvSpPr txBox="1">
                <a:spLocks noRot="1" noChangeAspect="1" noMove="1" noResize="1" noEditPoints="1" noAdjustHandles="1" noChangeArrowheads="1" noChangeShapeType="1" noTextEdit="1"/>
              </p:cNvSpPr>
              <p:nvPr/>
            </p:nvSpPr>
            <p:spPr>
              <a:xfrm>
                <a:off x="1680802" y="4420630"/>
                <a:ext cx="506036" cy="204928"/>
              </a:xfrm>
              <a:prstGeom prst="rect">
                <a:avLst/>
              </a:prstGeom>
              <a:blipFill>
                <a:blip r:embed="rId7"/>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C9487ECF-2C12-4032-8DDB-4305A3F0B920}"/>
                  </a:ext>
                </a:extLst>
              </p:cNvPr>
              <p:cNvSpPr txBox="1"/>
              <p:nvPr/>
            </p:nvSpPr>
            <p:spPr>
              <a:xfrm>
                <a:off x="5140713" y="2412545"/>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=1</m:t>
                      </m:r>
                    </m:oMath>
                  </m:oMathPara>
                </a14:m>
                <a:endParaRPr lang="es-ES" dirty="0"/>
              </a:p>
            </p:txBody>
          </p:sp>
        </mc:Choice>
        <mc:Fallback xmlns="">
          <p:sp>
            <p:nvSpPr>
              <p:cNvPr id="50" name="CuadroTexto 49">
                <a:extLst>
                  <a:ext uri="{FF2B5EF4-FFF2-40B4-BE49-F238E27FC236}">
                    <a16:creationId xmlns:a16="http://schemas.microsoft.com/office/drawing/2014/main" id="{C9487ECF-2C12-4032-8DDB-4305A3F0B920}"/>
                  </a:ext>
                </a:extLst>
              </p:cNvPr>
              <p:cNvSpPr txBox="1">
                <a:spLocks noRot="1" noChangeAspect="1" noMove="1" noResize="1" noEditPoints="1" noAdjustHandles="1" noChangeArrowheads="1" noChangeShapeType="1" noTextEdit="1"/>
              </p:cNvSpPr>
              <p:nvPr/>
            </p:nvSpPr>
            <p:spPr>
              <a:xfrm>
                <a:off x="5140713" y="2412545"/>
                <a:ext cx="506036" cy="204928"/>
              </a:xfrm>
              <a:prstGeom prst="rect">
                <a:avLst/>
              </a:prstGeom>
              <a:blipFill>
                <a:blip r:embed="rId8"/>
                <a:stretch>
                  <a:fillRect l="-2410" t="-3030" r="-7229"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617AD13-15B6-4891-A263-5597644A43E4}"/>
                  </a:ext>
                </a:extLst>
              </p:cNvPr>
              <p:cNvSpPr txBox="1"/>
              <p:nvPr/>
            </p:nvSpPr>
            <p:spPr>
              <a:xfrm>
                <a:off x="4442317" y="33148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1" name="CuadroTexto 50">
                <a:extLst>
                  <a:ext uri="{FF2B5EF4-FFF2-40B4-BE49-F238E27FC236}">
                    <a16:creationId xmlns:a16="http://schemas.microsoft.com/office/drawing/2014/main" id="{2617AD13-15B6-4891-A263-5597644A43E4}"/>
                  </a:ext>
                </a:extLst>
              </p:cNvPr>
              <p:cNvSpPr txBox="1">
                <a:spLocks noRot="1" noChangeAspect="1" noMove="1" noResize="1" noEditPoints="1" noAdjustHandles="1" noChangeArrowheads="1" noChangeShapeType="1" noTextEdit="1"/>
              </p:cNvSpPr>
              <p:nvPr/>
            </p:nvSpPr>
            <p:spPr>
              <a:xfrm>
                <a:off x="4442317" y="3314825"/>
                <a:ext cx="602216" cy="204800"/>
              </a:xfrm>
              <a:prstGeom prst="rect">
                <a:avLst/>
              </a:prstGeom>
              <a:blipFill>
                <a:blip r:embed="rId9"/>
                <a:stretch>
                  <a:fillRect l="-3030" t="-3030" r="-6061"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CEE521AA-8683-4B5E-8654-42F6D44741B6}"/>
                  </a:ext>
                </a:extLst>
              </p:cNvPr>
              <p:cNvSpPr txBox="1"/>
              <p:nvPr/>
            </p:nvSpPr>
            <p:spPr>
              <a:xfrm>
                <a:off x="4490407" y="4792460"/>
                <a:ext cx="69839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3" name="CuadroTexto 52">
                <a:extLst>
                  <a:ext uri="{FF2B5EF4-FFF2-40B4-BE49-F238E27FC236}">
                    <a16:creationId xmlns:a16="http://schemas.microsoft.com/office/drawing/2014/main" id="{CEE521AA-8683-4B5E-8654-42F6D44741B6}"/>
                  </a:ext>
                </a:extLst>
              </p:cNvPr>
              <p:cNvSpPr txBox="1">
                <a:spLocks noRot="1" noChangeAspect="1" noMove="1" noResize="1" noEditPoints="1" noAdjustHandles="1" noChangeArrowheads="1" noChangeShapeType="1" noTextEdit="1"/>
              </p:cNvSpPr>
              <p:nvPr/>
            </p:nvSpPr>
            <p:spPr>
              <a:xfrm>
                <a:off x="4490407" y="4792460"/>
                <a:ext cx="698396" cy="204928"/>
              </a:xfrm>
              <a:prstGeom prst="rect">
                <a:avLst/>
              </a:prstGeom>
              <a:blipFill>
                <a:blip r:embed="rId10"/>
                <a:stretch>
                  <a:fillRect l="-2632" t="-2941" r="-6140"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C0F762C8-CB12-4EDE-9EB9-562EA5334AF6}"/>
                  </a:ext>
                </a:extLst>
              </p:cNvPr>
              <p:cNvSpPr txBox="1"/>
              <p:nvPr/>
            </p:nvSpPr>
            <p:spPr>
              <a:xfrm>
                <a:off x="4648121" y="1342388"/>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4" name="CuadroTexto 53">
                <a:extLst>
                  <a:ext uri="{FF2B5EF4-FFF2-40B4-BE49-F238E27FC236}">
                    <a16:creationId xmlns:a16="http://schemas.microsoft.com/office/drawing/2014/main" id="{C0F762C8-CB12-4EDE-9EB9-562EA5334AF6}"/>
                  </a:ext>
                </a:extLst>
              </p:cNvPr>
              <p:cNvSpPr txBox="1">
                <a:spLocks noRot="1" noChangeAspect="1" noMove="1" noResize="1" noEditPoints="1" noAdjustHandles="1" noChangeArrowheads="1" noChangeShapeType="1" noTextEdit="1"/>
              </p:cNvSpPr>
              <p:nvPr/>
            </p:nvSpPr>
            <p:spPr>
              <a:xfrm>
                <a:off x="4648121" y="1342388"/>
                <a:ext cx="120226" cy="184666"/>
              </a:xfrm>
              <a:prstGeom prst="rect">
                <a:avLst/>
              </a:prstGeom>
              <a:blipFill>
                <a:blip r:embed="rId11"/>
                <a:stretch>
                  <a:fillRect l="-30000" r="-30000" b="-32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2258433D-8BE6-40E2-8ED8-D8135EBAD22C}"/>
                  </a:ext>
                </a:extLst>
              </p:cNvPr>
              <p:cNvSpPr txBox="1"/>
              <p:nvPr/>
            </p:nvSpPr>
            <p:spPr>
              <a:xfrm>
                <a:off x="2017765" y="1346865"/>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5" name="CuadroTexto 54">
                <a:extLst>
                  <a:ext uri="{FF2B5EF4-FFF2-40B4-BE49-F238E27FC236}">
                    <a16:creationId xmlns:a16="http://schemas.microsoft.com/office/drawing/2014/main" id="{2258433D-8BE6-40E2-8ED8-D8135EBAD22C}"/>
                  </a:ext>
                </a:extLst>
              </p:cNvPr>
              <p:cNvSpPr txBox="1">
                <a:spLocks noRot="1" noChangeAspect="1" noMove="1" noResize="1" noEditPoints="1" noAdjustHandles="1" noChangeArrowheads="1" noChangeShapeType="1" noTextEdit="1"/>
              </p:cNvSpPr>
              <p:nvPr/>
            </p:nvSpPr>
            <p:spPr>
              <a:xfrm>
                <a:off x="2017765" y="1346865"/>
                <a:ext cx="120226" cy="184666"/>
              </a:xfrm>
              <a:prstGeom prst="rect">
                <a:avLst/>
              </a:prstGeom>
              <a:blipFill>
                <a:blip r:embed="rId12"/>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92B3E1A-1DB7-4CAA-8AC2-3FA11F381A00}"/>
                  </a:ext>
                </a:extLst>
              </p:cNvPr>
              <p:cNvSpPr txBox="1"/>
              <p:nvPr/>
            </p:nvSpPr>
            <p:spPr>
              <a:xfrm>
                <a:off x="6951002" y="1347538"/>
                <a:ext cx="4866529" cy="5100114"/>
              </a:xfrm>
              <a:prstGeom prst="rect">
                <a:avLst/>
              </a:prstGeom>
              <a:noFill/>
            </p:spPr>
            <p:txBody>
              <a:bodyPr wrap="square" lIns="0" tIns="0" rIns="0" bIns="0" rtlCol="0">
                <a:spAutoFit/>
              </a:bodyPr>
              <a:lstStyle/>
              <a:p>
                <a:r>
                  <a:rPr lang="es-ES" u="sng" dirty="0"/>
                  <a:t>Entrada Neurona Capa 2:</a:t>
                </a:r>
              </a:p>
              <a:p>
                <a:endParaRPr lang="es-ES" u="sng" dirty="0"/>
              </a:p>
              <a:p>
                <a14:m>
                  <m:oMath xmlns:m="http://schemas.openxmlformats.org/officeDocument/2006/math">
                    <m:sSubSup>
                      <m:sSubSupPr>
                        <m:ctrlPr>
                          <a:rPr lang="es-ES" sz="1400" i="1" smtClean="0">
                            <a:latin typeface="Cambria Math" panose="02040503050406030204" pitchFamily="18" charset="0"/>
                          </a:rPr>
                        </m:ctrlPr>
                      </m:sSubSupPr>
                      <m:e>
                        <m:r>
                          <a:rPr lang="es-ES" sz="1400" b="0" i="1" smtClean="0">
                            <a:latin typeface="Cambria Math" panose="02040503050406030204" pitchFamily="18" charset="0"/>
                          </a:rPr>
                          <m:t>𝐸</m:t>
                        </m:r>
                      </m:e>
                      <m:sub>
                        <m:r>
                          <a:rPr lang="es-ES" sz="1400" i="1">
                            <a:latin typeface="Cambria Math" panose="02040503050406030204" pitchFamily="18" charset="0"/>
                          </a:rPr>
                          <m:t>1</m:t>
                        </m:r>
                      </m:sub>
                      <m:sup>
                        <m:r>
                          <a:rPr lang="es-ES" sz="1400" i="1">
                            <a:latin typeface="Cambria Math" panose="02040503050406030204" pitchFamily="18" charset="0"/>
                          </a:rPr>
                          <m:t>(</m:t>
                        </m:r>
                        <m:r>
                          <a:rPr lang="es-ES" sz="1400" b="0" i="1" smtClean="0">
                            <a:latin typeface="Cambria Math" panose="02040503050406030204" pitchFamily="18" charset="0"/>
                          </a:rPr>
                          <m:t>2</m:t>
                        </m:r>
                        <m:r>
                          <a:rPr lang="es-ES" sz="1400" i="1">
                            <a:latin typeface="Cambria Math" panose="02040503050406030204" pitchFamily="18" charset="0"/>
                          </a:rPr>
                          <m:t>)</m:t>
                        </m:r>
                      </m:sup>
                    </m:sSubSup>
                    <m:r>
                      <a:rPr lang="es-ES" sz="1400" b="0" i="1" smtClean="0">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1,0</m:t>
                        </m:r>
                      </m:sub>
                      <m:sup>
                        <m:r>
                          <a:rPr lang="es-ES" sz="1400" i="1">
                            <a:latin typeface="Cambria Math" panose="02040503050406030204" pitchFamily="18" charset="0"/>
                          </a:rPr>
                          <m:t>(</m:t>
                        </m:r>
                        <m:r>
                          <a:rPr lang="es-ES" sz="1400" b="0" i="1" smtClean="0">
                            <a:latin typeface="Cambria Math" panose="02040503050406030204" pitchFamily="18" charset="0"/>
                          </a:rPr>
                          <m:t>2</m:t>
                        </m:r>
                        <m:r>
                          <a:rPr lang="es-ES" sz="1400" i="1">
                            <a:latin typeface="Cambria Math" panose="02040503050406030204" pitchFamily="18" charset="0"/>
                          </a:rPr>
                          <m:t>)</m:t>
                        </m:r>
                      </m:sup>
                    </m:sSubSup>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𝑁</m:t>
                        </m:r>
                      </m:e>
                      <m:sub>
                        <m:r>
                          <a:rPr lang="es-ES" sz="1400" b="0" i="1" smtClean="0">
                            <a:latin typeface="Cambria Math" panose="02040503050406030204" pitchFamily="18" charset="0"/>
                          </a:rPr>
                          <m:t>0</m:t>
                        </m:r>
                      </m:sub>
                    </m:sSub>
                    <m:r>
                      <a:rPr lang="es-ES" sz="1400" b="0" i="1" smtClean="0">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m:t>
                        </m:r>
                        <m:r>
                          <a:rPr lang="es-ES" sz="1400" b="0" i="1" smtClean="0">
                            <a:latin typeface="Cambria Math" panose="02040503050406030204" pitchFamily="18" charset="0"/>
                          </a:rPr>
                          <m:t>1</m:t>
                        </m:r>
                      </m:sub>
                      <m:sup>
                        <m:r>
                          <a:rPr lang="es-ES" sz="1400" i="1">
                            <a:latin typeface="Cambria Math" panose="02040503050406030204" pitchFamily="18" charset="0"/>
                          </a:rPr>
                          <m:t>(</m:t>
                        </m:r>
                        <m:r>
                          <a:rPr lang="es-ES" sz="1400" b="0" i="1" smtClean="0">
                            <a:latin typeface="Cambria Math" panose="02040503050406030204" pitchFamily="18" charset="0"/>
                          </a:rPr>
                          <m:t>2</m:t>
                        </m:r>
                        <m:r>
                          <a:rPr lang="es-ES" sz="1400" i="1">
                            <a:latin typeface="Cambria Math" panose="02040503050406030204" pitchFamily="18" charset="0"/>
                          </a:rPr>
                          <m:t>)</m:t>
                        </m:r>
                      </m:sup>
                    </m:sSubSup>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b="0" i="1" smtClean="0">
                            <a:latin typeface="Cambria Math" panose="02040503050406030204" pitchFamily="18" charset="0"/>
                          </a:rPr>
                          <m:t>𝑁</m:t>
                        </m:r>
                      </m:e>
                      <m:sub>
                        <m:r>
                          <a:rPr lang="es-ES" sz="1400" b="0" i="1" smtClean="0">
                            <a:latin typeface="Cambria Math" panose="02040503050406030204" pitchFamily="18" charset="0"/>
                          </a:rPr>
                          <m:t>1</m:t>
                        </m:r>
                      </m:sub>
                    </m:sSub>
                    <m:r>
                      <a:rPr lang="es-ES" sz="1400" b="0" i="1" smtClean="0">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m:t>
                        </m:r>
                        <m:r>
                          <a:rPr lang="es-ES" sz="1400" b="0" i="1" smtClean="0">
                            <a:latin typeface="Cambria Math" panose="02040503050406030204" pitchFamily="18" charset="0"/>
                          </a:rPr>
                          <m:t>2</m:t>
                        </m:r>
                      </m:sub>
                      <m:sup>
                        <m:r>
                          <a:rPr lang="es-ES" sz="1400" i="1">
                            <a:latin typeface="Cambria Math" panose="02040503050406030204" pitchFamily="18" charset="0"/>
                          </a:rPr>
                          <m:t>(</m:t>
                        </m:r>
                        <m:r>
                          <a:rPr lang="es-ES" sz="1400" b="0" i="1" smtClean="0">
                            <a:latin typeface="Cambria Math" panose="02040503050406030204" pitchFamily="18" charset="0"/>
                          </a:rPr>
                          <m:t>2</m:t>
                        </m:r>
                        <m:r>
                          <a:rPr lang="es-ES" sz="1400" i="1">
                            <a:latin typeface="Cambria Math" panose="02040503050406030204" pitchFamily="18" charset="0"/>
                          </a:rPr>
                          <m:t>)</m:t>
                        </m:r>
                      </m:sup>
                    </m:sSubSup>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b="0" i="1" smtClean="0">
                            <a:latin typeface="Cambria Math" panose="02040503050406030204" pitchFamily="18" charset="0"/>
                          </a:rPr>
                          <m:t>𝑁</m:t>
                        </m:r>
                      </m:e>
                      <m:sub>
                        <m:r>
                          <a:rPr lang="es-ES" sz="1400" b="0" i="1" smtClean="0">
                            <a:latin typeface="Cambria Math" panose="02040503050406030204" pitchFamily="18" charset="0"/>
                          </a:rPr>
                          <m:t>2</m:t>
                        </m:r>
                      </m:sub>
                    </m:sSub>
                  </m:oMath>
                </a14:m>
                <a:r>
                  <a:rPr lang="es-ES" sz="1400" dirty="0"/>
                  <a:t> </a:t>
                </a:r>
              </a:p>
              <a:p>
                <a:r>
                  <a:rPr lang="es-ES" sz="1400" dirty="0"/>
                  <a:t>= 1 · 1 + 0.5 · 0.73 + (-0.5) · 0.88 =  0.92</a:t>
                </a:r>
              </a:p>
              <a:p>
                <a:endParaRPr lang="es-ES" dirty="0"/>
              </a:p>
              <a:p>
                <a:r>
                  <a:rPr lang="es-ES" sz="1400" dirty="0"/>
                  <a:t>De forma matricial lo calculamos:</a:t>
                </a:r>
              </a:p>
              <a:p>
                <a:endParaRPr lang="es-E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s-ES" sz="1400" b="0" i="1" smtClean="0">
                              <a:latin typeface="Cambria Math" panose="02040503050406030204" pitchFamily="18" charset="0"/>
                            </a:rPr>
                          </m:ctrlPr>
                        </m:sSupPr>
                        <m:e>
                          <m:r>
                            <a:rPr lang="es-ES" sz="1400" b="0" i="1" smtClean="0">
                              <a:latin typeface="Cambria Math" panose="02040503050406030204" pitchFamily="18" charset="0"/>
                            </a:rPr>
                            <m:t>𝐸</m:t>
                          </m:r>
                        </m:e>
                        <m:sup>
                          <m:r>
                            <a:rPr lang="es-ES" sz="1400" b="0" i="1" smtClean="0">
                              <a:latin typeface="Cambria Math" panose="02040503050406030204" pitchFamily="18" charset="0"/>
                            </a:rPr>
                            <m:t>(2)</m:t>
                          </m:r>
                        </m:sup>
                      </m:sSup>
                      <m:r>
                        <a:rPr lang="es-ES" sz="1400" b="0" i="1" smtClean="0">
                          <a:latin typeface="Cambria Math" panose="02040503050406030204" pitchFamily="18" charset="0"/>
                        </a:rPr>
                        <m:t>=</m:t>
                      </m:r>
                      <m:d>
                        <m:dPr>
                          <m:begChr m:val="["/>
                          <m:endChr m:val="]"/>
                          <m:ctrlPr>
                            <a:rPr lang="es-ES" sz="1400" b="0" i="1" smtClean="0">
                              <a:latin typeface="Cambria Math" panose="02040503050406030204" pitchFamily="18" charset="0"/>
                            </a:rPr>
                          </m:ctrlPr>
                        </m:dPr>
                        <m:e>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𝑁</m:t>
                              </m:r>
                            </m:e>
                            <m:sub>
                              <m:r>
                                <a:rPr lang="es-ES" sz="1400" b="0" i="1" smtClean="0">
                                  <a:latin typeface="Cambria Math" panose="02040503050406030204" pitchFamily="18" charset="0"/>
                                </a:rPr>
                                <m:t>0</m:t>
                              </m:r>
                            </m:sub>
                          </m:sSub>
                          <m:sSub>
                            <m:sSubPr>
                              <m:ctrlPr>
                                <a:rPr lang="es-ES" sz="1400" i="1">
                                  <a:latin typeface="Cambria Math" panose="02040503050406030204" pitchFamily="18" charset="0"/>
                                </a:rPr>
                              </m:ctrlPr>
                            </m:sSubPr>
                            <m:e>
                              <m:r>
                                <a:rPr lang="es-ES" sz="1400" b="0" i="1" smtClean="0">
                                  <a:latin typeface="Cambria Math" panose="02040503050406030204" pitchFamily="18" charset="0"/>
                                </a:rPr>
                                <m:t>  </m:t>
                              </m:r>
                              <m:r>
                                <a:rPr lang="es-ES" sz="1400" b="0" i="1" smtClean="0">
                                  <a:latin typeface="Cambria Math" panose="02040503050406030204" pitchFamily="18" charset="0"/>
                                </a:rPr>
                                <m:t>𝑁</m:t>
                              </m:r>
                            </m:e>
                            <m:sub>
                              <m:r>
                                <a:rPr lang="es-ES" sz="1400" b="0" i="1" smtClean="0">
                                  <a:latin typeface="Cambria Math" panose="02040503050406030204" pitchFamily="18" charset="0"/>
                                </a:rPr>
                                <m:t>1</m:t>
                              </m:r>
                            </m:sub>
                          </m:sSub>
                          <m:sSub>
                            <m:sSubPr>
                              <m:ctrlPr>
                                <a:rPr lang="es-ES" sz="1400" i="1">
                                  <a:latin typeface="Cambria Math" panose="02040503050406030204" pitchFamily="18" charset="0"/>
                                </a:rPr>
                              </m:ctrlPr>
                            </m:sSubPr>
                            <m:e>
                              <m:r>
                                <a:rPr lang="es-ES" sz="1400" b="0" i="1" smtClean="0">
                                  <a:latin typeface="Cambria Math" panose="02040503050406030204" pitchFamily="18" charset="0"/>
                                </a:rPr>
                                <m:t>  </m:t>
                              </m:r>
                              <m:r>
                                <a:rPr lang="es-ES" sz="1400" b="0" i="1" smtClean="0">
                                  <a:latin typeface="Cambria Math" panose="02040503050406030204" pitchFamily="18" charset="0"/>
                                </a:rPr>
                                <m:t>𝑁</m:t>
                              </m:r>
                            </m:e>
                            <m:sub>
                              <m:r>
                                <a:rPr lang="es-ES" sz="1400" b="0" i="1" smtClean="0">
                                  <a:latin typeface="Cambria Math" panose="02040503050406030204" pitchFamily="18" charset="0"/>
                                </a:rPr>
                                <m:t>2</m:t>
                              </m:r>
                            </m:sub>
                          </m:sSub>
                        </m:e>
                      </m:d>
                      <m:d>
                        <m:dPr>
                          <m:begChr m:val="["/>
                          <m:endChr m:val="]"/>
                          <m:ctrlPr>
                            <a:rPr lang="es-ES" sz="1400" i="1">
                              <a:latin typeface="Cambria Math" panose="02040503050406030204" pitchFamily="18" charset="0"/>
                            </a:rPr>
                          </m:ctrlPr>
                        </m:dPr>
                        <m:e>
                          <m:eqArr>
                            <m:eqArrPr>
                              <m:ctrlPr>
                                <a:rPr lang="es-ES" sz="1400" i="1">
                                  <a:latin typeface="Cambria Math" panose="02040503050406030204" pitchFamily="18" charset="0"/>
                                </a:rPr>
                              </m:ctrlPr>
                            </m:eqArrPr>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1,0</m:t>
                                  </m:r>
                                </m:sub>
                                <m:sup>
                                  <m:r>
                                    <a:rPr lang="es-ES" sz="1400" i="1">
                                      <a:latin typeface="Cambria Math" panose="02040503050406030204" pitchFamily="18" charset="0"/>
                                    </a:rPr>
                                    <m:t>(2)</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1,1</m:t>
                                  </m:r>
                                </m:sub>
                                <m:sup>
                                  <m:r>
                                    <a:rPr lang="es-ES" sz="1400" i="1">
                                      <a:latin typeface="Cambria Math" panose="02040503050406030204" pitchFamily="18" charset="0"/>
                                    </a:rPr>
                                    <m:t>(2)</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1,2</m:t>
                                  </m:r>
                                </m:sub>
                                <m:sup>
                                  <m:r>
                                    <a:rPr lang="es-ES" sz="1400" i="1">
                                      <a:latin typeface="Cambria Math" panose="02040503050406030204" pitchFamily="18" charset="0"/>
                                    </a:rPr>
                                    <m:t>(2)</m:t>
                                  </m:r>
                                </m:sup>
                              </m:sSubSup>
                            </m:e>
                          </m:eqArr>
                        </m:e>
                      </m:d>
                      <m:r>
                        <a:rPr lang="es-ES" sz="1400" b="0" i="1" smtClean="0">
                          <a:latin typeface="Cambria Math" panose="02040503050406030204" pitchFamily="18" charset="0"/>
                        </a:rPr>
                        <m:t>=</m:t>
                      </m:r>
                      <m:d>
                        <m:dPr>
                          <m:begChr m:val="["/>
                          <m:endChr m:val="]"/>
                          <m:ctrlPr>
                            <a:rPr lang="es-ES" sz="1400" i="1">
                              <a:latin typeface="Cambria Math" panose="02040503050406030204" pitchFamily="18" charset="0"/>
                            </a:rPr>
                          </m:ctrlPr>
                        </m:dPr>
                        <m:e>
                          <m:r>
                            <a:rPr lang="es-ES" sz="1400" b="0" i="1" smtClean="0">
                              <a:latin typeface="Cambria Math" panose="02040503050406030204" pitchFamily="18" charset="0"/>
                            </a:rPr>
                            <m:t>1  0.73  0.88</m:t>
                          </m:r>
                        </m:e>
                      </m:d>
                      <m:d>
                        <m:dPr>
                          <m:begChr m:val="["/>
                          <m:endChr m:val="]"/>
                          <m:ctrlPr>
                            <a:rPr lang="es-ES" sz="1400" i="1">
                              <a:latin typeface="Cambria Math" panose="02040503050406030204" pitchFamily="18" charset="0"/>
                            </a:rPr>
                          </m:ctrlPr>
                        </m:dPr>
                        <m:e>
                          <m:eqArr>
                            <m:eqArrPr>
                              <m:ctrlPr>
                                <a:rPr lang="es-ES" sz="1400" i="1">
                                  <a:latin typeface="Cambria Math" panose="02040503050406030204" pitchFamily="18" charset="0"/>
                                </a:rPr>
                              </m:ctrlPr>
                            </m:eqArrPr>
                            <m:e>
                              <m:r>
                                <a:rPr lang="es-ES" sz="1400" i="1">
                                  <a:latin typeface="Cambria Math" panose="02040503050406030204" pitchFamily="18" charset="0"/>
                                </a:rPr>
                                <m:t>1</m:t>
                              </m:r>
                            </m:e>
                            <m:e>
                              <m:r>
                                <a:rPr lang="es-ES" sz="1400" i="1">
                                  <a:latin typeface="Cambria Math" panose="02040503050406030204" pitchFamily="18" charset="0"/>
                                </a:rPr>
                                <m:t>0,5</m:t>
                              </m:r>
                            </m:e>
                            <m:e>
                              <m:r>
                                <a:rPr lang="es-ES" sz="1400" i="1">
                                  <a:latin typeface="Cambria Math" panose="02040503050406030204" pitchFamily="18" charset="0"/>
                                </a:rPr>
                                <m:t>−0,5</m:t>
                              </m:r>
                            </m:e>
                          </m:eqArr>
                        </m:e>
                      </m:d>
                      <m:r>
                        <a:rPr lang="es-ES" sz="1400" b="0" i="1" smtClean="0">
                          <a:latin typeface="Cambria Math" panose="02040503050406030204" pitchFamily="18" charset="0"/>
                        </a:rPr>
                        <m:t>=0.92</m:t>
                      </m:r>
                    </m:oMath>
                  </m:oMathPara>
                </a14:m>
                <a:endParaRPr lang="es-ES" b="0" dirty="0"/>
              </a:p>
              <a:p>
                <a:endParaRPr lang="es-ES" dirty="0"/>
              </a:p>
              <a:p>
                <a:r>
                  <a:rPr lang="es-ES" b="0" dirty="0"/>
                  <a:t> </a:t>
                </a:r>
                <a:r>
                  <a:rPr lang="es-ES" u="sng" dirty="0"/>
                  <a:t>Salida Neurona Capa 1 </a:t>
                </a:r>
                <a:r>
                  <a:rPr lang="es-ES" sz="1400" u="sng" dirty="0"/>
                  <a:t>(Función Activación </a:t>
                </a:r>
                <a:r>
                  <a:rPr lang="es-ES" sz="1400" u="sng" dirty="0" err="1"/>
                  <a:t>sigmoidal</a:t>
                </a:r>
                <a:r>
                  <a:rPr lang="es-ES" sz="1400" u="sng" dirty="0"/>
                  <a:t>)</a:t>
                </a:r>
                <a:r>
                  <a:rPr lang="es-ES" u="sng" dirty="0"/>
                  <a:t>:</a:t>
                </a:r>
              </a:p>
              <a:p>
                <a:endParaRPr lang="es-ES" b="0" dirty="0"/>
              </a:p>
              <a:p>
                <a:pPr/>
                <a14:m>
                  <m:oMathPara xmlns:m="http://schemas.openxmlformats.org/officeDocument/2006/math">
                    <m:oMathParaPr>
                      <m:jc m:val="left"/>
                    </m:oMathParaPr>
                    <m:oMath xmlns:m="http://schemas.openxmlformats.org/officeDocument/2006/math">
                      <m:sSubSup>
                        <m:sSubSupPr>
                          <m:ctrlPr>
                            <a:rPr lang="es-ES" sz="1400" b="0" i="1" smtClean="0">
                              <a:latin typeface="Cambria Math" panose="02040503050406030204" pitchFamily="18" charset="0"/>
                            </a:rPr>
                          </m:ctrlPr>
                        </m:sSubSupPr>
                        <m:e>
                          <m:r>
                            <a:rPr lang="es-ES" sz="1400" b="0" i="1" smtClean="0">
                              <a:latin typeface="Cambria Math" panose="02040503050406030204" pitchFamily="18" charset="0"/>
                            </a:rPr>
                            <m:t>𝑆</m:t>
                          </m:r>
                        </m:e>
                        <m:sub>
                          <m:r>
                            <a:rPr lang="es-ES" sz="1400" b="0" i="1" smtClean="0">
                              <a:latin typeface="Cambria Math" panose="02040503050406030204" pitchFamily="18" charset="0"/>
                            </a:rPr>
                            <m:t>1</m:t>
                          </m:r>
                        </m:sub>
                        <m:sup>
                          <m:r>
                            <a:rPr lang="es-ES" sz="1400" b="0" i="1" smtClean="0">
                              <a:latin typeface="Cambria Math" panose="02040503050406030204" pitchFamily="18" charset="0"/>
                            </a:rPr>
                            <m:t>(2)</m:t>
                          </m:r>
                        </m:sup>
                      </m:sSubSup>
                      <m:r>
                        <a:rPr lang="es-ES" sz="1400" b="0" i="1" smtClean="0">
                          <a:latin typeface="Cambria Math" panose="02040503050406030204" pitchFamily="18" charset="0"/>
                        </a:rPr>
                        <m:t>= </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1</m:t>
                          </m:r>
                        </m:num>
                        <m:den>
                          <m:r>
                            <a:rPr lang="es-ES" sz="1400" b="0" i="1" smtClean="0">
                              <a:latin typeface="Cambria Math" panose="02040503050406030204" pitchFamily="18" charset="0"/>
                            </a:rPr>
                            <m:t>1+</m:t>
                          </m:r>
                          <m:sSup>
                            <m:sSupPr>
                              <m:ctrlPr>
                                <a:rPr lang="es-ES" sz="1400" b="0" i="1" smtClean="0">
                                  <a:latin typeface="Cambria Math" panose="02040503050406030204" pitchFamily="18" charset="0"/>
                                </a:rPr>
                              </m:ctrlPr>
                            </m:sSupPr>
                            <m:e>
                              <m:r>
                                <a:rPr lang="es-ES" sz="1400" b="0" i="1" smtClean="0">
                                  <a:latin typeface="Cambria Math" panose="02040503050406030204" pitchFamily="18" charset="0"/>
                                </a:rPr>
                                <m:t>𝑒</m:t>
                              </m:r>
                            </m:e>
                            <m:sup>
                              <m:r>
                                <a:rPr lang="es-ES" sz="1400" b="0" i="1" smtClean="0">
                                  <a:latin typeface="Cambria Math" panose="02040503050406030204" pitchFamily="18" charset="0"/>
                                </a:rPr>
                                <m:t>−</m:t>
                              </m:r>
                              <m:sSubSup>
                                <m:sSubSupPr>
                                  <m:ctrlPr>
                                    <a:rPr lang="es-ES" sz="1400" b="0" i="1" smtClean="0">
                                      <a:latin typeface="Cambria Math" panose="02040503050406030204" pitchFamily="18" charset="0"/>
                                    </a:rPr>
                                  </m:ctrlPr>
                                </m:sSubSupPr>
                                <m:e>
                                  <m:r>
                                    <a:rPr lang="es-ES" sz="1400" b="0" i="1" smtClean="0">
                                      <a:latin typeface="Cambria Math" panose="02040503050406030204" pitchFamily="18" charset="0"/>
                                    </a:rPr>
                                    <m:t>𝐸</m:t>
                                  </m:r>
                                </m:e>
                                <m:sub>
                                  <m:r>
                                    <a:rPr lang="es-ES" sz="1400" b="0" i="1" smtClean="0">
                                      <a:latin typeface="Cambria Math" panose="02040503050406030204" pitchFamily="18" charset="0"/>
                                    </a:rPr>
                                    <m:t>1</m:t>
                                  </m:r>
                                </m:sub>
                                <m:sup>
                                  <m:r>
                                    <a:rPr lang="es-ES" sz="1400" b="0" i="1" smtClean="0">
                                      <a:latin typeface="Cambria Math" panose="02040503050406030204" pitchFamily="18" charset="0"/>
                                    </a:rPr>
                                    <m:t>(2)</m:t>
                                  </m:r>
                                </m:sup>
                              </m:sSubSup>
                            </m:sup>
                          </m:sSup>
                        </m:den>
                      </m:f>
                      <m:r>
                        <a:rPr lang="es-ES" sz="1400" b="0" i="1" smtClean="0">
                          <a:latin typeface="Cambria Math" panose="02040503050406030204" pitchFamily="18" charset="0"/>
                        </a:rPr>
                        <m:t>=</m:t>
                      </m:r>
                      <m:f>
                        <m:fPr>
                          <m:ctrlPr>
                            <a:rPr lang="es-ES" sz="1400" i="1">
                              <a:latin typeface="Cambria Math" panose="02040503050406030204" pitchFamily="18" charset="0"/>
                            </a:rPr>
                          </m:ctrlPr>
                        </m:fPr>
                        <m:num>
                          <m:r>
                            <a:rPr lang="es-ES" sz="1400" i="1">
                              <a:latin typeface="Cambria Math" panose="02040503050406030204" pitchFamily="18" charset="0"/>
                            </a:rPr>
                            <m:t>1</m:t>
                          </m:r>
                        </m:num>
                        <m:den>
                          <m:r>
                            <a:rPr lang="es-ES" sz="1400" i="1">
                              <a:latin typeface="Cambria Math" panose="02040503050406030204" pitchFamily="18" charset="0"/>
                            </a:rPr>
                            <m:t>1+</m:t>
                          </m:r>
                          <m:sSup>
                            <m:sSupPr>
                              <m:ctrlPr>
                                <a:rPr lang="es-ES" sz="1400" i="1">
                                  <a:latin typeface="Cambria Math" panose="02040503050406030204" pitchFamily="18" charset="0"/>
                                </a:rPr>
                              </m:ctrlPr>
                            </m:sSupPr>
                            <m:e>
                              <m:r>
                                <a:rPr lang="es-ES" sz="1400" i="1">
                                  <a:latin typeface="Cambria Math" panose="02040503050406030204" pitchFamily="18" charset="0"/>
                                </a:rPr>
                                <m:t>𝑒</m:t>
                              </m:r>
                            </m:e>
                            <m:sup>
                              <m:r>
                                <a:rPr lang="es-ES" sz="1400" i="1">
                                  <a:latin typeface="Cambria Math" panose="02040503050406030204" pitchFamily="18" charset="0"/>
                                </a:rPr>
                                <m:t>−</m:t>
                              </m:r>
                              <m:r>
                                <a:rPr lang="es-ES" sz="1400" b="0" i="1" smtClean="0">
                                  <a:latin typeface="Cambria Math" panose="02040503050406030204" pitchFamily="18" charset="0"/>
                                </a:rPr>
                                <m:t>0.92</m:t>
                              </m:r>
                            </m:sup>
                          </m:sSup>
                        </m:den>
                      </m:f>
                      <m:r>
                        <a:rPr lang="es-ES" sz="1400" b="0" i="1" smtClean="0">
                          <a:latin typeface="Cambria Math" panose="02040503050406030204" pitchFamily="18" charset="0"/>
                        </a:rPr>
                        <m:t>=</m:t>
                      </m:r>
                      <m:r>
                        <a:rPr lang="es-ES" sz="1400" b="1" i="1" smtClean="0">
                          <a:solidFill>
                            <a:srgbClr val="FF0000"/>
                          </a:solidFill>
                          <a:latin typeface="Cambria Math" panose="02040503050406030204" pitchFamily="18" charset="0"/>
                        </a:rPr>
                        <m:t>𝟎</m:t>
                      </m:r>
                      <m:r>
                        <a:rPr lang="es-ES" sz="1400" b="1" i="1" smtClean="0">
                          <a:solidFill>
                            <a:srgbClr val="FF0000"/>
                          </a:solidFill>
                          <a:latin typeface="Cambria Math" panose="02040503050406030204" pitchFamily="18" charset="0"/>
                        </a:rPr>
                        <m:t>,</m:t>
                      </m:r>
                      <m:r>
                        <a:rPr lang="es-ES" sz="1400" b="1" i="1" smtClean="0">
                          <a:solidFill>
                            <a:srgbClr val="FF0000"/>
                          </a:solidFill>
                          <a:latin typeface="Cambria Math" panose="02040503050406030204" pitchFamily="18" charset="0"/>
                        </a:rPr>
                        <m:t>𝟕𝟏</m:t>
                      </m:r>
                    </m:oMath>
                  </m:oMathPara>
                </a14:m>
                <a:endParaRPr lang="es-ES" sz="1400" b="1" dirty="0"/>
              </a:p>
              <a:p>
                <a:endParaRPr lang="es-ES" sz="1400" b="0" dirty="0"/>
              </a:p>
              <a:p>
                <a:r>
                  <a:rPr lang="es-ES" u="sng" dirty="0"/>
                  <a:t>Error Cometido:</a:t>
                </a:r>
              </a:p>
              <a:p>
                <a:endParaRPr lang="es-ES" u="sng" dirty="0"/>
              </a:p>
              <a:p>
                <a14:m>
                  <m:oMath xmlns:m="http://schemas.openxmlformats.org/officeDocument/2006/math">
                    <m:r>
                      <a:rPr lang="es-ES" sz="1400" b="0" i="1" smtClean="0">
                        <a:latin typeface="Cambria Math" panose="02040503050406030204" pitchFamily="18" charset="0"/>
                      </a:rPr>
                      <m:t>𝑒𝑟𝑟𝑜𝑟</m:t>
                    </m:r>
                    <m:r>
                      <a:rPr lang="es-ES" sz="1400" b="0" i="1" smtClean="0">
                        <a:latin typeface="Cambria Math" panose="02040503050406030204" pitchFamily="18" charset="0"/>
                      </a:rPr>
                      <m:t>=</m:t>
                    </m:r>
                    <m:r>
                      <a:rPr lang="es-ES" sz="1400" b="0" i="1" smtClean="0">
                        <a:latin typeface="Cambria Math" panose="02040503050406030204" pitchFamily="18" charset="0"/>
                      </a:rPr>
                      <m:t>𝑦</m:t>
                    </m:r>
                    <m:r>
                      <a:rPr lang="es-ES" sz="1400" b="0" i="1" smtClean="0">
                        <a:latin typeface="Cambria Math" panose="02040503050406030204" pitchFamily="18" charset="0"/>
                      </a:rPr>
                      <m:t> −</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i="1">
                            <a:latin typeface="Cambria Math" panose="02040503050406030204" pitchFamily="18" charset="0"/>
                          </a:rPr>
                          <m:t>1</m:t>
                        </m:r>
                      </m:sub>
                      <m:sup>
                        <m:r>
                          <a:rPr lang="es-ES" sz="1400" i="1">
                            <a:latin typeface="Cambria Math" panose="02040503050406030204" pitchFamily="18" charset="0"/>
                          </a:rPr>
                          <m:t>(2)</m:t>
                        </m:r>
                      </m:sup>
                    </m:sSubSup>
                  </m:oMath>
                </a14:m>
                <a:r>
                  <a:rPr lang="es-ES" sz="1400" dirty="0"/>
                  <a:t> = 0 – 0,71 = </a:t>
                </a:r>
                <a:r>
                  <a:rPr lang="es-ES" sz="1400" b="1" dirty="0">
                    <a:solidFill>
                      <a:schemeClr val="accent2"/>
                    </a:solidFill>
                  </a:rPr>
                  <a:t>-0.71</a:t>
                </a:r>
              </a:p>
            </p:txBody>
          </p:sp>
        </mc:Choice>
        <mc:Fallback xmlns="">
          <p:sp>
            <p:nvSpPr>
              <p:cNvPr id="64" name="CuadroTexto 63">
                <a:extLst>
                  <a:ext uri="{FF2B5EF4-FFF2-40B4-BE49-F238E27FC236}">
                    <a16:creationId xmlns:a16="http://schemas.microsoft.com/office/drawing/2014/main" id="{892B3E1A-1DB7-4CAA-8AC2-3FA11F381A00}"/>
                  </a:ext>
                </a:extLst>
              </p:cNvPr>
              <p:cNvSpPr txBox="1">
                <a:spLocks noRot="1" noChangeAspect="1" noMove="1" noResize="1" noEditPoints="1" noAdjustHandles="1" noChangeArrowheads="1" noChangeShapeType="1" noTextEdit="1"/>
              </p:cNvSpPr>
              <p:nvPr/>
            </p:nvSpPr>
            <p:spPr>
              <a:xfrm>
                <a:off x="6951002" y="1347538"/>
                <a:ext cx="4866529" cy="5100114"/>
              </a:xfrm>
              <a:prstGeom prst="rect">
                <a:avLst/>
              </a:prstGeom>
              <a:blipFill>
                <a:blip r:embed="rId13"/>
                <a:stretch>
                  <a:fillRect l="-2597" t="-1241" b="-744"/>
                </a:stretch>
              </a:blipFill>
            </p:spPr>
            <p:txBody>
              <a:bodyPr/>
              <a:lstStyle/>
              <a:p>
                <a:r>
                  <a:rPr lang="es-ES">
                    <a:noFill/>
                  </a:rPr>
                  <a:t> </a:t>
                </a:r>
              </a:p>
            </p:txBody>
          </p:sp>
        </mc:Fallback>
      </mc:AlternateContent>
      <p:cxnSp>
        <p:nvCxnSpPr>
          <p:cNvPr id="4" name="Conector recto de flecha 3">
            <a:extLst>
              <a:ext uri="{FF2B5EF4-FFF2-40B4-BE49-F238E27FC236}">
                <a16:creationId xmlns:a16="http://schemas.microsoft.com/office/drawing/2014/main" id="{681AEF01-BB74-48B7-A1E7-D14009D2F463}"/>
              </a:ext>
            </a:extLst>
          </p:cNvPr>
          <p:cNvCxnSpPr>
            <a:endCxn id="9" idx="2"/>
          </p:cNvCxnSpPr>
          <p:nvPr/>
        </p:nvCxnSpPr>
        <p:spPr>
          <a:xfrm>
            <a:off x="670560" y="3438666"/>
            <a:ext cx="28083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F9E065E2-1570-4A81-B1EA-B89794E1E2F1}"/>
              </a:ext>
            </a:extLst>
          </p:cNvPr>
          <p:cNvCxnSpPr/>
          <p:nvPr/>
        </p:nvCxnSpPr>
        <p:spPr>
          <a:xfrm>
            <a:off x="670560" y="4951405"/>
            <a:ext cx="2808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C5408B7D-625F-409B-8E28-CB62009F136D}"/>
                  </a:ext>
                </a:extLst>
              </p:cNvPr>
              <p:cNvSpPr txBox="1"/>
              <p:nvPr/>
            </p:nvSpPr>
            <p:spPr>
              <a:xfrm>
                <a:off x="523459" y="3346332"/>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0" name="CuadroTexto 39">
                <a:extLst>
                  <a:ext uri="{FF2B5EF4-FFF2-40B4-BE49-F238E27FC236}">
                    <a16:creationId xmlns:a16="http://schemas.microsoft.com/office/drawing/2014/main" id="{C5408B7D-625F-409B-8E28-CB62009F136D}"/>
                  </a:ext>
                </a:extLst>
              </p:cNvPr>
              <p:cNvSpPr txBox="1">
                <a:spLocks noRot="1" noChangeAspect="1" noMove="1" noResize="1" noEditPoints="1" noAdjustHandles="1" noChangeArrowheads="1" noChangeShapeType="1" noTextEdit="1"/>
              </p:cNvSpPr>
              <p:nvPr/>
            </p:nvSpPr>
            <p:spPr>
              <a:xfrm>
                <a:off x="523459" y="3346332"/>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8D3EB880-7385-475C-8F75-F1E5CCE199B3}"/>
                  </a:ext>
                </a:extLst>
              </p:cNvPr>
              <p:cNvSpPr txBox="1"/>
              <p:nvPr/>
            </p:nvSpPr>
            <p:spPr>
              <a:xfrm>
                <a:off x="501660" y="4857269"/>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1" name="CuadroTexto 40">
                <a:extLst>
                  <a:ext uri="{FF2B5EF4-FFF2-40B4-BE49-F238E27FC236}">
                    <a16:creationId xmlns:a16="http://schemas.microsoft.com/office/drawing/2014/main" id="{8D3EB880-7385-475C-8F75-F1E5CCE199B3}"/>
                  </a:ext>
                </a:extLst>
              </p:cNvPr>
              <p:cNvSpPr txBox="1">
                <a:spLocks noRot="1" noChangeAspect="1" noMove="1" noResize="1" noEditPoints="1" noAdjustHandles="1" noChangeArrowheads="1" noChangeShapeType="1" noTextEdit="1"/>
              </p:cNvSpPr>
              <p:nvPr/>
            </p:nvSpPr>
            <p:spPr>
              <a:xfrm>
                <a:off x="501660" y="4857269"/>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B2E4B99A-0F26-46F3-9295-874642339844}"/>
                  </a:ext>
                </a:extLst>
              </p:cNvPr>
              <p:cNvSpPr txBox="1"/>
              <p:nvPr/>
            </p:nvSpPr>
            <p:spPr>
              <a:xfrm>
                <a:off x="6670750" y="4101801"/>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2" name="CuadroTexto 41">
                <a:extLst>
                  <a:ext uri="{FF2B5EF4-FFF2-40B4-BE49-F238E27FC236}">
                    <a16:creationId xmlns:a16="http://schemas.microsoft.com/office/drawing/2014/main" id="{B2E4B99A-0F26-46F3-9295-874642339844}"/>
                  </a:ext>
                </a:extLst>
              </p:cNvPr>
              <p:cNvSpPr txBox="1">
                <a:spLocks noRot="1" noChangeAspect="1" noMove="1" noResize="1" noEditPoints="1" noAdjustHandles="1" noChangeArrowheads="1" noChangeShapeType="1" noTextEdit="1"/>
              </p:cNvSpPr>
              <p:nvPr/>
            </p:nvSpPr>
            <p:spPr>
              <a:xfrm>
                <a:off x="6670750" y="4101801"/>
                <a:ext cx="120226" cy="184666"/>
              </a:xfrm>
              <a:prstGeom prst="rect">
                <a:avLst/>
              </a:prstGeom>
              <a:blipFill>
                <a:blip r:embed="rId14"/>
                <a:stretch>
                  <a:fillRect l="-30000" r="-30000" b="-6667"/>
                </a:stretch>
              </a:blipFill>
            </p:spPr>
            <p:txBody>
              <a:bodyPr/>
              <a:lstStyle/>
              <a:p>
                <a:r>
                  <a:rPr lang="es-ES">
                    <a:noFill/>
                  </a:rPr>
                  <a:t> </a:t>
                </a:r>
              </a:p>
            </p:txBody>
          </p:sp>
        </mc:Fallback>
      </mc:AlternateContent>
    </p:spTree>
    <p:extLst>
      <p:ext uri="{BB962C8B-B14F-4D97-AF65-F5344CB8AC3E}">
        <p14:creationId xmlns:p14="http://schemas.microsoft.com/office/powerpoint/2010/main" val="958841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Perceptrón Multicapa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27</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3F586BA3-1176-4DE9-AD26-C38173504F98}"/>
              </a:ext>
            </a:extLst>
          </p:cNvPr>
          <p:cNvSpPr/>
          <p:nvPr/>
        </p:nvSpPr>
        <p:spPr>
          <a:xfrm>
            <a:off x="1707399" y="1546044"/>
            <a:ext cx="756000" cy="755219"/>
          </a:xfrm>
          <a:prstGeom prst="ellipse">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0</a:t>
            </a:r>
          </a:p>
          <a:p>
            <a:pPr algn="ctr"/>
            <a:r>
              <a:rPr lang="es-ES" sz="1000" dirty="0">
                <a:ln w="0"/>
                <a:solidFill>
                  <a:srgbClr val="FF0000"/>
                </a:solidFill>
                <a:effectLst>
                  <a:outerShdw blurRad="38100" dist="19050" dir="2700000" algn="tl" rotWithShape="0">
                    <a:schemeClr val="dk1">
                      <a:alpha val="40000"/>
                    </a:schemeClr>
                  </a:outerShdw>
                </a:effectLst>
              </a:rPr>
              <a:t>1</a:t>
            </a:r>
            <a:endParaRPr lang="es-ES" dirty="0">
              <a:ln w="0"/>
              <a:solidFill>
                <a:schemeClr val="tx1"/>
              </a:solidFill>
              <a:effectLst>
                <a:outerShdw blurRad="38100" dist="19050" dir="2700000" algn="tl" rotWithShape="0">
                  <a:schemeClr val="dk1">
                    <a:alpha val="40000"/>
                  </a:schemeClr>
                </a:outerShdw>
              </a:effectLst>
            </a:endParaRPr>
          </a:p>
        </p:txBody>
      </p:sp>
      <p:sp>
        <p:nvSpPr>
          <p:cNvPr id="9" name="Elipse 8">
            <a:extLst>
              <a:ext uri="{FF2B5EF4-FFF2-40B4-BE49-F238E27FC236}">
                <a16:creationId xmlns:a16="http://schemas.microsoft.com/office/drawing/2014/main" id="{3E478253-963A-4528-8FD2-D5E9645D94B9}"/>
              </a:ext>
            </a:extLst>
          </p:cNvPr>
          <p:cNvSpPr/>
          <p:nvPr/>
        </p:nvSpPr>
        <p:spPr>
          <a:xfrm>
            <a:off x="951399" y="3061056"/>
            <a:ext cx="756000" cy="75521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0" name="Elipse 9">
            <a:extLst>
              <a:ext uri="{FF2B5EF4-FFF2-40B4-BE49-F238E27FC236}">
                <a16:creationId xmlns:a16="http://schemas.microsoft.com/office/drawing/2014/main" id="{3EF02CC9-EBA5-49EB-BBF4-632F078FCC82}"/>
              </a:ext>
            </a:extLst>
          </p:cNvPr>
          <p:cNvSpPr/>
          <p:nvPr/>
        </p:nvSpPr>
        <p:spPr>
          <a:xfrm>
            <a:off x="951399" y="4571993"/>
            <a:ext cx="756000" cy="7552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1" name="Elipse 10">
            <a:extLst>
              <a:ext uri="{FF2B5EF4-FFF2-40B4-BE49-F238E27FC236}">
                <a16:creationId xmlns:a16="http://schemas.microsoft.com/office/drawing/2014/main" id="{AF3AC6A9-647F-4E31-836A-5E5FA976CEFD}"/>
              </a:ext>
            </a:extLst>
          </p:cNvPr>
          <p:cNvSpPr/>
          <p:nvPr/>
        </p:nvSpPr>
        <p:spPr>
          <a:xfrm>
            <a:off x="3572100" y="3061057"/>
            <a:ext cx="756000" cy="755219"/>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1 </a:t>
            </a:r>
            <a:r>
              <a:rPr lang="es-ES" sz="1000" dirty="0">
                <a:ln w="0"/>
                <a:solidFill>
                  <a:srgbClr val="FF0000"/>
                </a:solidFill>
                <a:effectLst>
                  <a:outerShdw blurRad="38100" dist="19050" dir="2700000" algn="tl" rotWithShape="0">
                    <a:schemeClr val="dk1">
                      <a:alpha val="40000"/>
                    </a:schemeClr>
                  </a:outerShdw>
                </a:effectLst>
              </a:rPr>
              <a:t>0.73</a:t>
            </a:r>
            <a:endParaRPr lang="es-ES" baseline="-25000" dirty="0">
              <a:ln w="0"/>
              <a:solidFill>
                <a:srgbClr val="FF0000"/>
              </a:solidFill>
              <a:effectLst>
                <a:outerShdw blurRad="38100" dist="19050" dir="2700000" algn="tl" rotWithShape="0">
                  <a:schemeClr val="dk1">
                    <a:alpha val="40000"/>
                  </a:schemeClr>
                </a:outerShdw>
              </a:effectLst>
            </a:endParaRPr>
          </a:p>
        </p:txBody>
      </p:sp>
      <p:sp>
        <p:nvSpPr>
          <p:cNvPr id="12" name="Elipse 11">
            <a:extLst>
              <a:ext uri="{FF2B5EF4-FFF2-40B4-BE49-F238E27FC236}">
                <a16:creationId xmlns:a16="http://schemas.microsoft.com/office/drawing/2014/main" id="{C3A8EDB3-088D-4E41-BA79-3A7B52A26880}"/>
              </a:ext>
            </a:extLst>
          </p:cNvPr>
          <p:cNvSpPr/>
          <p:nvPr/>
        </p:nvSpPr>
        <p:spPr>
          <a:xfrm>
            <a:off x="3572100" y="4571993"/>
            <a:ext cx="756000" cy="755219"/>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0.88</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3" name="Elipse 12">
            <a:extLst>
              <a:ext uri="{FF2B5EF4-FFF2-40B4-BE49-F238E27FC236}">
                <a16:creationId xmlns:a16="http://schemas.microsoft.com/office/drawing/2014/main" id="{87B87DC3-CCEF-4521-A871-FD838F36B0E0}"/>
              </a:ext>
            </a:extLst>
          </p:cNvPr>
          <p:cNvSpPr/>
          <p:nvPr/>
        </p:nvSpPr>
        <p:spPr>
          <a:xfrm>
            <a:off x="5547515" y="3817796"/>
            <a:ext cx="756000" cy="755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S</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00" dirty="0">
                <a:ln w="0"/>
                <a:solidFill>
                  <a:srgbClr val="FF0000"/>
                </a:solidFill>
                <a:effectLst>
                  <a:outerShdw blurRad="38100" dist="19050" dir="2700000" algn="tl" rotWithShape="0">
                    <a:schemeClr val="dk1">
                      <a:alpha val="40000"/>
                    </a:schemeClr>
                  </a:outerShdw>
                </a:effectLst>
              </a:rPr>
              <a:t>0.71</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4" name="Elipse 13">
            <a:extLst>
              <a:ext uri="{FF2B5EF4-FFF2-40B4-BE49-F238E27FC236}">
                <a16:creationId xmlns:a16="http://schemas.microsoft.com/office/drawing/2014/main" id="{F09F2242-2B19-442C-B444-D964F6269FFB}"/>
              </a:ext>
            </a:extLst>
          </p:cNvPr>
          <p:cNvSpPr/>
          <p:nvPr/>
        </p:nvSpPr>
        <p:spPr>
          <a:xfrm>
            <a:off x="4330301" y="1530788"/>
            <a:ext cx="756000" cy="755219"/>
          </a:xfrm>
          <a:prstGeom prst="ellipse">
            <a:avLst/>
          </a:prstGeom>
          <a:solidFill>
            <a:schemeClr val="bg1">
              <a:lumMod val="95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15" name="CuadroTexto 14">
            <a:extLst>
              <a:ext uri="{FF2B5EF4-FFF2-40B4-BE49-F238E27FC236}">
                <a16:creationId xmlns:a16="http://schemas.microsoft.com/office/drawing/2014/main" id="{46870AA8-C2F4-4301-A138-37DF45BA5498}"/>
              </a:ext>
            </a:extLst>
          </p:cNvPr>
          <p:cNvSpPr txBox="1"/>
          <p:nvPr/>
        </p:nvSpPr>
        <p:spPr>
          <a:xfrm>
            <a:off x="902411" y="5833137"/>
            <a:ext cx="853975" cy="492443"/>
          </a:xfrm>
          <a:prstGeom prst="rect">
            <a:avLst/>
          </a:prstGeom>
          <a:noFill/>
        </p:spPr>
        <p:txBody>
          <a:bodyPr wrap="square" rtlCol="0">
            <a:spAutoFit/>
          </a:bodyPr>
          <a:lstStyle/>
          <a:p>
            <a:pPr algn="ctr"/>
            <a:r>
              <a:rPr lang="es-ES" sz="1400" dirty="0"/>
              <a:t>Capa 0</a:t>
            </a:r>
          </a:p>
          <a:p>
            <a:pPr algn="ctr"/>
            <a:r>
              <a:rPr lang="es-ES" sz="1100" dirty="0">
                <a:solidFill>
                  <a:schemeClr val="accent6"/>
                </a:solidFill>
              </a:rPr>
              <a:t>Entrada</a:t>
            </a:r>
            <a:endParaRPr lang="es-ES" sz="1400" dirty="0">
              <a:solidFill>
                <a:schemeClr val="accent6"/>
              </a:solidFill>
            </a:endParaRPr>
          </a:p>
        </p:txBody>
      </p:sp>
      <p:sp>
        <p:nvSpPr>
          <p:cNvPr id="16" name="CuadroTexto 15">
            <a:extLst>
              <a:ext uri="{FF2B5EF4-FFF2-40B4-BE49-F238E27FC236}">
                <a16:creationId xmlns:a16="http://schemas.microsoft.com/office/drawing/2014/main" id="{1AF46529-A4D1-49C3-AD61-283CCCC1A1F5}"/>
              </a:ext>
            </a:extLst>
          </p:cNvPr>
          <p:cNvSpPr txBox="1"/>
          <p:nvPr/>
        </p:nvSpPr>
        <p:spPr>
          <a:xfrm>
            <a:off x="3523112" y="5833137"/>
            <a:ext cx="853975" cy="492443"/>
          </a:xfrm>
          <a:prstGeom prst="rect">
            <a:avLst/>
          </a:prstGeom>
          <a:noFill/>
        </p:spPr>
        <p:txBody>
          <a:bodyPr wrap="square" rtlCol="0">
            <a:spAutoFit/>
          </a:bodyPr>
          <a:lstStyle/>
          <a:p>
            <a:pPr algn="ctr"/>
            <a:r>
              <a:rPr lang="es-ES" sz="1400" dirty="0"/>
              <a:t>Capa 1</a:t>
            </a:r>
          </a:p>
          <a:p>
            <a:pPr algn="ctr"/>
            <a:r>
              <a:rPr lang="es-ES" sz="1100" dirty="0">
                <a:solidFill>
                  <a:schemeClr val="accent1"/>
                </a:solidFill>
              </a:rPr>
              <a:t>Oculta</a:t>
            </a:r>
            <a:endParaRPr lang="es-ES" sz="1400" dirty="0">
              <a:solidFill>
                <a:schemeClr val="accent1"/>
              </a:solidFill>
            </a:endParaRPr>
          </a:p>
        </p:txBody>
      </p:sp>
      <p:sp>
        <p:nvSpPr>
          <p:cNvPr id="17" name="CuadroTexto 16">
            <a:extLst>
              <a:ext uri="{FF2B5EF4-FFF2-40B4-BE49-F238E27FC236}">
                <a16:creationId xmlns:a16="http://schemas.microsoft.com/office/drawing/2014/main" id="{4D95126E-1FF1-4E04-ADDF-39E1FDC5666D}"/>
              </a:ext>
            </a:extLst>
          </p:cNvPr>
          <p:cNvSpPr txBox="1"/>
          <p:nvPr/>
        </p:nvSpPr>
        <p:spPr>
          <a:xfrm>
            <a:off x="5498527" y="5833136"/>
            <a:ext cx="853975" cy="492443"/>
          </a:xfrm>
          <a:prstGeom prst="rect">
            <a:avLst/>
          </a:prstGeom>
          <a:noFill/>
        </p:spPr>
        <p:txBody>
          <a:bodyPr wrap="square" rtlCol="0">
            <a:spAutoFit/>
          </a:bodyPr>
          <a:lstStyle/>
          <a:p>
            <a:pPr algn="ctr"/>
            <a:r>
              <a:rPr lang="es-ES" sz="1400" dirty="0"/>
              <a:t>Capa 2</a:t>
            </a:r>
          </a:p>
          <a:p>
            <a:pPr algn="ctr"/>
            <a:r>
              <a:rPr lang="es-ES" sz="1100" dirty="0">
                <a:solidFill>
                  <a:srgbClr val="FF0000"/>
                </a:solidFill>
              </a:rPr>
              <a:t>Salida</a:t>
            </a:r>
          </a:p>
        </p:txBody>
      </p:sp>
      <p:cxnSp>
        <p:nvCxnSpPr>
          <p:cNvPr id="19" name="Conector recto de flecha 18">
            <a:extLst>
              <a:ext uri="{FF2B5EF4-FFF2-40B4-BE49-F238E27FC236}">
                <a16:creationId xmlns:a16="http://schemas.microsoft.com/office/drawing/2014/main" id="{07DC33E1-E36A-40CD-8CE3-B7742E452C8E}"/>
              </a:ext>
            </a:extLst>
          </p:cNvPr>
          <p:cNvCxnSpPr>
            <a:stCxn id="9" idx="6"/>
            <a:endCxn id="11" idx="2"/>
          </p:cNvCxnSpPr>
          <p:nvPr/>
        </p:nvCxnSpPr>
        <p:spPr>
          <a:xfrm>
            <a:off x="1707399" y="3438666"/>
            <a:ext cx="1864701" cy="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BDA5C15-51A9-4165-BBCC-480678C6F94C}"/>
              </a:ext>
            </a:extLst>
          </p:cNvPr>
          <p:cNvCxnSpPr>
            <a:stCxn id="9" idx="6"/>
            <a:endCxn id="12" idx="2"/>
          </p:cNvCxnSpPr>
          <p:nvPr/>
        </p:nvCxnSpPr>
        <p:spPr>
          <a:xfrm>
            <a:off x="1707399" y="3438666"/>
            <a:ext cx="1864701" cy="15109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F29C73A9-9DF8-43E7-BD8E-3FDD9760B182}"/>
              </a:ext>
            </a:extLst>
          </p:cNvPr>
          <p:cNvCxnSpPr>
            <a:cxnSpLocks/>
            <a:stCxn id="10" idx="6"/>
            <a:endCxn id="11" idx="2"/>
          </p:cNvCxnSpPr>
          <p:nvPr/>
        </p:nvCxnSpPr>
        <p:spPr>
          <a:xfrm flipV="1">
            <a:off x="1707399" y="3438667"/>
            <a:ext cx="1864701" cy="151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6110A85-B4C5-4B60-8003-5687C95F7642}"/>
              </a:ext>
            </a:extLst>
          </p:cNvPr>
          <p:cNvCxnSpPr>
            <a:cxnSpLocks/>
            <a:stCxn id="10" idx="6"/>
            <a:endCxn id="12" idx="2"/>
          </p:cNvCxnSpPr>
          <p:nvPr/>
        </p:nvCxnSpPr>
        <p:spPr>
          <a:xfrm>
            <a:off x="1707399" y="4949603"/>
            <a:ext cx="18647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5B859404-C6D1-4EB8-BCDE-DCD738CDDF47}"/>
              </a:ext>
            </a:extLst>
          </p:cNvPr>
          <p:cNvCxnSpPr>
            <a:cxnSpLocks/>
            <a:stCxn id="7" idx="5"/>
            <a:endCxn id="11" idx="2"/>
          </p:cNvCxnSpPr>
          <p:nvPr/>
        </p:nvCxnSpPr>
        <p:spPr>
          <a:xfrm>
            <a:off x="2352685" y="2190664"/>
            <a:ext cx="1219415" cy="124800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ector recto de flecha 31">
            <a:extLst>
              <a:ext uri="{FF2B5EF4-FFF2-40B4-BE49-F238E27FC236}">
                <a16:creationId xmlns:a16="http://schemas.microsoft.com/office/drawing/2014/main" id="{6D9F6146-E798-4556-A0EA-21FB12BD7406}"/>
              </a:ext>
            </a:extLst>
          </p:cNvPr>
          <p:cNvCxnSpPr>
            <a:cxnSpLocks/>
            <a:stCxn id="7" idx="5"/>
            <a:endCxn id="12" idx="2"/>
          </p:cNvCxnSpPr>
          <p:nvPr/>
        </p:nvCxnSpPr>
        <p:spPr>
          <a:xfrm>
            <a:off x="2352685" y="2190664"/>
            <a:ext cx="1219415" cy="275893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4" name="Conector recto de flecha 33">
            <a:extLst>
              <a:ext uri="{FF2B5EF4-FFF2-40B4-BE49-F238E27FC236}">
                <a16:creationId xmlns:a16="http://schemas.microsoft.com/office/drawing/2014/main" id="{31E45650-BD41-493E-87D4-1C94D14F65DE}"/>
              </a:ext>
            </a:extLst>
          </p:cNvPr>
          <p:cNvCxnSpPr>
            <a:stCxn id="11" idx="6"/>
            <a:endCxn id="13" idx="2"/>
          </p:cNvCxnSpPr>
          <p:nvPr/>
        </p:nvCxnSpPr>
        <p:spPr>
          <a:xfrm>
            <a:off x="4328100" y="3438667"/>
            <a:ext cx="1219415" cy="7567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5B1A9C4-C941-479E-A2C7-0D6F268D9C74}"/>
              </a:ext>
            </a:extLst>
          </p:cNvPr>
          <p:cNvCxnSpPr>
            <a:stCxn id="12" idx="6"/>
            <a:endCxn id="13" idx="2"/>
          </p:cNvCxnSpPr>
          <p:nvPr/>
        </p:nvCxnSpPr>
        <p:spPr>
          <a:xfrm flipV="1">
            <a:off x="4328100" y="4195406"/>
            <a:ext cx="1219415" cy="75419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D131B8FF-6246-4DA4-88CC-D0E06D6CBCFD}"/>
              </a:ext>
            </a:extLst>
          </p:cNvPr>
          <p:cNvCxnSpPr>
            <a:cxnSpLocks/>
            <a:stCxn id="14" idx="5"/>
            <a:endCxn id="13" idx="2"/>
          </p:cNvCxnSpPr>
          <p:nvPr/>
        </p:nvCxnSpPr>
        <p:spPr>
          <a:xfrm>
            <a:off x="4975587" y="2175408"/>
            <a:ext cx="571928" cy="201999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E1F7410-8A11-4708-A81B-48AFCEF29FD5}"/>
              </a:ext>
            </a:extLst>
          </p:cNvPr>
          <p:cNvCxnSpPr>
            <a:cxnSpLocks/>
            <a:stCxn id="13" idx="6"/>
          </p:cNvCxnSpPr>
          <p:nvPr/>
        </p:nvCxnSpPr>
        <p:spPr>
          <a:xfrm flipV="1">
            <a:off x="6303515" y="4194134"/>
            <a:ext cx="367235" cy="12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3D0F6CF-6A75-4754-B48C-AB8C295BE7A5}"/>
                  </a:ext>
                </a:extLst>
              </p:cNvPr>
              <p:cNvSpPr txBox="1"/>
              <p:nvPr/>
            </p:nvSpPr>
            <p:spPr>
              <a:xfrm>
                <a:off x="2602649" y="208107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4" name="CuadroTexto 43">
                <a:extLst>
                  <a:ext uri="{FF2B5EF4-FFF2-40B4-BE49-F238E27FC236}">
                    <a16:creationId xmlns:a16="http://schemas.microsoft.com/office/drawing/2014/main" id="{13D0F6CF-6A75-4754-B48C-AB8C295BE7A5}"/>
                  </a:ext>
                </a:extLst>
              </p:cNvPr>
              <p:cNvSpPr txBox="1">
                <a:spLocks noRot="1" noChangeAspect="1" noMove="1" noResize="1" noEditPoints="1" noAdjustHandles="1" noChangeArrowheads="1" noChangeShapeType="1" noTextEdit="1"/>
              </p:cNvSpPr>
              <p:nvPr/>
            </p:nvSpPr>
            <p:spPr>
              <a:xfrm>
                <a:off x="2602649" y="2081079"/>
                <a:ext cx="506036" cy="204928"/>
              </a:xfrm>
              <a:prstGeom prst="rect">
                <a:avLst/>
              </a:prstGeom>
              <a:blipFill>
                <a:blip r:embed="rId2"/>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5733E149-661C-4134-BE06-C0A68DEAA2E3}"/>
                  </a:ext>
                </a:extLst>
              </p:cNvPr>
              <p:cNvSpPr txBox="1"/>
              <p:nvPr/>
            </p:nvSpPr>
            <p:spPr>
              <a:xfrm>
                <a:off x="2004383" y="2507714"/>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=2</m:t>
                      </m:r>
                    </m:oMath>
                  </m:oMathPara>
                </a14:m>
                <a:endParaRPr lang="es-ES" dirty="0"/>
              </a:p>
            </p:txBody>
          </p:sp>
        </mc:Choice>
        <mc:Fallback xmlns="">
          <p:sp>
            <p:nvSpPr>
              <p:cNvPr id="45" name="CuadroTexto 44">
                <a:extLst>
                  <a:ext uri="{FF2B5EF4-FFF2-40B4-BE49-F238E27FC236}">
                    <a16:creationId xmlns:a16="http://schemas.microsoft.com/office/drawing/2014/main" id="{5733E149-661C-4134-BE06-C0A68DEAA2E3}"/>
                  </a:ext>
                </a:extLst>
              </p:cNvPr>
              <p:cNvSpPr txBox="1">
                <a:spLocks noRot="1" noChangeAspect="1" noMove="1" noResize="1" noEditPoints="1" noAdjustHandles="1" noChangeArrowheads="1" noChangeShapeType="1" noTextEdit="1"/>
              </p:cNvSpPr>
              <p:nvPr/>
            </p:nvSpPr>
            <p:spPr>
              <a:xfrm>
                <a:off x="2004383" y="2507714"/>
                <a:ext cx="506036" cy="204928"/>
              </a:xfrm>
              <a:prstGeom prst="rect">
                <a:avLst/>
              </a:prstGeom>
              <a:blipFill>
                <a:blip r:embed="rId3"/>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7EBD752-7D5F-485F-B2BE-0C3A6B3EBA87}"/>
                  </a:ext>
                </a:extLst>
              </p:cNvPr>
              <p:cNvSpPr txBox="1"/>
              <p:nvPr/>
            </p:nvSpPr>
            <p:spPr>
              <a:xfrm>
                <a:off x="1846018" y="32124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6" name="CuadroTexto 45">
                <a:extLst>
                  <a:ext uri="{FF2B5EF4-FFF2-40B4-BE49-F238E27FC236}">
                    <a16:creationId xmlns:a16="http://schemas.microsoft.com/office/drawing/2014/main" id="{07EBD752-7D5F-485F-B2BE-0C3A6B3EBA87}"/>
                  </a:ext>
                </a:extLst>
              </p:cNvPr>
              <p:cNvSpPr txBox="1">
                <a:spLocks noRot="1" noChangeAspect="1" noMove="1" noResize="1" noEditPoints="1" noAdjustHandles="1" noChangeArrowheads="1" noChangeShapeType="1" noTextEdit="1"/>
              </p:cNvSpPr>
              <p:nvPr/>
            </p:nvSpPr>
            <p:spPr>
              <a:xfrm>
                <a:off x="1846018" y="3212425"/>
                <a:ext cx="602216" cy="204800"/>
              </a:xfrm>
              <a:prstGeom prst="rect">
                <a:avLst/>
              </a:prstGeom>
              <a:blipFill>
                <a:blip r:embed="rId4"/>
                <a:stretch>
                  <a:fillRect l="-3030" t="-2941" r="-5051"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136D7DC4-D951-42A7-9C57-05D0B45FD7EA}"/>
                  </a:ext>
                </a:extLst>
              </p:cNvPr>
              <p:cNvSpPr txBox="1"/>
              <p:nvPr/>
            </p:nvSpPr>
            <p:spPr>
              <a:xfrm>
                <a:off x="1680802" y="379128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7" name="CuadroTexto 46">
                <a:extLst>
                  <a:ext uri="{FF2B5EF4-FFF2-40B4-BE49-F238E27FC236}">
                    <a16:creationId xmlns:a16="http://schemas.microsoft.com/office/drawing/2014/main" id="{136D7DC4-D951-42A7-9C57-05D0B45FD7EA}"/>
                  </a:ext>
                </a:extLst>
              </p:cNvPr>
              <p:cNvSpPr txBox="1">
                <a:spLocks noRot="1" noChangeAspect="1" noMove="1" noResize="1" noEditPoints="1" noAdjustHandles="1" noChangeArrowheads="1" noChangeShapeType="1" noTextEdit="1"/>
              </p:cNvSpPr>
              <p:nvPr/>
            </p:nvSpPr>
            <p:spPr>
              <a:xfrm>
                <a:off x="1680802" y="3791289"/>
                <a:ext cx="506036" cy="204928"/>
              </a:xfrm>
              <a:prstGeom prst="rect">
                <a:avLst/>
              </a:prstGeom>
              <a:blipFill>
                <a:blip r:embed="rId5"/>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3DE06835-CA3C-4E06-9A86-19F90B8525DA}"/>
                  </a:ext>
                </a:extLst>
              </p:cNvPr>
              <p:cNvSpPr txBox="1"/>
              <p:nvPr/>
            </p:nvSpPr>
            <p:spPr>
              <a:xfrm>
                <a:off x="1795827" y="4997388"/>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8" name="CuadroTexto 47">
                <a:extLst>
                  <a:ext uri="{FF2B5EF4-FFF2-40B4-BE49-F238E27FC236}">
                    <a16:creationId xmlns:a16="http://schemas.microsoft.com/office/drawing/2014/main" id="{3DE06835-CA3C-4E06-9A86-19F90B8525DA}"/>
                  </a:ext>
                </a:extLst>
              </p:cNvPr>
              <p:cNvSpPr txBox="1">
                <a:spLocks noRot="1" noChangeAspect="1" noMove="1" noResize="1" noEditPoints="1" noAdjustHandles="1" noChangeArrowheads="1" noChangeShapeType="1" noTextEdit="1"/>
              </p:cNvSpPr>
              <p:nvPr/>
            </p:nvSpPr>
            <p:spPr>
              <a:xfrm>
                <a:off x="1795827" y="4997388"/>
                <a:ext cx="506036" cy="204928"/>
              </a:xfrm>
              <a:prstGeom prst="rect">
                <a:avLst/>
              </a:prstGeom>
              <a:blipFill>
                <a:blip r:embed="rId6"/>
                <a:stretch>
                  <a:fillRect l="-3614" t="-3030" r="-6024"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EBF96380-C026-4A93-929D-47DB53B8D568}"/>
                  </a:ext>
                </a:extLst>
              </p:cNvPr>
              <p:cNvSpPr txBox="1"/>
              <p:nvPr/>
            </p:nvSpPr>
            <p:spPr>
              <a:xfrm>
                <a:off x="1680802" y="4420630"/>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9" name="CuadroTexto 48">
                <a:extLst>
                  <a:ext uri="{FF2B5EF4-FFF2-40B4-BE49-F238E27FC236}">
                    <a16:creationId xmlns:a16="http://schemas.microsoft.com/office/drawing/2014/main" id="{EBF96380-C026-4A93-929D-47DB53B8D568}"/>
                  </a:ext>
                </a:extLst>
              </p:cNvPr>
              <p:cNvSpPr txBox="1">
                <a:spLocks noRot="1" noChangeAspect="1" noMove="1" noResize="1" noEditPoints="1" noAdjustHandles="1" noChangeArrowheads="1" noChangeShapeType="1" noTextEdit="1"/>
              </p:cNvSpPr>
              <p:nvPr/>
            </p:nvSpPr>
            <p:spPr>
              <a:xfrm>
                <a:off x="1680802" y="4420630"/>
                <a:ext cx="506036" cy="204928"/>
              </a:xfrm>
              <a:prstGeom prst="rect">
                <a:avLst/>
              </a:prstGeom>
              <a:blipFill>
                <a:blip r:embed="rId7"/>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C9487ECF-2C12-4032-8DDB-4305A3F0B920}"/>
                  </a:ext>
                </a:extLst>
              </p:cNvPr>
              <p:cNvSpPr txBox="1"/>
              <p:nvPr/>
            </p:nvSpPr>
            <p:spPr>
              <a:xfrm>
                <a:off x="5140713" y="2412545"/>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=1</m:t>
                      </m:r>
                    </m:oMath>
                  </m:oMathPara>
                </a14:m>
                <a:endParaRPr lang="es-ES" dirty="0"/>
              </a:p>
            </p:txBody>
          </p:sp>
        </mc:Choice>
        <mc:Fallback xmlns="">
          <p:sp>
            <p:nvSpPr>
              <p:cNvPr id="50" name="CuadroTexto 49">
                <a:extLst>
                  <a:ext uri="{FF2B5EF4-FFF2-40B4-BE49-F238E27FC236}">
                    <a16:creationId xmlns:a16="http://schemas.microsoft.com/office/drawing/2014/main" id="{C9487ECF-2C12-4032-8DDB-4305A3F0B920}"/>
                  </a:ext>
                </a:extLst>
              </p:cNvPr>
              <p:cNvSpPr txBox="1">
                <a:spLocks noRot="1" noChangeAspect="1" noMove="1" noResize="1" noEditPoints="1" noAdjustHandles="1" noChangeArrowheads="1" noChangeShapeType="1" noTextEdit="1"/>
              </p:cNvSpPr>
              <p:nvPr/>
            </p:nvSpPr>
            <p:spPr>
              <a:xfrm>
                <a:off x="5140713" y="2412545"/>
                <a:ext cx="506036" cy="204928"/>
              </a:xfrm>
              <a:prstGeom prst="rect">
                <a:avLst/>
              </a:prstGeom>
              <a:blipFill>
                <a:blip r:embed="rId8"/>
                <a:stretch>
                  <a:fillRect l="-2410" t="-3030" r="-7229"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617AD13-15B6-4891-A263-5597644A43E4}"/>
                  </a:ext>
                </a:extLst>
              </p:cNvPr>
              <p:cNvSpPr txBox="1"/>
              <p:nvPr/>
            </p:nvSpPr>
            <p:spPr>
              <a:xfrm>
                <a:off x="4442317" y="33148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1" name="CuadroTexto 50">
                <a:extLst>
                  <a:ext uri="{FF2B5EF4-FFF2-40B4-BE49-F238E27FC236}">
                    <a16:creationId xmlns:a16="http://schemas.microsoft.com/office/drawing/2014/main" id="{2617AD13-15B6-4891-A263-5597644A43E4}"/>
                  </a:ext>
                </a:extLst>
              </p:cNvPr>
              <p:cNvSpPr txBox="1">
                <a:spLocks noRot="1" noChangeAspect="1" noMove="1" noResize="1" noEditPoints="1" noAdjustHandles="1" noChangeArrowheads="1" noChangeShapeType="1" noTextEdit="1"/>
              </p:cNvSpPr>
              <p:nvPr/>
            </p:nvSpPr>
            <p:spPr>
              <a:xfrm>
                <a:off x="4442317" y="3314825"/>
                <a:ext cx="602216" cy="204800"/>
              </a:xfrm>
              <a:prstGeom prst="rect">
                <a:avLst/>
              </a:prstGeom>
              <a:blipFill>
                <a:blip r:embed="rId9"/>
                <a:stretch>
                  <a:fillRect l="-3030" t="-3030" r="-6061"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CEE521AA-8683-4B5E-8654-42F6D44741B6}"/>
                  </a:ext>
                </a:extLst>
              </p:cNvPr>
              <p:cNvSpPr txBox="1"/>
              <p:nvPr/>
            </p:nvSpPr>
            <p:spPr>
              <a:xfrm>
                <a:off x="4490407" y="4792460"/>
                <a:ext cx="69839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3" name="CuadroTexto 52">
                <a:extLst>
                  <a:ext uri="{FF2B5EF4-FFF2-40B4-BE49-F238E27FC236}">
                    <a16:creationId xmlns:a16="http://schemas.microsoft.com/office/drawing/2014/main" id="{CEE521AA-8683-4B5E-8654-42F6D44741B6}"/>
                  </a:ext>
                </a:extLst>
              </p:cNvPr>
              <p:cNvSpPr txBox="1">
                <a:spLocks noRot="1" noChangeAspect="1" noMove="1" noResize="1" noEditPoints="1" noAdjustHandles="1" noChangeArrowheads="1" noChangeShapeType="1" noTextEdit="1"/>
              </p:cNvSpPr>
              <p:nvPr/>
            </p:nvSpPr>
            <p:spPr>
              <a:xfrm>
                <a:off x="4490407" y="4792460"/>
                <a:ext cx="698396" cy="204928"/>
              </a:xfrm>
              <a:prstGeom prst="rect">
                <a:avLst/>
              </a:prstGeom>
              <a:blipFill>
                <a:blip r:embed="rId10"/>
                <a:stretch>
                  <a:fillRect l="-2632" t="-2941" r="-6140"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C0F762C8-CB12-4EDE-9EB9-562EA5334AF6}"/>
                  </a:ext>
                </a:extLst>
              </p:cNvPr>
              <p:cNvSpPr txBox="1"/>
              <p:nvPr/>
            </p:nvSpPr>
            <p:spPr>
              <a:xfrm>
                <a:off x="4648121" y="1342388"/>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4" name="CuadroTexto 53">
                <a:extLst>
                  <a:ext uri="{FF2B5EF4-FFF2-40B4-BE49-F238E27FC236}">
                    <a16:creationId xmlns:a16="http://schemas.microsoft.com/office/drawing/2014/main" id="{C0F762C8-CB12-4EDE-9EB9-562EA5334AF6}"/>
                  </a:ext>
                </a:extLst>
              </p:cNvPr>
              <p:cNvSpPr txBox="1">
                <a:spLocks noRot="1" noChangeAspect="1" noMove="1" noResize="1" noEditPoints="1" noAdjustHandles="1" noChangeArrowheads="1" noChangeShapeType="1" noTextEdit="1"/>
              </p:cNvSpPr>
              <p:nvPr/>
            </p:nvSpPr>
            <p:spPr>
              <a:xfrm>
                <a:off x="4648121" y="1342388"/>
                <a:ext cx="120226" cy="184666"/>
              </a:xfrm>
              <a:prstGeom prst="rect">
                <a:avLst/>
              </a:prstGeom>
              <a:blipFill>
                <a:blip r:embed="rId11"/>
                <a:stretch>
                  <a:fillRect l="-30000" r="-30000" b="-32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2258433D-8BE6-40E2-8ED8-D8135EBAD22C}"/>
                  </a:ext>
                </a:extLst>
              </p:cNvPr>
              <p:cNvSpPr txBox="1"/>
              <p:nvPr/>
            </p:nvSpPr>
            <p:spPr>
              <a:xfrm>
                <a:off x="2017765" y="1346865"/>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5" name="CuadroTexto 54">
                <a:extLst>
                  <a:ext uri="{FF2B5EF4-FFF2-40B4-BE49-F238E27FC236}">
                    <a16:creationId xmlns:a16="http://schemas.microsoft.com/office/drawing/2014/main" id="{2258433D-8BE6-40E2-8ED8-D8135EBAD22C}"/>
                  </a:ext>
                </a:extLst>
              </p:cNvPr>
              <p:cNvSpPr txBox="1">
                <a:spLocks noRot="1" noChangeAspect="1" noMove="1" noResize="1" noEditPoints="1" noAdjustHandles="1" noChangeArrowheads="1" noChangeShapeType="1" noTextEdit="1"/>
              </p:cNvSpPr>
              <p:nvPr/>
            </p:nvSpPr>
            <p:spPr>
              <a:xfrm>
                <a:off x="2017765" y="1346865"/>
                <a:ext cx="120226" cy="184666"/>
              </a:xfrm>
              <a:prstGeom prst="rect">
                <a:avLst/>
              </a:prstGeom>
              <a:blipFill>
                <a:blip r:embed="rId12"/>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92B3E1A-1DB7-4CAA-8AC2-3FA11F381A00}"/>
                  </a:ext>
                </a:extLst>
              </p:cNvPr>
              <p:cNvSpPr txBox="1"/>
              <p:nvPr/>
            </p:nvSpPr>
            <p:spPr>
              <a:xfrm>
                <a:off x="6951002" y="1347538"/>
                <a:ext cx="5049409" cy="3655488"/>
              </a:xfrm>
              <a:prstGeom prst="rect">
                <a:avLst/>
              </a:prstGeom>
              <a:noFill/>
            </p:spPr>
            <p:txBody>
              <a:bodyPr wrap="square" lIns="0" tIns="0" rIns="0" bIns="0" rtlCol="0">
                <a:spAutoFit/>
              </a:bodyPr>
              <a:lstStyle/>
              <a:p>
                <a:r>
                  <a:rPr lang="es-ES" u="sng" dirty="0"/>
                  <a:t>Backpropagation. Cálculo de la </a:t>
                </a:r>
                <a14:m>
                  <m:oMath xmlns:m="http://schemas.openxmlformats.org/officeDocument/2006/math">
                    <m:sSubSup>
                      <m:sSubSupPr>
                        <m:ctrlPr>
                          <a:rPr lang="es-ES" i="1" u="sng" smtClean="0">
                            <a:latin typeface="Cambria Math" panose="02040503050406030204" pitchFamily="18" charset="0"/>
                          </a:rPr>
                        </m:ctrlPr>
                      </m:sSubSupPr>
                      <m:e>
                        <m:r>
                          <a:rPr lang="es-ES" i="1" u="sng" smtClean="0">
                            <a:latin typeface="Cambria Math" panose="02040503050406030204" pitchFamily="18" charset="0"/>
                            <a:ea typeface="Cambria Math" panose="02040503050406030204" pitchFamily="18" charset="0"/>
                          </a:rPr>
                          <m:t>𝛿</m:t>
                        </m:r>
                      </m:e>
                      <m:sub>
                        <m:r>
                          <a:rPr lang="es-ES" b="0" i="1" u="sng" smtClean="0">
                            <a:latin typeface="Cambria Math" panose="02040503050406030204" pitchFamily="18" charset="0"/>
                          </a:rPr>
                          <m:t>1</m:t>
                        </m:r>
                      </m:sub>
                      <m:sup>
                        <m:r>
                          <a:rPr lang="es-ES" b="0" i="1" u="sng" smtClean="0">
                            <a:latin typeface="Cambria Math" panose="02040503050406030204" pitchFamily="18" charset="0"/>
                          </a:rPr>
                          <m:t>(2)</m:t>
                        </m:r>
                      </m:sup>
                    </m:sSubSup>
                  </m:oMath>
                </a14:m>
                <a:r>
                  <a:rPr lang="es-ES" u="sng" dirty="0"/>
                  <a:t> </a:t>
                </a:r>
              </a:p>
              <a:p>
                <a:endParaRPr lang="es-ES" u="sng" dirty="0"/>
              </a:p>
              <a:p>
                <a:pPr/>
                <a14:m>
                  <m:oMathPara xmlns:m="http://schemas.openxmlformats.org/officeDocument/2006/math">
                    <m:oMathParaPr>
                      <m:jc m:val="centerGroup"/>
                    </m:oMathParaPr>
                    <m:oMath xmlns:m="http://schemas.openxmlformats.org/officeDocument/2006/math">
                      <m:sSubSup>
                        <m:sSubSupPr>
                          <m:ctrlPr>
                            <a:rPr lang="es-ES" sz="1200" i="1" smtClean="0">
                              <a:latin typeface="Cambria Math" panose="02040503050406030204" pitchFamily="18" charset="0"/>
                            </a:rPr>
                          </m:ctrlPr>
                        </m:sSubSupPr>
                        <m:e>
                          <m:r>
                            <a:rPr lang="es-ES" sz="1200" i="1" smtClean="0">
                              <a:latin typeface="Cambria Math" panose="02040503050406030204" pitchFamily="18" charset="0"/>
                              <a:ea typeface="Cambria Math" panose="02040503050406030204" pitchFamily="18" charset="0"/>
                            </a:rPr>
                            <m:t>𝛿</m:t>
                          </m:r>
                        </m:e>
                        <m:sub>
                          <m:r>
                            <a:rPr lang="es-ES" sz="1200" i="1">
                              <a:latin typeface="Cambria Math" panose="02040503050406030204" pitchFamily="18" charset="0"/>
                            </a:rPr>
                            <m:t>1</m:t>
                          </m:r>
                        </m:sub>
                        <m:sup>
                          <m:r>
                            <a:rPr lang="es-ES" sz="1200" i="1">
                              <a:latin typeface="Cambria Math" panose="02040503050406030204" pitchFamily="18" charset="0"/>
                            </a:rPr>
                            <m:t>(</m:t>
                          </m:r>
                          <m:r>
                            <a:rPr lang="es-ES" sz="1200" b="0" i="1" smtClean="0">
                              <a:latin typeface="Cambria Math" panose="02040503050406030204" pitchFamily="18" charset="0"/>
                            </a:rPr>
                            <m:t>2</m:t>
                          </m:r>
                          <m:r>
                            <a:rPr lang="es-ES" sz="1200" i="1">
                              <a:latin typeface="Cambria Math" panose="02040503050406030204" pitchFamily="18" charset="0"/>
                            </a:rPr>
                            <m:t>)</m:t>
                          </m:r>
                        </m:sup>
                      </m:sSubSup>
                      <m:r>
                        <a:rPr lang="es-ES" sz="1200" b="0" i="1" smtClean="0">
                          <a:latin typeface="Cambria Math" panose="02040503050406030204" pitchFamily="18" charset="0"/>
                        </a:rPr>
                        <m:t>=</m:t>
                      </m:r>
                      <m:r>
                        <a:rPr lang="es-ES" sz="1200" b="0" i="1" smtClean="0">
                          <a:latin typeface="Cambria Math" panose="02040503050406030204" pitchFamily="18" charset="0"/>
                        </a:rPr>
                        <m:t>𝑒𝑟𝑟𝑜𝑟</m:t>
                      </m:r>
                      <m:r>
                        <a:rPr lang="es-ES" sz="1200" b="0" i="1" smtClean="0">
                          <a:latin typeface="Cambria Math" panose="02040503050406030204" pitchFamily="18" charset="0"/>
                        </a:rPr>
                        <m:t>· </m:t>
                      </m:r>
                      <m:sSup>
                        <m:sSupPr>
                          <m:ctrlPr>
                            <a:rPr lang="es-ES" sz="1200" b="0" i="1" smtClean="0">
                              <a:latin typeface="Cambria Math" panose="02040503050406030204" pitchFamily="18" charset="0"/>
                            </a:rPr>
                          </m:ctrlPr>
                        </m:sSupPr>
                        <m:e>
                          <m:r>
                            <a:rPr lang="es-ES" sz="1200" b="0" i="1" smtClean="0">
                              <a:latin typeface="Cambria Math" panose="02040503050406030204" pitchFamily="18" charset="0"/>
                            </a:rPr>
                            <m:t>𝑔</m:t>
                          </m:r>
                        </m:e>
                        <m:sup>
                          <m:r>
                            <a:rPr lang="es-ES" sz="1200" b="0" i="1" smtClean="0">
                              <a:latin typeface="Cambria Math" panose="02040503050406030204" pitchFamily="18" charset="0"/>
                            </a:rPr>
                            <m:t>′</m:t>
                          </m:r>
                        </m:sup>
                      </m:sSup>
                      <m:d>
                        <m:dPr>
                          <m:ctrlPr>
                            <a:rPr lang="es-ES" sz="1200" b="0" i="1" smtClean="0">
                              <a:latin typeface="Cambria Math" panose="02040503050406030204" pitchFamily="18" charset="0"/>
                            </a:rPr>
                          </m:ctrlPr>
                        </m:dPr>
                        <m:e>
                          <m:sSubSup>
                            <m:sSubSupPr>
                              <m:ctrlPr>
                                <a:rPr lang="es-ES" sz="1200" i="1">
                                  <a:latin typeface="Cambria Math" panose="02040503050406030204" pitchFamily="18" charset="0"/>
                                </a:rPr>
                              </m:ctrlPr>
                            </m:sSubSupPr>
                            <m:e>
                              <m:r>
                                <a:rPr lang="es-ES" sz="1200" i="1">
                                  <a:latin typeface="Cambria Math" panose="02040503050406030204" pitchFamily="18" charset="0"/>
                                </a:rPr>
                                <m:t>𝑆</m:t>
                              </m:r>
                            </m:e>
                            <m:sub>
                              <m:r>
                                <a:rPr lang="es-ES" sz="1200" i="1">
                                  <a:latin typeface="Cambria Math" panose="02040503050406030204" pitchFamily="18" charset="0"/>
                                </a:rPr>
                                <m:t>1</m:t>
                              </m:r>
                            </m:sub>
                            <m:sup>
                              <m:d>
                                <m:dPr>
                                  <m:ctrlPr>
                                    <a:rPr lang="es-ES" sz="1200" i="1">
                                      <a:latin typeface="Cambria Math" panose="02040503050406030204" pitchFamily="18" charset="0"/>
                                    </a:rPr>
                                  </m:ctrlPr>
                                </m:dPr>
                                <m:e>
                                  <m:r>
                                    <a:rPr lang="es-ES" sz="1200" i="1">
                                      <a:latin typeface="Cambria Math" panose="02040503050406030204" pitchFamily="18" charset="0"/>
                                    </a:rPr>
                                    <m:t>2</m:t>
                                  </m:r>
                                </m:e>
                              </m:d>
                            </m:sup>
                          </m:sSubSup>
                        </m:e>
                      </m:d>
                      <m:r>
                        <a:rPr lang="es-ES" sz="1200" b="0" i="1" smtClean="0">
                          <a:latin typeface="Cambria Math" panose="02040503050406030204" pitchFamily="18" charset="0"/>
                        </a:rPr>
                        <m:t>=</m:t>
                      </m:r>
                      <m:r>
                        <a:rPr lang="es-ES" sz="1200" b="0" i="1" smtClean="0">
                          <a:latin typeface="Cambria Math" panose="02040503050406030204" pitchFamily="18" charset="0"/>
                        </a:rPr>
                        <m:t>𝑒𝑟𝑟𝑜𝑟</m:t>
                      </m:r>
                      <m:r>
                        <a:rPr lang="es-ES" sz="1200" b="0" i="1" smtClean="0">
                          <a:latin typeface="Cambria Math" panose="02040503050406030204" pitchFamily="18" charset="0"/>
                        </a:rPr>
                        <m:t>·</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sSubSup>
                                <m:sSubSupPr>
                                  <m:ctrlPr>
                                    <a:rPr lang="es-ES" sz="1200" i="1">
                                      <a:latin typeface="Cambria Math" panose="02040503050406030204" pitchFamily="18" charset="0"/>
                                    </a:rPr>
                                  </m:ctrlPr>
                                </m:sSubSupPr>
                                <m:e>
                                  <m:r>
                                    <a:rPr lang="es-ES" sz="1200" b="0" i="1" smtClean="0">
                                      <a:latin typeface="Cambria Math" panose="02040503050406030204" pitchFamily="18" charset="0"/>
                                    </a:rPr>
                                    <m:t>𝑆</m:t>
                                  </m:r>
                                </m:e>
                                <m:sub>
                                  <m:r>
                                    <a:rPr lang="es-ES" sz="1200" i="1">
                                      <a:latin typeface="Cambria Math" panose="02040503050406030204" pitchFamily="18" charset="0"/>
                                    </a:rPr>
                                    <m:t>1</m:t>
                                  </m:r>
                                </m:sub>
                                <m:sup>
                                  <m:r>
                                    <a:rPr lang="es-ES" sz="1200" i="1">
                                      <a:latin typeface="Cambria Math" panose="02040503050406030204" pitchFamily="18" charset="0"/>
                                    </a:rPr>
                                    <m:t>(2)</m:t>
                                  </m:r>
                                </m:sup>
                              </m:sSubSup>
                            </m:sup>
                          </m:sSup>
                        </m:den>
                      </m:f>
                      <m:r>
                        <a:rPr lang="es-ES" sz="1200" b="0" i="1" smtClean="0">
                          <a:latin typeface="Cambria Math" panose="02040503050406030204" pitchFamily="18" charset="0"/>
                        </a:rPr>
                        <m:t>·</m:t>
                      </m:r>
                      <m:d>
                        <m:dPr>
                          <m:ctrlPr>
                            <a:rPr lang="es-ES" sz="1200" b="0" i="1" smtClean="0">
                              <a:latin typeface="Cambria Math" panose="02040503050406030204" pitchFamily="18" charset="0"/>
                            </a:rPr>
                          </m:ctrlPr>
                        </m:dPr>
                        <m:e>
                          <m:r>
                            <a:rPr lang="es-ES" sz="1200" b="0" i="1" smtClean="0">
                              <a:latin typeface="Cambria Math" panose="02040503050406030204" pitchFamily="18" charset="0"/>
                            </a:rPr>
                            <m:t>1 −</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sSubSup>
                                    <m:sSubSupPr>
                                      <m:ctrlPr>
                                        <a:rPr lang="es-ES" sz="1200" i="1">
                                          <a:latin typeface="Cambria Math" panose="02040503050406030204" pitchFamily="18" charset="0"/>
                                        </a:rPr>
                                      </m:ctrlPr>
                                    </m:sSubSupPr>
                                    <m:e>
                                      <m:r>
                                        <a:rPr lang="es-ES" sz="1200" i="1">
                                          <a:latin typeface="Cambria Math" panose="02040503050406030204" pitchFamily="18" charset="0"/>
                                        </a:rPr>
                                        <m:t>𝑆</m:t>
                                      </m:r>
                                    </m:e>
                                    <m:sub>
                                      <m:r>
                                        <a:rPr lang="es-ES" sz="1200" i="1">
                                          <a:latin typeface="Cambria Math" panose="02040503050406030204" pitchFamily="18" charset="0"/>
                                        </a:rPr>
                                        <m:t>1</m:t>
                                      </m:r>
                                    </m:sub>
                                    <m:sup>
                                      <m:r>
                                        <a:rPr lang="es-ES" sz="1200" i="1">
                                          <a:latin typeface="Cambria Math" panose="02040503050406030204" pitchFamily="18" charset="0"/>
                                        </a:rPr>
                                        <m:t>(2)</m:t>
                                      </m:r>
                                    </m:sup>
                                  </m:sSubSup>
                                </m:sup>
                              </m:sSup>
                            </m:den>
                          </m:f>
                        </m:e>
                      </m:d>
                      <m:r>
                        <a:rPr lang="es-ES" sz="1200" b="0" i="1" smtClean="0">
                          <a:latin typeface="Cambria Math" panose="02040503050406030204" pitchFamily="18" charset="0"/>
                        </a:rPr>
                        <m:t>=−0.71·</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r>
                                <a:rPr lang="es-ES" sz="1200" b="0" i="1" smtClean="0">
                                  <a:latin typeface="Cambria Math" panose="02040503050406030204" pitchFamily="18" charset="0"/>
                                </a:rPr>
                                <m:t>0.71</m:t>
                              </m:r>
                            </m:sup>
                          </m:sSup>
                        </m:den>
                      </m:f>
                      <m:r>
                        <a:rPr lang="es-ES" sz="1200" i="1">
                          <a:latin typeface="Cambria Math" panose="02040503050406030204" pitchFamily="18" charset="0"/>
                        </a:rPr>
                        <m:t>·</m:t>
                      </m:r>
                      <m:d>
                        <m:dPr>
                          <m:ctrlPr>
                            <a:rPr lang="es-ES" sz="1200" i="1">
                              <a:latin typeface="Cambria Math" panose="02040503050406030204" pitchFamily="18" charset="0"/>
                            </a:rPr>
                          </m:ctrlPr>
                        </m:dPr>
                        <m:e>
                          <m:r>
                            <a:rPr lang="es-ES" sz="1200" i="1">
                              <a:latin typeface="Cambria Math" panose="02040503050406030204" pitchFamily="18" charset="0"/>
                            </a:rPr>
                            <m:t>1 −</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r>
                                    <a:rPr lang="es-ES" sz="1200" b="0" i="1" smtClean="0">
                                      <a:latin typeface="Cambria Math" panose="02040503050406030204" pitchFamily="18" charset="0"/>
                                    </a:rPr>
                                    <m:t>0.71</m:t>
                                  </m:r>
                                </m:sup>
                              </m:sSup>
                            </m:den>
                          </m:f>
                        </m:e>
                      </m:d>
                      <m:r>
                        <a:rPr lang="es-ES" sz="1200" b="0" i="1" smtClean="0">
                          <a:latin typeface="Cambria Math" panose="02040503050406030204" pitchFamily="18" charset="0"/>
                        </a:rPr>
                        <m:t>=−0.71·0.67·</m:t>
                      </m:r>
                      <m:d>
                        <m:dPr>
                          <m:ctrlPr>
                            <a:rPr lang="es-ES" sz="1200" b="0" i="1" smtClean="0">
                              <a:latin typeface="Cambria Math" panose="02040503050406030204" pitchFamily="18" charset="0"/>
                            </a:rPr>
                          </m:ctrlPr>
                        </m:dPr>
                        <m:e>
                          <m:r>
                            <a:rPr lang="es-ES" sz="1200" b="0" i="1" smtClean="0">
                              <a:latin typeface="Cambria Math" panose="02040503050406030204" pitchFamily="18" charset="0"/>
                            </a:rPr>
                            <m:t>1−0.67</m:t>
                          </m:r>
                        </m:e>
                      </m:d>
                      <m:r>
                        <a:rPr lang="es-ES" sz="1200" b="0" i="1" smtClean="0">
                          <a:latin typeface="Cambria Math" panose="02040503050406030204" pitchFamily="18" charset="0"/>
                        </a:rPr>
                        <m:t>=</m:t>
                      </m:r>
                      <m:r>
                        <a:rPr lang="es-ES" sz="1200" b="1" i="1" smtClean="0">
                          <a:solidFill>
                            <a:schemeClr val="accent1"/>
                          </a:solidFill>
                          <a:latin typeface="Cambria Math" panose="02040503050406030204" pitchFamily="18" charset="0"/>
                        </a:rPr>
                        <m:t>−</m:t>
                      </m:r>
                      <m:r>
                        <a:rPr lang="es-ES" sz="1200" b="1" i="1" smtClean="0">
                          <a:solidFill>
                            <a:schemeClr val="accent1"/>
                          </a:solidFill>
                          <a:latin typeface="Cambria Math" panose="02040503050406030204" pitchFamily="18" charset="0"/>
                        </a:rPr>
                        <m:t>𝟎</m:t>
                      </m:r>
                      <m:r>
                        <a:rPr lang="es-ES" sz="1200" b="1" i="1" smtClean="0">
                          <a:solidFill>
                            <a:schemeClr val="accent1"/>
                          </a:solidFill>
                          <a:latin typeface="Cambria Math" panose="02040503050406030204" pitchFamily="18" charset="0"/>
                        </a:rPr>
                        <m:t>.</m:t>
                      </m:r>
                      <m:r>
                        <a:rPr lang="es-ES" sz="1200" b="1" i="1" smtClean="0">
                          <a:solidFill>
                            <a:schemeClr val="accent1"/>
                          </a:solidFill>
                          <a:latin typeface="Cambria Math" panose="02040503050406030204" pitchFamily="18" charset="0"/>
                        </a:rPr>
                        <m:t>𝟏𝟔</m:t>
                      </m:r>
                    </m:oMath>
                  </m:oMathPara>
                </a14:m>
                <a:endParaRPr lang="es-ES" sz="1600" b="1" dirty="0"/>
              </a:p>
              <a:p>
                <a:endParaRPr lang="es-ES" dirty="0"/>
              </a:p>
              <a:p>
                <a:r>
                  <a:rPr lang="es-ES" b="0" dirty="0"/>
                  <a:t> </a:t>
                </a:r>
              </a:p>
              <a:p>
                <a:r>
                  <a:rPr lang="es-ES" u="sng" dirty="0"/>
                  <a:t>Calculamos los deltas de cada peso Capa 2:</a:t>
                </a:r>
              </a:p>
              <a:p>
                <a:endParaRPr lang="es-ES" b="0" dirty="0"/>
              </a:p>
              <a:p>
                <a:pPr/>
                <a14:m>
                  <m:oMathPara xmlns:m="http://schemas.openxmlformats.org/officeDocument/2006/math">
                    <m:oMathParaPr>
                      <m:jc m:val="left"/>
                    </m:oMathParaPr>
                    <m:oMath xmlns:m="http://schemas.openxmlformats.org/officeDocument/2006/math">
                      <m:sSubSup>
                        <m:sSubSupPr>
                          <m:ctrlPr>
                            <a:rPr lang="es-ES" sz="1400" b="0" i="1" smtClean="0">
                              <a:latin typeface="Cambria Math" panose="02040503050406030204" pitchFamily="18" charset="0"/>
                            </a:rPr>
                          </m:ctrlPr>
                        </m:sSubSupPr>
                        <m:e>
                          <m:r>
                            <a:rPr lang="es-ES" sz="1400" b="0" i="1" smtClean="0">
                              <a:latin typeface="Cambria Math" panose="02040503050406030204" pitchFamily="18" charset="0"/>
                              <a:ea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rPr>
                            <m:t>1,0</m:t>
                          </m:r>
                        </m:sub>
                        <m:sup>
                          <m:r>
                            <a:rPr lang="es-ES" sz="1400" b="0" i="1" smtClean="0">
                              <a:latin typeface="Cambria Math" panose="02040503050406030204" pitchFamily="18" charset="0"/>
                            </a:rPr>
                            <m:t>(2)</m:t>
                          </m:r>
                        </m:sup>
                      </m:sSubSup>
                      <m:r>
                        <a:rPr lang="es-ES" sz="1400" b="0" i="1" smtClean="0">
                          <a:latin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𝛼</m:t>
                      </m:r>
                      <m:r>
                        <a:rPr lang="es-ES" sz="1400" b="0" i="1" smtClean="0">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b="0" i="1" smtClean="0">
                              <a:latin typeface="Cambria Math" panose="02040503050406030204" pitchFamily="18" charset="0"/>
                            </a:rPr>
                            <m:t>0</m:t>
                          </m:r>
                        </m:sub>
                        <m:sup>
                          <m:r>
                            <a:rPr lang="es-ES" sz="1400" i="1">
                              <a:latin typeface="Cambria Math" panose="02040503050406030204" pitchFamily="18" charset="0"/>
                            </a:rPr>
                            <m:t>(</m:t>
                          </m:r>
                          <m:r>
                            <a:rPr lang="es-ES" sz="1400" b="0" i="1" smtClean="0">
                              <a:latin typeface="Cambria Math" panose="02040503050406030204" pitchFamily="18" charset="0"/>
                            </a:rPr>
                            <m:t>1</m:t>
                          </m:r>
                          <m:r>
                            <a:rPr lang="es-ES" sz="1400" i="1">
                              <a:latin typeface="Cambria Math" panose="02040503050406030204" pitchFamily="18" charset="0"/>
                            </a:rPr>
                            <m:t>)</m:t>
                          </m:r>
                        </m:sup>
                      </m:sSubSup>
                      <m:r>
                        <a:rPr lang="es-ES" sz="1400" b="0" i="1" smtClean="0">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rPr>
                            <m:t>1</m:t>
                          </m:r>
                        </m:sub>
                        <m:sup>
                          <m:r>
                            <a:rPr lang="es-ES" sz="1400" i="1">
                              <a:latin typeface="Cambria Math" panose="02040503050406030204" pitchFamily="18" charset="0"/>
                            </a:rPr>
                            <m:t>(2)</m:t>
                          </m:r>
                        </m:sup>
                      </m:sSubSup>
                      <m:r>
                        <a:rPr lang="es-ES" sz="1400" b="0" i="1" smtClean="0">
                          <a:latin typeface="Cambria Math" panose="02040503050406030204" pitchFamily="18" charset="0"/>
                        </a:rPr>
                        <m:t>=0.5·1·</m:t>
                      </m:r>
                      <m:d>
                        <m:dPr>
                          <m:ctrlPr>
                            <a:rPr lang="es-ES" sz="1400" b="0" i="1" smtClean="0">
                              <a:latin typeface="Cambria Math" panose="02040503050406030204" pitchFamily="18" charset="0"/>
                            </a:rPr>
                          </m:ctrlPr>
                        </m:dPr>
                        <m:e>
                          <m:r>
                            <a:rPr lang="es-ES" sz="1400" b="0" i="1" smtClean="0">
                              <a:latin typeface="Cambria Math" panose="02040503050406030204" pitchFamily="18" charset="0"/>
                            </a:rPr>
                            <m:t>−0.16</m:t>
                          </m:r>
                        </m:e>
                      </m:d>
                      <m:r>
                        <a:rPr lang="es-ES" sz="1400" b="0" i="1" smtClean="0">
                          <a:latin typeface="Cambria Math" panose="02040503050406030204" pitchFamily="18" charset="0"/>
                        </a:rPr>
                        <m:t>=</m:t>
                      </m:r>
                      <m:r>
                        <a:rPr lang="es-ES" sz="1400" b="1" i="1" smtClean="0">
                          <a:solidFill>
                            <a:schemeClr val="accent6"/>
                          </a:solidFill>
                          <a:latin typeface="Cambria Math" panose="02040503050406030204" pitchFamily="18" charset="0"/>
                        </a:rPr>
                        <m:t>−</m:t>
                      </m:r>
                      <m:r>
                        <a:rPr lang="es-ES" sz="1400" b="1" i="1" smtClean="0">
                          <a:solidFill>
                            <a:schemeClr val="accent6"/>
                          </a:solidFill>
                          <a:latin typeface="Cambria Math" panose="02040503050406030204" pitchFamily="18" charset="0"/>
                        </a:rPr>
                        <m:t>𝟎</m:t>
                      </m:r>
                      <m:r>
                        <a:rPr lang="es-ES" sz="1400" b="1" i="1" smtClean="0">
                          <a:solidFill>
                            <a:schemeClr val="accent6"/>
                          </a:solidFill>
                          <a:latin typeface="Cambria Math" panose="02040503050406030204" pitchFamily="18" charset="0"/>
                        </a:rPr>
                        <m:t>.</m:t>
                      </m:r>
                      <m:r>
                        <a:rPr lang="es-ES" sz="1400" b="1" i="1" smtClean="0">
                          <a:solidFill>
                            <a:schemeClr val="accent6"/>
                          </a:solidFill>
                          <a:latin typeface="Cambria Math" panose="02040503050406030204" pitchFamily="18" charset="0"/>
                        </a:rPr>
                        <m:t>𝟎𝟖</m:t>
                      </m:r>
                    </m:oMath>
                  </m:oMathPara>
                </a14:m>
                <a:endParaRPr lang="es-ES" sz="1400" b="1" dirty="0"/>
              </a:p>
              <a:p>
                <a:pPr/>
                <a14:m>
                  <m:oMathPara xmlns:m="http://schemas.openxmlformats.org/officeDocument/2006/math">
                    <m:oMathParaPr>
                      <m:jc m:val="left"/>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ea typeface="Cambria Math" panose="02040503050406030204" pitchFamily="18" charset="0"/>
                            </a:rPr>
                            <m:t>1,1</m:t>
                          </m:r>
                        </m:sub>
                        <m:sup>
                          <m:r>
                            <a:rPr lang="es-ES" sz="1400" i="1">
                              <a:latin typeface="Cambria Math" panose="02040503050406030204" pitchFamily="18" charset="0"/>
                            </a:rPr>
                            <m:t>(2)</m:t>
                          </m:r>
                        </m:sup>
                      </m:sSubSup>
                      <m:r>
                        <a:rPr lang="es-ES" sz="1400" i="1">
                          <a:latin typeface="Cambria Math" panose="02040503050406030204" pitchFamily="18" charset="0"/>
                        </a:rPr>
                        <m:t>= </m:t>
                      </m:r>
                      <m:r>
                        <a:rPr lang="es-ES" sz="1400" i="1">
                          <a:latin typeface="Cambria Math" panose="02040503050406030204" pitchFamily="18" charset="0"/>
                          <a:ea typeface="Cambria Math" panose="02040503050406030204" pitchFamily="18" charset="0"/>
                        </a:rPr>
                        <m:t>𝛼</m:t>
                      </m:r>
                      <m:r>
                        <a:rPr lang="es-ES" sz="1400" i="1">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b="0" i="1" smtClean="0">
                              <a:latin typeface="Cambria Math" panose="02040503050406030204" pitchFamily="18" charset="0"/>
                            </a:rPr>
                            <m:t>1</m:t>
                          </m:r>
                        </m:sub>
                        <m:sup>
                          <m:r>
                            <a:rPr lang="es-ES" sz="1400" i="1">
                              <a:latin typeface="Cambria Math" panose="02040503050406030204" pitchFamily="18" charset="0"/>
                            </a:rPr>
                            <m:t>(1)</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rPr>
                            <m:t>1</m:t>
                          </m:r>
                        </m:sub>
                        <m:sup>
                          <m:r>
                            <a:rPr lang="es-ES" sz="1400" i="1">
                              <a:latin typeface="Cambria Math" panose="02040503050406030204" pitchFamily="18" charset="0"/>
                            </a:rPr>
                            <m:t>(2)</m:t>
                          </m:r>
                        </m:sup>
                      </m:sSubSup>
                      <m:r>
                        <a:rPr lang="es-ES" sz="1400" i="1">
                          <a:latin typeface="Cambria Math" panose="02040503050406030204" pitchFamily="18" charset="0"/>
                        </a:rPr>
                        <m:t>=0.5·</m:t>
                      </m:r>
                      <m:r>
                        <a:rPr lang="es-ES" sz="1400" b="0" i="1" smtClean="0">
                          <a:latin typeface="Cambria Math" panose="02040503050406030204" pitchFamily="18" charset="0"/>
                        </a:rPr>
                        <m:t>0.73</m:t>
                      </m:r>
                      <m:r>
                        <a:rPr lang="es-ES" sz="1400" i="1">
                          <a:latin typeface="Cambria Math" panose="02040503050406030204" pitchFamily="18" charset="0"/>
                        </a:rPr>
                        <m:t>·</m:t>
                      </m:r>
                      <m:d>
                        <m:dPr>
                          <m:ctrlPr>
                            <a:rPr lang="es-ES" sz="1400" i="1">
                              <a:latin typeface="Cambria Math" panose="02040503050406030204" pitchFamily="18" charset="0"/>
                            </a:rPr>
                          </m:ctrlPr>
                        </m:dPr>
                        <m:e>
                          <m:r>
                            <a:rPr lang="es-ES" sz="1400" i="1">
                              <a:latin typeface="Cambria Math" panose="02040503050406030204" pitchFamily="18" charset="0"/>
                            </a:rPr>
                            <m:t>−0.16</m:t>
                          </m:r>
                        </m:e>
                      </m:d>
                      <m:r>
                        <a:rPr lang="es-ES" sz="1400" i="1">
                          <a:latin typeface="Cambria Math" panose="02040503050406030204" pitchFamily="18" charset="0"/>
                        </a:rPr>
                        <m:t>=</m:t>
                      </m:r>
                      <m:r>
                        <a:rPr lang="es-ES" sz="1400" b="1" i="1" smtClean="0">
                          <a:solidFill>
                            <a:schemeClr val="accent6"/>
                          </a:solidFill>
                          <a:latin typeface="Cambria Math" panose="02040503050406030204" pitchFamily="18" charset="0"/>
                        </a:rPr>
                        <m:t>−</m:t>
                      </m:r>
                      <m:r>
                        <a:rPr lang="es-ES" sz="1400" b="1" i="1" smtClean="0">
                          <a:solidFill>
                            <a:schemeClr val="accent6"/>
                          </a:solidFill>
                          <a:latin typeface="Cambria Math" panose="02040503050406030204" pitchFamily="18" charset="0"/>
                        </a:rPr>
                        <m:t>𝟎</m:t>
                      </m:r>
                      <m:r>
                        <a:rPr lang="es-ES" sz="1400" b="1" i="1" smtClean="0">
                          <a:solidFill>
                            <a:schemeClr val="accent6"/>
                          </a:solidFill>
                          <a:latin typeface="Cambria Math" panose="02040503050406030204" pitchFamily="18" charset="0"/>
                        </a:rPr>
                        <m:t>.</m:t>
                      </m:r>
                      <m:r>
                        <a:rPr lang="es-ES" sz="1400" b="1" i="1" smtClean="0">
                          <a:solidFill>
                            <a:schemeClr val="accent6"/>
                          </a:solidFill>
                          <a:latin typeface="Cambria Math" panose="02040503050406030204" pitchFamily="18" charset="0"/>
                        </a:rPr>
                        <m:t>𝟎𝟔</m:t>
                      </m:r>
                    </m:oMath>
                  </m:oMathPara>
                </a14:m>
                <a:endParaRPr lang="es-ES" sz="1400" b="1" dirty="0"/>
              </a:p>
              <a:p>
                <a:pPr/>
                <a14:m>
                  <m:oMathPara xmlns:m="http://schemas.openxmlformats.org/officeDocument/2006/math">
                    <m:oMathParaPr>
                      <m:jc m:val="left"/>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ea typeface="Cambria Math" panose="02040503050406030204" pitchFamily="18" charset="0"/>
                            </a:rPr>
                            <m:t>1,2</m:t>
                          </m:r>
                        </m:sub>
                        <m:sup>
                          <m:r>
                            <a:rPr lang="es-ES" sz="1400" i="1">
                              <a:latin typeface="Cambria Math" panose="02040503050406030204" pitchFamily="18" charset="0"/>
                            </a:rPr>
                            <m:t>(2)</m:t>
                          </m:r>
                        </m:sup>
                      </m:sSubSup>
                      <m:r>
                        <a:rPr lang="es-ES" sz="1400" i="1">
                          <a:latin typeface="Cambria Math" panose="02040503050406030204" pitchFamily="18" charset="0"/>
                        </a:rPr>
                        <m:t>= </m:t>
                      </m:r>
                      <m:r>
                        <a:rPr lang="es-ES" sz="1400" i="1">
                          <a:latin typeface="Cambria Math" panose="02040503050406030204" pitchFamily="18" charset="0"/>
                          <a:ea typeface="Cambria Math" panose="02040503050406030204" pitchFamily="18" charset="0"/>
                        </a:rPr>
                        <m:t>𝛼</m:t>
                      </m:r>
                      <m:r>
                        <a:rPr lang="es-ES" sz="1400" i="1">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b="0" i="1" smtClean="0">
                              <a:latin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rPr>
                            <m:t>1</m:t>
                          </m:r>
                        </m:sub>
                        <m:sup>
                          <m:r>
                            <a:rPr lang="es-ES" sz="1400" i="1">
                              <a:latin typeface="Cambria Math" panose="02040503050406030204" pitchFamily="18" charset="0"/>
                            </a:rPr>
                            <m:t>(2)</m:t>
                          </m:r>
                        </m:sup>
                      </m:sSubSup>
                      <m:r>
                        <a:rPr lang="es-ES" sz="1400" i="1">
                          <a:latin typeface="Cambria Math" panose="02040503050406030204" pitchFamily="18" charset="0"/>
                        </a:rPr>
                        <m:t>=0.5·</m:t>
                      </m:r>
                      <m:r>
                        <a:rPr lang="es-ES" sz="1400" b="0" i="1" smtClean="0">
                          <a:latin typeface="Cambria Math" panose="02040503050406030204" pitchFamily="18" charset="0"/>
                        </a:rPr>
                        <m:t>0.88</m:t>
                      </m:r>
                      <m:r>
                        <a:rPr lang="es-ES" sz="1400" i="1">
                          <a:latin typeface="Cambria Math" panose="02040503050406030204" pitchFamily="18" charset="0"/>
                        </a:rPr>
                        <m:t>·</m:t>
                      </m:r>
                      <m:d>
                        <m:dPr>
                          <m:ctrlPr>
                            <a:rPr lang="es-ES" sz="1400" i="1">
                              <a:latin typeface="Cambria Math" panose="02040503050406030204" pitchFamily="18" charset="0"/>
                            </a:rPr>
                          </m:ctrlPr>
                        </m:dPr>
                        <m:e>
                          <m:r>
                            <a:rPr lang="es-ES" sz="1400" i="1">
                              <a:latin typeface="Cambria Math" panose="02040503050406030204" pitchFamily="18" charset="0"/>
                            </a:rPr>
                            <m:t>−0.16</m:t>
                          </m:r>
                        </m:e>
                      </m:d>
                      <m:r>
                        <a:rPr lang="es-ES" sz="1400" i="1">
                          <a:latin typeface="Cambria Math" panose="02040503050406030204" pitchFamily="18" charset="0"/>
                        </a:rPr>
                        <m:t>=</m:t>
                      </m:r>
                      <m:r>
                        <a:rPr lang="es-ES" sz="1400" b="1" i="1" smtClean="0">
                          <a:solidFill>
                            <a:schemeClr val="accent6"/>
                          </a:solidFill>
                          <a:latin typeface="Cambria Math" panose="02040503050406030204" pitchFamily="18" charset="0"/>
                        </a:rPr>
                        <m:t>−</m:t>
                      </m:r>
                      <m:r>
                        <a:rPr lang="es-ES" sz="1400" b="1" i="1" smtClean="0">
                          <a:solidFill>
                            <a:schemeClr val="accent6"/>
                          </a:solidFill>
                          <a:latin typeface="Cambria Math" panose="02040503050406030204" pitchFamily="18" charset="0"/>
                        </a:rPr>
                        <m:t>𝟎</m:t>
                      </m:r>
                      <m:r>
                        <a:rPr lang="es-ES" sz="1400" b="1" i="1" smtClean="0">
                          <a:solidFill>
                            <a:schemeClr val="accent6"/>
                          </a:solidFill>
                          <a:latin typeface="Cambria Math" panose="02040503050406030204" pitchFamily="18" charset="0"/>
                        </a:rPr>
                        <m:t>.</m:t>
                      </m:r>
                      <m:r>
                        <a:rPr lang="es-ES" sz="1400" b="1" i="1" smtClean="0">
                          <a:solidFill>
                            <a:schemeClr val="accent6"/>
                          </a:solidFill>
                          <a:latin typeface="Cambria Math" panose="02040503050406030204" pitchFamily="18" charset="0"/>
                        </a:rPr>
                        <m:t>𝟎𝟕</m:t>
                      </m:r>
                    </m:oMath>
                  </m:oMathPara>
                </a14:m>
                <a:endParaRPr lang="es-ES" sz="1400" b="1" dirty="0"/>
              </a:p>
              <a:p>
                <a:endParaRPr lang="es-ES" sz="1400" b="0" dirty="0"/>
              </a:p>
            </p:txBody>
          </p:sp>
        </mc:Choice>
        <mc:Fallback xmlns="">
          <p:sp>
            <p:nvSpPr>
              <p:cNvPr id="64" name="CuadroTexto 63">
                <a:extLst>
                  <a:ext uri="{FF2B5EF4-FFF2-40B4-BE49-F238E27FC236}">
                    <a16:creationId xmlns:a16="http://schemas.microsoft.com/office/drawing/2014/main" id="{892B3E1A-1DB7-4CAA-8AC2-3FA11F381A00}"/>
                  </a:ext>
                </a:extLst>
              </p:cNvPr>
              <p:cNvSpPr txBox="1">
                <a:spLocks noRot="1" noChangeAspect="1" noMove="1" noResize="1" noEditPoints="1" noAdjustHandles="1" noChangeArrowheads="1" noChangeShapeType="1" noTextEdit="1"/>
              </p:cNvSpPr>
              <p:nvPr/>
            </p:nvSpPr>
            <p:spPr>
              <a:xfrm>
                <a:off x="6951002" y="1347538"/>
                <a:ext cx="5049409" cy="3655488"/>
              </a:xfrm>
              <a:prstGeom prst="rect">
                <a:avLst/>
              </a:prstGeom>
              <a:blipFill>
                <a:blip r:embed="rId13"/>
                <a:stretch>
                  <a:fillRect l="-2774" t="-500" r="-362"/>
                </a:stretch>
              </a:blipFill>
            </p:spPr>
            <p:txBody>
              <a:bodyPr/>
              <a:lstStyle/>
              <a:p>
                <a:r>
                  <a:rPr lang="es-ES">
                    <a:noFill/>
                  </a:rPr>
                  <a:t> </a:t>
                </a:r>
              </a:p>
            </p:txBody>
          </p:sp>
        </mc:Fallback>
      </mc:AlternateContent>
      <p:cxnSp>
        <p:nvCxnSpPr>
          <p:cNvPr id="4" name="Conector recto de flecha 3">
            <a:extLst>
              <a:ext uri="{FF2B5EF4-FFF2-40B4-BE49-F238E27FC236}">
                <a16:creationId xmlns:a16="http://schemas.microsoft.com/office/drawing/2014/main" id="{681AEF01-BB74-48B7-A1E7-D14009D2F463}"/>
              </a:ext>
            </a:extLst>
          </p:cNvPr>
          <p:cNvCxnSpPr>
            <a:endCxn id="9" idx="2"/>
          </p:cNvCxnSpPr>
          <p:nvPr/>
        </p:nvCxnSpPr>
        <p:spPr>
          <a:xfrm>
            <a:off x="670560" y="3438666"/>
            <a:ext cx="28083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F9E065E2-1570-4A81-B1EA-B89794E1E2F1}"/>
              </a:ext>
            </a:extLst>
          </p:cNvPr>
          <p:cNvCxnSpPr/>
          <p:nvPr/>
        </p:nvCxnSpPr>
        <p:spPr>
          <a:xfrm>
            <a:off x="670560" y="4951405"/>
            <a:ext cx="2808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C5408B7D-625F-409B-8E28-CB62009F136D}"/>
                  </a:ext>
                </a:extLst>
              </p:cNvPr>
              <p:cNvSpPr txBox="1"/>
              <p:nvPr/>
            </p:nvSpPr>
            <p:spPr>
              <a:xfrm>
                <a:off x="523459" y="3346332"/>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0" name="CuadroTexto 39">
                <a:extLst>
                  <a:ext uri="{FF2B5EF4-FFF2-40B4-BE49-F238E27FC236}">
                    <a16:creationId xmlns:a16="http://schemas.microsoft.com/office/drawing/2014/main" id="{C5408B7D-625F-409B-8E28-CB62009F136D}"/>
                  </a:ext>
                </a:extLst>
              </p:cNvPr>
              <p:cNvSpPr txBox="1">
                <a:spLocks noRot="1" noChangeAspect="1" noMove="1" noResize="1" noEditPoints="1" noAdjustHandles="1" noChangeArrowheads="1" noChangeShapeType="1" noTextEdit="1"/>
              </p:cNvSpPr>
              <p:nvPr/>
            </p:nvSpPr>
            <p:spPr>
              <a:xfrm>
                <a:off x="523459" y="3346332"/>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8D3EB880-7385-475C-8F75-F1E5CCE199B3}"/>
                  </a:ext>
                </a:extLst>
              </p:cNvPr>
              <p:cNvSpPr txBox="1"/>
              <p:nvPr/>
            </p:nvSpPr>
            <p:spPr>
              <a:xfrm>
                <a:off x="501660" y="4857269"/>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1" name="CuadroTexto 40">
                <a:extLst>
                  <a:ext uri="{FF2B5EF4-FFF2-40B4-BE49-F238E27FC236}">
                    <a16:creationId xmlns:a16="http://schemas.microsoft.com/office/drawing/2014/main" id="{8D3EB880-7385-475C-8F75-F1E5CCE199B3}"/>
                  </a:ext>
                </a:extLst>
              </p:cNvPr>
              <p:cNvSpPr txBox="1">
                <a:spLocks noRot="1" noChangeAspect="1" noMove="1" noResize="1" noEditPoints="1" noAdjustHandles="1" noChangeArrowheads="1" noChangeShapeType="1" noTextEdit="1"/>
              </p:cNvSpPr>
              <p:nvPr/>
            </p:nvSpPr>
            <p:spPr>
              <a:xfrm>
                <a:off x="501660" y="4857269"/>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B2E4B99A-0F26-46F3-9295-874642339844}"/>
                  </a:ext>
                </a:extLst>
              </p:cNvPr>
              <p:cNvSpPr txBox="1"/>
              <p:nvPr/>
            </p:nvSpPr>
            <p:spPr>
              <a:xfrm>
                <a:off x="6670750" y="4101801"/>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2" name="CuadroTexto 41">
                <a:extLst>
                  <a:ext uri="{FF2B5EF4-FFF2-40B4-BE49-F238E27FC236}">
                    <a16:creationId xmlns:a16="http://schemas.microsoft.com/office/drawing/2014/main" id="{B2E4B99A-0F26-46F3-9295-874642339844}"/>
                  </a:ext>
                </a:extLst>
              </p:cNvPr>
              <p:cNvSpPr txBox="1">
                <a:spLocks noRot="1" noChangeAspect="1" noMove="1" noResize="1" noEditPoints="1" noAdjustHandles="1" noChangeArrowheads="1" noChangeShapeType="1" noTextEdit="1"/>
              </p:cNvSpPr>
              <p:nvPr/>
            </p:nvSpPr>
            <p:spPr>
              <a:xfrm>
                <a:off x="6670750" y="4101801"/>
                <a:ext cx="120226" cy="184666"/>
              </a:xfrm>
              <a:prstGeom prst="rect">
                <a:avLst/>
              </a:prstGeom>
              <a:blipFill>
                <a:blip r:embed="rId14"/>
                <a:stretch>
                  <a:fillRect l="-30000" r="-30000" b="-6667"/>
                </a:stretch>
              </a:blipFill>
            </p:spPr>
            <p:txBody>
              <a:bodyPr/>
              <a:lstStyle/>
              <a:p>
                <a:r>
                  <a:rPr lang="es-ES">
                    <a:noFill/>
                  </a:rPr>
                  <a:t> </a:t>
                </a:r>
              </a:p>
            </p:txBody>
          </p:sp>
        </mc:Fallback>
      </mc:AlternateContent>
    </p:spTree>
    <p:extLst>
      <p:ext uri="{BB962C8B-B14F-4D97-AF65-F5344CB8AC3E}">
        <p14:creationId xmlns:p14="http://schemas.microsoft.com/office/powerpoint/2010/main" val="143225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Perceptrón Multicapa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28</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3F586BA3-1176-4DE9-AD26-C38173504F98}"/>
              </a:ext>
            </a:extLst>
          </p:cNvPr>
          <p:cNvSpPr/>
          <p:nvPr/>
        </p:nvSpPr>
        <p:spPr>
          <a:xfrm>
            <a:off x="1707399" y="1546044"/>
            <a:ext cx="756000" cy="755219"/>
          </a:xfrm>
          <a:prstGeom prst="ellipse">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0</a:t>
            </a:r>
          </a:p>
          <a:p>
            <a:pPr algn="ctr"/>
            <a:r>
              <a:rPr lang="es-ES" sz="1000" dirty="0">
                <a:ln w="0"/>
                <a:solidFill>
                  <a:srgbClr val="FF0000"/>
                </a:solidFill>
                <a:effectLst>
                  <a:outerShdw blurRad="38100" dist="19050" dir="2700000" algn="tl" rotWithShape="0">
                    <a:schemeClr val="dk1">
                      <a:alpha val="40000"/>
                    </a:schemeClr>
                  </a:outerShdw>
                </a:effectLst>
              </a:rPr>
              <a:t>1</a:t>
            </a:r>
            <a:endParaRPr lang="es-ES" dirty="0">
              <a:ln w="0"/>
              <a:solidFill>
                <a:schemeClr val="tx1"/>
              </a:solidFill>
              <a:effectLst>
                <a:outerShdw blurRad="38100" dist="19050" dir="2700000" algn="tl" rotWithShape="0">
                  <a:schemeClr val="dk1">
                    <a:alpha val="40000"/>
                  </a:schemeClr>
                </a:outerShdw>
              </a:effectLst>
            </a:endParaRPr>
          </a:p>
        </p:txBody>
      </p:sp>
      <p:sp>
        <p:nvSpPr>
          <p:cNvPr id="9" name="Elipse 8">
            <a:extLst>
              <a:ext uri="{FF2B5EF4-FFF2-40B4-BE49-F238E27FC236}">
                <a16:creationId xmlns:a16="http://schemas.microsoft.com/office/drawing/2014/main" id="{3E478253-963A-4528-8FD2-D5E9645D94B9}"/>
              </a:ext>
            </a:extLst>
          </p:cNvPr>
          <p:cNvSpPr/>
          <p:nvPr/>
        </p:nvSpPr>
        <p:spPr>
          <a:xfrm>
            <a:off x="951399" y="3061056"/>
            <a:ext cx="756000" cy="75521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0" name="Elipse 9">
            <a:extLst>
              <a:ext uri="{FF2B5EF4-FFF2-40B4-BE49-F238E27FC236}">
                <a16:creationId xmlns:a16="http://schemas.microsoft.com/office/drawing/2014/main" id="{3EF02CC9-EBA5-49EB-BBF4-632F078FCC82}"/>
              </a:ext>
            </a:extLst>
          </p:cNvPr>
          <p:cNvSpPr/>
          <p:nvPr/>
        </p:nvSpPr>
        <p:spPr>
          <a:xfrm>
            <a:off x="951399" y="4571993"/>
            <a:ext cx="756000" cy="7552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1" name="Elipse 10">
            <a:extLst>
              <a:ext uri="{FF2B5EF4-FFF2-40B4-BE49-F238E27FC236}">
                <a16:creationId xmlns:a16="http://schemas.microsoft.com/office/drawing/2014/main" id="{AF3AC6A9-647F-4E31-836A-5E5FA976CEFD}"/>
              </a:ext>
            </a:extLst>
          </p:cNvPr>
          <p:cNvSpPr/>
          <p:nvPr/>
        </p:nvSpPr>
        <p:spPr>
          <a:xfrm>
            <a:off x="3572100" y="3061057"/>
            <a:ext cx="756000" cy="755219"/>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1 </a:t>
            </a:r>
            <a:r>
              <a:rPr lang="es-ES" sz="1000" dirty="0">
                <a:ln w="0"/>
                <a:solidFill>
                  <a:srgbClr val="FF0000"/>
                </a:solidFill>
                <a:effectLst>
                  <a:outerShdw blurRad="38100" dist="19050" dir="2700000" algn="tl" rotWithShape="0">
                    <a:schemeClr val="dk1">
                      <a:alpha val="40000"/>
                    </a:schemeClr>
                  </a:outerShdw>
                </a:effectLst>
              </a:rPr>
              <a:t>0.73</a:t>
            </a:r>
            <a:endParaRPr lang="es-ES" baseline="-25000" dirty="0">
              <a:ln w="0"/>
              <a:solidFill>
                <a:srgbClr val="FF0000"/>
              </a:solidFill>
              <a:effectLst>
                <a:outerShdw blurRad="38100" dist="19050" dir="2700000" algn="tl" rotWithShape="0">
                  <a:schemeClr val="dk1">
                    <a:alpha val="40000"/>
                  </a:schemeClr>
                </a:outerShdw>
              </a:effectLst>
            </a:endParaRPr>
          </a:p>
        </p:txBody>
      </p:sp>
      <p:sp>
        <p:nvSpPr>
          <p:cNvPr id="12" name="Elipse 11">
            <a:extLst>
              <a:ext uri="{FF2B5EF4-FFF2-40B4-BE49-F238E27FC236}">
                <a16:creationId xmlns:a16="http://schemas.microsoft.com/office/drawing/2014/main" id="{C3A8EDB3-088D-4E41-BA79-3A7B52A26880}"/>
              </a:ext>
            </a:extLst>
          </p:cNvPr>
          <p:cNvSpPr/>
          <p:nvPr/>
        </p:nvSpPr>
        <p:spPr>
          <a:xfrm>
            <a:off x="3572100" y="4571993"/>
            <a:ext cx="756000" cy="755219"/>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0.88</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3" name="Elipse 12">
            <a:extLst>
              <a:ext uri="{FF2B5EF4-FFF2-40B4-BE49-F238E27FC236}">
                <a16:creationId xmlns:a16="http://schemas.microsoft.com/office/drawing/2014/main" id="{87B87DC3-CCEF-4521-A871-FD838F36B0E0}"/>
              </a:ext>
            </a:extLst>
          </p:cNvPr>
          <p:cNvSpPr/>
          <p:nvPr/>
        </p:nvSpPr>
        <p:spPr>
          <a:xfrm>
            <a:off x="5547515" y="3817796"/>
            <a:ext cx="756000" cy="755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S</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00" dirty="0">
                <a:ln w="0"/>
                <a:solidFill>
                  <a:srgbClr val="FF0000"/>
                </a:solidFill>
                <a:effectLst>
                  <a:outerShdw blurRad="38100" dist="19050" dir="2700000" algn="tl" rotWithShape="0">
                    <a:schemeClr val="dk1">
                      <a:alpha val="40000"/>
                    </a:schemeClr>
                  </a:outerShdw>
                </a:effectLst>
              </a:rPr>
              <a:t>0.71</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4" name="Elipse 13">
            <a:extLst>
              <a:ext uri="{FF2B5EF4-FFF2-40B4-BE49-F238E27FC236}">
                <a16:creationId xmlns:a16="http://schemas.microsoft.com/office/drawing/2014/main" id="{F09F2242-2B19-442C-B444-D964F6269FFB}"/>
              </a:ext>
            </a:extLst>
          </p:cNvPr>
          <p:cNvSpPr/>
          <p:nvPr/>
        </p:nvSpPr>
        <p:spPr>
          <a:xfrm>
            <a:off x="4330301" y="1530788"/>
            <a:ext cx="756000" cy="755219"/>
          </a:xfrm>
          <a:prstGeom prst="ellipse">
            <a:avLst/>
          </a:prstGeom>
          <a:solidFill>
            <a:schemeClr val="bg1">
              <a:lumMod val="95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15" name="CuadroTexto 14">
            <a:extLst>
              <a:ext uri="{FF2B5EF4-FFF2-40B4-BE49-F238E27FC236}">
                <a16:creationId xmlns:a16="http://schemas.microsoft.com/office/drawing/2014/main" id="{46870AA8-C2F4-4301-A138-37DF45BA5498}"/>
              </a:ext>
            </a:extLst>
          </p:cNvPr>
          <p:cNvSpPr txBox="1"/>
          <p:nvPr/>
        </p:nvSpPr>
        <p:spPr>
          <a:xfrm>
            <a:off x="902411" y="5833137"/>
            <a:ext cx="853975" cy="492443"/>
          </a:xfrm>
          <a:prstGeom prst="rect">
            <a:avLst/>
          </a:prstGeom>
          <a:noFill/>
        </p:spPr>
        <p:txBody>
          <a:bodyPr wrap="square" rtlCol="0">
            <a:spAutoFit/>
          </a:bodyPr>
          <a:lstStyle/>
          <a:p>
            <a:pPr algn="ctr"/>
            <a:r>
              <a:rPr lang="es-ES" sz="1400" dirty="0"/>
              <a:t>Capa 0</a:t>
            </a:r>
          </a:p>
          <a:p>
            <a:pPr algn="ctr"/>
            <a:r>
              <a:rPr lang="es-ES" sz="1100" dirty="0">
                <a:solidFill>
                  <a:schemeClr val="accent6"/>
                </a:solidFill>
              </a:rPr>
              <a:t>Entrada</a:t>
            </a:r>
            <a:endParaRPr lang="es-ES" sz="1400" dirty="0">
              <a:solidFill>
                <a:schemeClr val="accent6"/>
              </a:solidFill>
            </a:endParaRPr>
          </a:p>
        </p:txBody>
      </p:sp>
      <p:sp>
        <p:nvSpPr>
          <p:cNvPr id="16" name="CuadroTexto 15">
            <a:extLst>
              <a:ext uri="{FF2B5EF4-FFF2-40B4-BE49-F238E27FC236}">
                <a16:creationId xmlns:a16="http://schemas.microsoft.com/office/drawing/2014/main" id="{1AF46529-A4D1-49C3-AD61-283CCCC1A1F5}"/>
              </a:ext>
            </a:extLst>
          </p:cNvPr>
          <p:cNvSpPr txBox="1"/>
          <p:nvPr/>
        </p:nvSpPr>
        <p:spPr>
          <a:xfrm>
            <a:off x="3523112" y="5833137"/>
            <a:ext cx="853975" cy="492443"/>
          </a:xfrm>
          <a:prstGeom prst="rect">
            <a:avLst/>
          </a:prstGeom>
          <a:noFill/>
        </p:spPr>
        <p:txBody>
          <a:bodyPr wrap="square" rtlCol="0">
            <a:spAutoFit/>
          </a:bodyPr>
          <a:lstStyle/>
          <a:p>
            <a:pPr algn="ctr"/>
            <a:r>
              <a:rPr lang="es-ES" sz="1400" dirty="0"/>
              <a:t>Capa 1</a:t>
            </a:r>
          </a:p>
          <a:p>
            <a:pPr algn="ctr"/>
            <a:r>
              <a:rPr lang="es-ES" sz="1100" dirty="0">
                <a:solidFill>
                  <a:schemeClr val="accent1"/>
                </a:solidFill>
              </a:rPr>
              <a:t>Oculta</a:t>
            </a:r>
            <a:endParaRPr lang="es-ES" sz="1400" dirty="0">
              <a:solidFill>
                <a:schemeClr val="accent1"/>
              </a:solidFill>
            </a:endParaRPr>
          </a:p>
        </p:txBody>
      </p:sp>
      <p:sp>
        <p:nvSpPr>
          <p:cNvPr id="17" name="CuadroTexto 16">
            <a:extLst>
              <a:ext uri="{FF2B5EF4-FFF2-40B4-BE49-F238E27FC236}">
                <a16:creationId xmlns:a16="http://schemas.microsoft.com/office/drawing/2014/main" id="{4D95126E-1FF1-4E04-ADDF-39E1FDC5666D}"/>
              </a:ext>
            </a:extLst>
          </p:cNvPr>
          <p:cNvSpPr txBox="1"/>
          <p:nvPr/>
        </p:nvSpPr>
        <p:spPr>
          <a:xfrm>
            <a:off x="5498527" y="5833136"/>
            <a:ext cx="853975" cy="492443"/>
          </a:xfrm>
          <a:prstGeom prst="rect">
            <a:avLst/>
          </a:prstGeom>
          <a:noFill/>
        </p:spPr>
        <p:txBody>
          <a:bodyPr wrap="square" rtlCol="0">
            <a:spAutoFit/>
          </a:bodyPr>
          <a:lstStyle/>
          <a:p>
            <a:pPr algn="ctr"/>
            <a:r>
              <a:rPr lang="es-ES" sz="1400" dirty="0"/>
              <a:t>Capa 2</a:t>
            </a:r>
          </a:p>
          <a:p>
            <a:pPr algn="ctr"/>
            <a:r>
              <a:rPr lang="es-ES" sz="1100" dirty="0">
                <a:solidFill>
                  <a:srgbClr val="FF0000"/>
                </a:solidFill>
              </a:rPr>
              <a:t>Salida</a:t>
            </a:r>
          </a:p>
        </p:txBody>
      </p:sp>
      <p:cxnSp>
        <p:nvCxnSpPr>
          <p:cNvPr id="19" name="Conector recto de flecha 18">
            <a:extLst>
              <a:ext uri="{FF2B5EF4-FFF2-40B4-BE49-F238E27FC236}">
                <a16:creationId xmlns:a16="http://schemas.microsoft.com/office/drawing/2014/main" id="{07DC33E1-E36A-40CD-8CE3-B7742E452C8E}"/>
              </a:ext>
            </a:extLst>
          </p:cNvPr>
          <p:cNvCxnSpPr>
            <a:stCxn id="9" idx="6"/>
            <a:endCxn id="11" idx="2"/>
          </p:cNvCxnSpPr>
          <p:nvPr/>
        </p:nvCxnSpPr>
        <p:spPr>
          <a:xfrm>
            <a:off x="1707399" y="3438666"/>
            <a:ext cx="1864701" cy="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BDA5C15-51A9-4165-BBCC-480678C6F94C}"/>
              </a:ext>
            </a:extLst>
          </p:cNvPr>
          <p:cNvCxnSpPr>
            <a:stCxn id="9" idx="6"/>
            <a:endCxn id="12" idx="2"/>
          </p:cNvCxnSpPr>
          <p:nvPr/>
        </p:nvCxnSpPr>
        <p:spPr>
          <a:xfrm>
            <a:off x="1707399" y="3438666"/>
            <a:ext cx="1864701" cy="15109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F29C73A9-9DF8-43E7-BD8E-3FDD9760B182}"/>
              </a:ext>
            </a:extLst>
          </p:cNvPr>
          <p:cNvCxnSpPr>
            <a:cxnSpLocks/>
            <a:stCxn id="10" idx="6"/>
            <a:endCxn id="11" idx="2"/>
          </p:cNvCxnSpPr>
          <p:nvPr/>
        </p:nvCxnSpPr>
        <p:spPr>
          <a:xfrm flipV="1">
            <a:off x="1707399" y="3438667"/>
            <a:ext cx="1864701" cy="151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6110A85-B4C5-4B60-8003-5687C95F7642}"/>
              </a:ext>
            </a:extLst>
          </p:cNvPr>
          <p:cNvCxnSpPr>
            <a:cxnSpLocks/>
            <a:stCxn id="10" idx="6"/>
            <a:endCxn id="12" idx="2"/>
          </p:cNvCxnSpPr>
          <p:nvPr/>
        </p:nvCxnSpPr>
        <p:spPr>
          <a:xfrm>
            <a:off x="1707399" y="4949603"/>
            <a:ext cx="18647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5B859404-C6D1-4EB8-BCDE-DCD738CDDF47}"/>
              </a:ext>
            </a:extLst>
          </p:cNvPr>
          <p:cNvCxnSpPr>
            <a:cxnSpLocks/>
            <a:stCxn id="7" idx="5"/>
            <a:endCxn id="11" idx="2"/>
          </p:cNvCxnSpPr>
          <p:nvPr/>
        </p:nvCxnSpPr>
        <p:spPr>
          <a:xfrm>
            <a:off x="2352685" y="2190664"/>
            <a:ext cx="1219415" cy="124800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ector recto de flecha 31">
            <a:extLst>
              <a:ext uri="{FF2B5EF4-FFF2-40B4-BE49-F238E27FC236}">
                <a16:creationId xmlns:a16="http://schemas.microsoft.com/office/drawing/2014/main" id="{6D9F6146-E798-4556-A0EA-21FB12BD7406}"/>
              </a:ext>
            </a:extLst>
          </p:cNvPr>
          <p:cNvCxnSpPr>
            <a:cxnSpLocks/>
            <a:stCxn id="7" idx="5"/>
            <a:endCxn id="12" idx="2"/>
          </p:cNvCxnSpPr>
          <p:nvPr/>
        </p:nvCxnSpPr>
        <p:spPr>
          <a:xfrm>
            <a:off x="2352685" y="2190664"/>
            <a:ext cx="1219415" cy="275893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4" name="Conector recto de flecha 33">
            <a:extLst>
              <a:ext uri="{FF2B5EF4-FFF2-40B4-BE49-F238E27FC236}">
                <a16:creationId xmlns:a16="http://schemas.microsoft.com/office/drawing/2014/main" id="{31E45650-BD41-493E-87D4-1C94D14F65DE}"/>
              </a:ext>
            </a:extLst>
          </p:cNvPr>
          <p:cNvCxnSpPr>
            <a:stCxn id="11" idx="6"/>
            <a:endCxn id="13" idx="2"/>
          </p:cNvCxnSpPr>
          <p:nvPr/>
        </p:nvCxnSpPr>
        <p:spPr>
          <a:xfrm>
            <a:off x="4328100" y="3438667"/>
            <a:ext cx="1219415" cy="7567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5B1A9C4-C941-479E-A2C7-0D6F268D9C74}"/>
              </a:ext>
            </a:extLst>
          </p:cNvPr>
          <p:cNvCxnSpPr>
            <a:stCxn id="12" idx="6"/>
            <a:endCxn id="13" idx="2"/>
          </p:cNvCxnSpPr>
          <p:nvPr/>
        </p:nvCxnSpPr>
        <p:spPr>
          <a:xfrm flipV="1">
            <a:off x="4328100" y="4195406"/>
            <a:ext cx="1219415" cy="75419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D131B8FF-6246-4DA4-88CC-D0E06D6CBCFD}"/>
              </a:ext>
            </a:extLst>
          </p:cNvPr>
          <p:cNvCxnSpPr>
            <a:cxnSpLocks/>
            <a:stCxn id="14" idx="5"/>
            <a:endCxn id="13" idx="2"/>
          </p:cNvCxnSpPr>
          <p:nvPr/>
        </p:nvCxnSpPr>
        <p:spPr>
          <a:xfrm>
            <a:off x="4975587" y="2175408"/>
            <a:ext cx="571928" cy="201999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E1F7410-8A11-4708-A81B-48AFCEF29FD5}"/>
              </a:ext>
            </a:extLst>
          </p:cNvPr>
          <p:cNvCxnSpPr>
            <a:cxnSpLocks/>
            <a:stCxn id="13" idx="6"/>
          </p:cNvCxnSpPr>
          <p:nvPr/>
        </p:nvCxnSpPr>
        <p:spPr>
          <a:xfrm flipV="1">
            <a:off x="6303515" y="4194134"/>
            <a:ext cx="367235" cy="12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3D0F6CF-6A75-4754-B48C-AB8C295BE7A5}"/>
                  </a:ext>
                </a:extLst>
              </p:cNvPr>
              <p:cNvSpPr txBox="1"/>
              <p:nvPr/>
            </p:nvSpPr>
            <p:spPr>
              <a:xfrm>
                <a:off x="2602649" y="208107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4" name="CuadroTexto 43">
                <a:extLst>
                  <a:ext uri="{FF2B5EF4-FFF2-40B4-BE49-F238E27FC236}">
                    <a16:creationId xmlns:a16="http://schemas.microsoft.com/office/drawing/2014/main" id="{13D0F6CF-6A75-4754-B48C-AB8C295BE7A5}"/>
                  </a:ext>
                </a:extLst>
              </p:cNvPr>
              <p:cNvSpPr txBox="1">
                <a:spLocks noRot="1" noChangeAspect="1" noMove="1" noResize="1" noEditPoints="1" noAdjustHandles="1" noChangeArrowheads="1" noChangeShapeType="1" noTextEdit="1"/>
              </p:cNvSpPr>
              <p:nvPr/>
            </p:nvSpPr>
            <p:spPr>
              <a:xfrm>
                <a:off x="2602649" y="2081079"/>
                <a:ext cx="506036" cy="204928"/>
              </a:xfrm>
              <a:prstGeom prst="rect">
                <a:avLst/>
              </a:prstGeom>
              <a:blipFill>
                <a:blip r:embed="rId2"/>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5733E149-661C-4134-BE06-C0A68DEAA2E3}"/>
                  </a:ext>
                </a:extLst>
              </p:cNvPr>
              <p:cNvSpPr txBox="1"/>
              <p:nvPr/>
            </p:nvSpPr>
            <p:spPr>
              <a:xfrm>
                <a:off x="2004383" y="2507714"/>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=2</m:t>
                      </m:r>
                    </m:oMath>
                  </m:oMathPara>
                </a14:m>
                <a:endParaRPr lang="es-ES" dirty="0"/>
              </a:p>
            </p:txBody>
          </p:sp>
        </mc:Choice>
        <mc:Fallback xmlns="">
          <p:sp>
            <p:nvSpPr>
              <p:cNvPr id="45" name="CuadroTexto 44">
                <a:extLst>
                  <a:ext uri="{FF2B5EF4-FFF2-40B4-BE49-F238E27FC236}">
                    <a16:creationId xmlns:a16="http://schemas.microsoft.com/office/drawing/2014/main" id="{5733E149-661C-4134-BE06-C0A68DEAA2E3}"/>
                  </a:ext>
                </a:extLst>
              </p:cNvPr>
              <p:cNvSpPr txBox="1">
                <a:spLocks noRot="1" noChangeAspect="1" noMove="1" noResize="1" noEditPoints="1" noAdjustHandles="1" noChangeArrowheads="1" noChangeShapeType="1" noTextEdit="1"/>
              </p:cNvSpPr>
              <p:nvPr/>
            </p:nvSpPr>
            <p:spPr>
              <a:xfrm>
                <a:off x="2004383" y="2507714"/>
                <a:ext cx="506036" cy="204928"/>
              </a:xfrm>
              <a:prstGeom prst="rect">
                <a:avLst/>
              </a:prstGeom>
              <a:blipFill>
                <a:blip r:embed="rId3"/>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7EBD752-7D5F-485F-B2BE-0C3A6B3EBA87}"/>
                  </a:ext>
                </a:extLst>
              </p:cNvPr>
              <p:cNvSpPr txBox="1"/>
              <p:nvPr/>
            </p:nvSpPr>
            <p:spPr>
              <a:xfrm>
                <a:off x="1846018" y="32124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6" name="CuadroTexto 45">
                <a:extLst>
                  <a:ext uri="{FF2B5EF4-FFF2-40B4-BE49-F238E27FC236}">
                    <a16:creationId xmlns:a16="http://schemas.microsoft.com/office/drawing/2014/main" id="{07EBD752-7D5F-485F-B2BE-0C3A6B3EBA87}"/>
                  </a:ext>
                </a:extLst>
              </p:cNvPr>
              <p:cNvSpPr txBox="1">
                <a:spLocks noRot="1" noChangeAspect="1" noMove="1" noResize="1" noEditPoints="1" noAdjustHandles="1" noChangeArrowheads="1" noChangeShapeType="1" noTextEdit="1"/>
              </p:cNvSpPr>
              <p:nvPr/>
            </p:nvSpPr>
            <p:spPr>
              <a:xfrm>
                <a:off x="1846018" y="3212425"/>
                <a:ext cx="602216" cy="204800"/>
              </a:xfrm>
              <a:prstGeom prst="rect">
                <a:avLst/>
              </a:prstGeom>
              <a:blipFill>
                <a:blip r:embed="rId4"/>
                <a:stretch>
                  <a:fillRect l="-3030" t="-2941" r="-5051"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136D7DC4-D951-42A7-9C57-05D0B45FD7EA}"/>
                  </a:ext>
                </a:extLst>
              </p:cNvPr>
              <p:cNvSpPr txBox="1"/>
              <p:nvPr/>
            </p:nvSpPr>
            <p:spPr>
              <a:xfrm>
                <a:off x="1680802" y="379128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7" name="CuadroTexto 46">
                <a:extLst>
                  <a:ext uri="{FF2B5EF4-FFF2-40B4-BE49-F238E27FC236}">
                    <a16:creationId xmlns:a16="http://schemas.microsoft.com/office/drawing/2014/main" id="{136D7DC4-D951-42A7-9C57-05D0B45FD7EA}"/>
                  </a:ext>
                </a:extLst>
              </p:cNvPr>
              <p:cNvSpPr txBox="1">
                <a:spLocks noRot="1" noChangeAspect="1" noMove="1" noResize="1" noEditPoints="1" noAdjustHandles="1" noChangeArrowheads="1" noChangeShapeType="1" noTextEdit="1"/>
              </p:cNvSpPr>
              <p:nvPr/>
            </p:nvSpPr>
            <p:spPr>
              <a:xfrm>
                <a:off x="1680802" y="3791289"/>
                <a:ext cx="506036" cy="204928"/>
              </a:xfrm>
              <a:prstGeom prst="rect">
                <a:avLst/>
              </a:prstGeom>
              <a:blipFill>
                <a:blip r:embed="rId5"/>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3DE06835-CA3C-4E06-9A86-19F90B8525DA}"/>
                  </a:ext>
                </a:extLst>
              </p:cNvPr>
              <p:cNvSpPr txBox="1"/>
              <p:nvPr/>
            </p:nvSpPr>
            <p:spPr>
              <a:xfrm>
                <a:off x="1795827" y="4997388"/>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8" name="CuadroTexto 47">
                <a:extLst>
                  <a:ext uri="{FF2B5EF4-FFF2-40B4-BE49-F238E27FC236}">
                    <a16:creationId xmlns:a16="http://schemas.microsoft.com/office/drawing/2014/main" id="{3DE06835-CA3C-4E06-9A86-19F90B8525DA}"/>
                  </a:ext>
                </a:extLst>
              </p:cNvPr>
              <p:cNvSpPr txBox="1">
                <a:spLocks noRot="1" noChangeAspect="1" noMove="1" noResize="1" noEditPoints="1" noAdjustHandles="1" noChangeArrowheads="1" noChangeShapeType="1" noTextEdit="1"/>
              </p:cNvSpPr>
              <p:nvPr/>
            </p:nvSpPr>
            <p:spPr>
              <a:xfrm>
                <a:off x="1795827" y="4997388"/>
                <a:ext cx="506036" cy="204928"/>
              </a:xfrm>
              <a:prstGeom prst="rect">
                <a:avLst/>
              </a:prstGeom>
              <a:blipFill>
                <a:blip r:embed="rId6"/>
                <a:stretch>
                  <a:fillRect l="-3614" t="-3030" r="-6024"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EBF96380-C026-4A93-929D-47DB53B8D568}"/>
                  </a:ext>
                </a:extLst>
              </p:cNvPr>
              <p:cNvSpPr txBox="1"/>
              <p:nvPr/>
            </p:nvSpPr>
            <p:spPr>
              <a:xfrm>
                <a:off x="1680802" y="4420630"/>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9" name="CuadroTexto 48">
                <a:extLst>
                  <a:ext uri="{FF2B5EF4-FFF2-40B4-BE49-F238E27FC236}">
                    <a16:creationId xmlns:a16="http://schemas.microsoft.com/office/drawing/2014/main" id="{EBF96380-C026-4A93-929D-47DB53B8D568}"/>
                  </a:ext>
                </a:extLst>
              </p:cNvPr>
              <p:cNvSpPr txBox="1">
                <a:spLocks noRot="1" noChangeAspect="1" noMove="1" noResize="1" noEditPoints="1" noAdjustHandles="1" noChangeArrowheads="1" noChangeShapeType="1" noTextEdit="1"/>
              </p:cNvSpPr>
              <p:nvPr/>
            </p:nvSpPr>
            <p:spPr>
              <a:xfrm>
                <a:off x="1680802" y="4420630"/>
                <a:ext cx="506036" cy="204928"/>
              </a:xfrm>
              <a:prstGeom prst="rect">
                <a:avLst/>
              </a:prstGeom>
              <a:blipFill>
                <a:blip r:embed="rId7"/>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C9487ECF-2C12-4032-8DDB-4305A3F0B920}"/>
                  </a:ext>
                </a:extLst>
              </p:cNvPr>
              <p:cNvSpPr txBox="1"/>
              <p:nvPr/>
            </p:nvSpPr>
            <p:spPr>
              <a:xfrm>
                <a:off x="5140713" y="2412545"/>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=1</m:t>
                      </m:r>
                    </m:oMath>
                  </m:oMathPara>
                </a14:m>
                <a:endParaRPr lang="es-ES" dirty="0"/>
              </a:p>
            </p:txBody>
          </p:sp>
        </mc:Choice>
        <mc:Fallback xmlns="">
          <p:sp>
            <p:nvSpPr>
              <p:cNvPr id="50" name="CuadroTexto 49">
                <a:extLst>
                  <a:ext uri="{FF2B5EF4-FFF2-40B4-BE49-F238E27FC236}">
                    <a16:creationId xmlns:a16="http://schemas.microsoft.com/office/drawing/2014/main" id="{C9487ECF-2C12-4032-8DDB-4305A3F0B920}"/>
                  </a:ext>
                </a:extLst>
              </p:cNvPr>
              <p:cNvSpPr txBox="1">
                <a:spLocks noRot="1" noChangeAspect="1" noMove="1" noResize="1" noEditPoints="1" noAdjustHandles="1" noChangeArrowheads="1" noChangeShapeType="1" noTextEdit="1"/>
              </p:cNvSpPr>
              <p:nvPr/>
            </p:nvSpPr>
            <p:spPr>
              <a:xfrm>
                <a:off x="5140713" y="2412545"/>
                <a:ext cx="506036" cy="204928"/>
              </a:xfrm>
              <a:prstGeom prst="rect">
                <a:avLst/>
              </a:prstGeom>
              <a:blipFill>
                <a:blip r:embed="rId8"/>
                <a:stretch>
                  <a:fillRect l="-2410" t="-3030" r="-7229"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617AD13-15B6-4891-A263-5597644A43E4}"/>
                  </a:ext>
                </a:extLst>
              </p:cNvPr>
              <p:cNvSpPr txBox="1"/>
              <p:nvPr/>
            </p:nvSpPr>
            <p:spPr>
              <a:xfrm>
                <a:off x="4442317" y="33148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1" name="CuadroTexto 50">
                <a:extLst>
                  <a:ext uri="{FF2B5EF4-FFF2-40B4-BE49-F238E27FC236}">
                    <a16:creationId xmlns:a16="http://schemas.microsoft.com/office/drawing/2014/main" id="{2617AD13-15B6-4891-A263-5597644A43E4}"/>
                  </a:ext>
                </a:extLst>
              </p:cNvPr>
              <p:cNvSpPr txBox="1">
                <a:spLocks noRot="1" noChangeAspect="1" noMove="1" noResize="1" noEditPoints="1" noAdjustHandles="1" noChangeArrowheads="1" noChangeShapeType="1" noTextEdit="1"/>
              </p:cNvSpPr>
              <p:nvPr/>
            </p:nvSpPr>
            <p:spPr>
              <a:xfrm>
                <a:off x="4442317" y="3314825"/>
                <a:ext cx="602216" cy="204800"/>
              </a:xfrm>
              <a:prstGeom prst="rect">
                <a:avLst/>
              </a:prstGeom>
              <a:blipFill>
                <a:blip r:embed="rId9"/>
                <a:stretch>
                  <a:fillRect l="-3030" t="-3030" r="-6061"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CEE521AA-8683-4B5E-8654-42F6D44741B6}"/>
                  </a:ext>
                </a:extLst>
              </p:cNvPr>
              <p:cNvSpPr txBox="1"/>
              <p:nvPr/>
            </p:nvSpPr>
            <p:spPr>
              <a:xfrm>
                <a:off x="4490407" y="4792460"/>
                <a:ext cx="69839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3" name="CuadroTexto 52">
                <a:extLst>
                  <a:ext uri="{FF2B5EF4-FFF2-40B4-BE49-F238E27FC236}">
                    <a16:creationId xmlns:a16="http://schemas.microsoft.com/office/drawing/2014/main" id="{CEE521AA-8683-4B5E-8654-42F6D44741B6}"/>
                  </a:ext>
                </a:extLst>
              </p:cNvPr>
              <p:cNvSpPr txBox="1">
                <a:spLocks noRot="1" noChangeAspect="1" noMove="1" noResize="1" noEditPoints="1" noAdjustHandles="1" noChangeArrowheads="1" noChangeShapeType="1" noTextEdit="1"/>
              </p:cNvSpPr>
              <p:nvPr/>
            </p:nvSpPr>
            <p:spPr>
              <a:xfrm>
                <a:off x="4490407" y="4792460"/>
                <a:ext cx="698396" cy="204928"/>
              </a:xfrm>
              <a:prstGeom prst="rect">
                <a:avLst/>
              </a:prstGeom>
              <a:blipFill>
                <a:blip r:embed="rId10"/>
                <a:stretch>
                  <a:fillRect l="-2632" t="-2941" r="-6140"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C0F762C8-CB12-4EDE-9EB9-562EA5334AF6}"/>
                  </a:ext>
                </a:extLst>
              </p:cNvPr>
              <p:cNvSpPr txBox="1"/>
              <p:nvPr/>
            </p:nvSpPr>
            <p:spPr>
              <a:xfrm>
                <a:off x="4648121" y="1342388"/>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4" name="CuadroTexto 53">
                <a:extLst>
                  <a:ext uri="{FF2B5EF4-FFF2-40B4-BE49-F238E27FC236}">
                    <a16:creationId xmlns:a16="http://schemas.microsoft.com/office/drawing/2014/main" id="{C0F762C8-CB12-4EDE-9EB9-562EA5334AF6}"/>
                  </a:ext>
                </a:extLst>
              </p:cNvPr>
              <p:cNvSpPr txBox="1">
                <a:spLocks noRot="1" noChangeAspect="1" noMove="1" noResize="1" noEditPoints="1" noAdjustHandles="1" noChangeArrowheads="1" noChangeShapeType="1" noTextEdit="1"/>
              </p:cNvSpPr>
              <p:nvPr/>
            </p:nvSpPr>
            <p:spPr>
              <a:xfrm>
                <a:off x="4648121" y="1342388"/>
                <a:ext cx="120226" cy="184666"/>
              </a:xfrm>
              <a:prstGeom prst="rect">
                <a:avLst/>
              </a:prstGeom>
              <a:blipFill>
                <a:blip r:embed="rId11"/>
                <a:stretch>
                  <a:fillRect l="-30000" r="-30000" b="-32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2258433D-8BE6-40E2-8ED8-D8135EBAD22C}"/>
                  </a:ext>
                </a:extLst>
              </p:cNvPr>
              <p:cNvSpPr txBox="1"/>
              <p:nvPr/>
            </p:nvSpPr>
            <p:spPr>
              <a:xfrm>
                <a:off x="2017765" y="1346865"/>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5" name="CuadroTexto 54">
                <a:extLst>
                  <a:ext uri="{FF2B5EF4-FFF2-40B4-BE49-F238E27FC236}">
                    <a16:creationId xmlns:a16="http://schemas.microsoft.com/office/drawing/2014/main" id="{2258433D-8BE6-40E2-8ED8-D8135EBAD22C}"/>
                  </a:ext>
                </a:extLst>
              </p:cNvPr>
              <p:cNvSpPr txBox="1">
                <a:spLocks noRot="1" noChangeAspect="1" noMove="1" noResize="1" noEditPoints="1" noAdjustHandles="1" noChangeArrowheads="1" noChangeShapeType="1" noTextEdit="1"/>
              </p:cNvSpPr>
              <p:nvPr/>
            </p:nvSpPr>
            <p:spPr>
              <a:xfrm>
                <a:off x="2017765" y="1346865"/>
                <a:ext cx="120226" cy="184666"/>
              </a:xfrm>
              <a:prstGeom prst="rect">
                <a:avLst/>
              </a:prstGeom>
              <a:blipFill>
                <a:blip r:embed="rId12"/>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92B3E1A-1DB7-4CAA-8AC2-3FA11F381A00}"/>
                  </a:ext>
                </a:extLst>
              </p:cNvPr>
              <p:cNvSpPr txBox="1"/>
              <p:nvPr/>
            </p:nvSpPr>
            <p:spPr>
              <a:xfrm>
                <a:off x="6951002" y="1347538"/>
                <a:ext cx="5049409" cy="3485570"/>
              </a:xfrm>
              <a:prstGeom prst="rect">
                <a:avLst/>
              </a:prstGeom>
              <a:noFill/>
            </p:spPr>
            <p:txBody>
              <a:bodyPr wrap="square" lIns="0" tIns="0" rIns="0" bIns="0" rtlCol="0">
                <a:spAutoFit/>
              </a:bodyPr>
              <a:lstStyle/>
              <a:p>
                <a:r>
                  <a:rPr lang="es-ES" u="sng" dirty="0"/>
                  <a:t>Backpropagation. Cálculo de la </a:t>
                </a:r>
                <a14:m>
                  <m:oMath xmlns:m="http://schemas.openxmlformats.org/officeDocument/2006/math">
                    <m:sSubSup>
                      <m:sSubSupPr>
                        <m:ctrlPr>
                          <a:rPr lang="es-ES" i="1" u="sng" smtClean="0">
                            <a:latin typeface="Cambria Math" panose="02040503050406030204" pitchFamily="18" charset="0"/>
                          </a:rPr>
                        </m:ctrlPr>
                      </m:sSubSupPr>
                      <m:e>
                        <m:r>
                          <a:rPr lang="es-ES" i="1" u="sng" smtClean="0">
                            <a:latin typeface="Cambria Math" panose="02040503050406030204" pitchFamily="18" charset="0"/>
                            <a:ea typeface="Cambria Math" panose="02040503050406030204" pitchFamily="18" charset="0"/>
                          </a:rPr>
                          <m:t>𝛿</m:t>
                        </m:r>
                      </m:e>
                      <m:sub>
                        <m:r>
                          <a:rPr lang="es-ES" b="0" i="1" u="sng" smtClean="0">
                            <a:latin typeface="Cambria Math" panose="02040503050406030204" pitchFamily="18" charset="0"/>
                          </a:rPr>
                          <m:t>𝑖</m:t>
                        </m:r>
                      </m:sub>
                      <m:sup>
                        <m:r>
                          <a:rPr lang="es-ES" b="0" i="1" u="sng" smtClean="0">
                            <a:latin typeface="Cambria Math" panose="02040503050406030204" pitchFamily="18" charset="0"/>
                          </a:rPr>
                          <m:t>(1)</m:t>
                        </m:r>
                      </m:sup>
                    </m:sSubSup>
                  </m:oMath>
                </a14:m>
                <a:r>
                  <a:rPr lang="es-ES" u="sng" dirty="0"/>
                  <a:t>:</a:t>
                </a:r>
              </a:p>
              <a:p>
                <a:r>
                  <a:rPr lang="es-ES" u="sng" dirty="0"/>
                  <a:t> </a:t>
                </a:r>
              </a:p>
              <a:p>
                <a:pPr/>
                <a14:m>
                  <m:oMathPara xmlns:m="http://schemas.openxmlformats.org/officeDocument/2006/math">
                    <m:oMathParaPr>
                      <m:jc m:val="centerGroup"/>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rPr>
                            <m:t>𝑉</m:t>
                          </m:r>
                        </m:e>
                        <m:sub>
                          <m:r>
                            <a:rPr lang="es-ES" sz="1400" b="0" i="1" smtClean="0">
                              <a:latin typeface="Cambria Math" panose="02040503050406030204" pitchFamily="18" charset="0"/>
                            </a:rPr>
                            <m:t>1</m:t>
                          </m:r>
                        </m:sub>
                        <m:sup>
                          <m:r>
                            <a:rPr lang="es-ES" sz="1400" i="1">
                              <a:latin typeface="Cambria Math" panose="02040503050406030204" pitchFamily="18" charset="0"/>
                            </a:rPr>
                            <m:t>(1)</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m:t>
                          </m:r>
                          <m:r>
                            <a:rPr lang="es-ES" sz="1400" b="0" i="1" smtClean="0">
                              <a:latin typeface="Cambria Math" panose="02040503050406030204" pitchFamily="18" charset="0"/>
                            </a:rPr>
                            <m:t>1</m:t>
                          </m:r>
                        </m:sub>
                        <m:sup>
                          <m:r>
                            <a:rPr lang="es-ES" sz="1400" i="1">
                              <a:latin typeface="Cambria Math" panose="02040503050406030204" pitchFamily="18" charset="0"/>
                            </a:rPr>
                            <m:t>(2)</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rPr>
                            <m:t>1</m:t>
                          </m:r>
                        </m:sub>
                        <m:sup>
                          <m:r>
                            <a:rPr lang="es-ES" sz="1400" i="1">
                              <a:latin typeface="Cambria Math" panose="02040503050406030204" pitchFamily="18" charset="0"/>
                            </a:rPr>
                            <m:t>(2)</m:t>
                          </m:r>
                        </m:sup>
                      </m:sSubSup>
                      <m:r>
                        <a:rPr lang="es-ES" sz="1400" i="1">
                          <a:latin typeface="Cambria Math" panose="02040503050406030204" pitchFamily="18" charset="0"/>
                        </a:rPr>
                        <m:t>=</m:t>
                      </m:r>
                      <m:r>
                        <a:rPr lang="es-ES" sz="1400" b="0" i="1" smtClean="0">
                          <a:latin typeface="Cambria Math" panose="02040503050406030204" pitchFamily="18" charset="0"/>
                        </a:rPr>
                        <m:t>0.5</m:t>
                      </m:r>
                      <m:r>
                        <a:rPr lang="es-ES" sz="1400" i="1">
                          <a:latin typeface="Cambria Math" panose="02040503050406030204" pitchFamily="18" charset="0"/>
                        </a:rPr>
                        <m:t>·</m:t>
                      </m:r>
                      <m:d>
                        <m:dPr>
                          <m:ctrlPr>
                            <a:rPr lang="es-ES" sz="1400" i="1">
                              <a:latin typeface="Cambria Math" panose="02040503050406030204" pitchFamily="18" charset="0"/>
                            </a:rPr>
                          </m:ctrlPr>
                        </m:dPr>
                        <m:e>
                          <m:r>
                            <a:rPr lang="es-ES" sz="1400" i="1">
                              <a:latin typeface="Cambria Math" panose="02040503050406030204" pitchFamily="18" charset="0"/>
                            </a:rPr>
                            <m:t>−0.16</m:t>
                          </m:r>
                        </m:e>
                      </m:d>
                      <m:r>
                        <a:rPr lang="es-ES" sz="1400" i="1">
                          <a:latin typeface="Cambria Math" panose="02040503050406030204" pitchFamily="18" charset="0"/>
                        </a:rPr>
                        <m:t>=−0.</m:t>
                      </m:r>
                      <m:r>
                        <a:rPr lang="es-ES" sz="1400" b="0" i="1" smtClean="0">
                          <a:latin typeface="Cambria Math" panose="02040503050406030204" pitchFamily="18" charset="0"/>
                        </a:rPr>
                        <m:t>08</m:t>
                      </m:r>
                    </m:oMath>
                  </m:oMathPara>
                </a14:m>
                <a:endParaRPr lang="es-ES" sz="1400" u="sng" dirty="0"/>
              </a:p>
              <a:p>
                <a:pPr/>
                <a14:m>
                  <m:oMathPara xmlns:m="http://schemas.openxmlformats.org/officeDocument/2006/math">
                    <m:oMathParaPr>
                      <m:jc m:val="centerGroup"/>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rPr>
                            <m:t>𝑉</m:t>
                          </m:r>
                        </m:e>
                        <m:sub>
                          <m:r>
                            <a:rPr lang="es-ES" sz="1400" b="0" i="1" smtClean="0">
                              <a:latin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m:t>
                          </m:r>
                          <m:r>
                            <a:rPr lang="es-ES" sz="1400" b="0" i="1" smtClean="0">
                              <a:latin typeface="Cambria Math" panose="02040503050406030204" pitchFamily="18" charset="0"/>
                            </a:rPr>
                            <m:t>2</m:t>
                          </m:r>
                        </m:sub>
                        <m:sup>
                          <m:r>
                            <a:rPr lang="es-ES" sz="1400" i="1">
                              <a:latin typeface="Cambria Math" panose="02040503050406030204" pitchFamily="18" charset="0"/>
                            </a:rPr>
                            <m:t>(2)</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rPr>
                            <m:t>1</m:t>
                          </m:r>
                        </m:sub>
                        <m:sup>
                          <m:r>
                            <a:rPr lang="es-ES" sz="1400" i="1">
                              <a:latin typeface="Cambria Math" panose="02040503050406030204" pitchFamily="18" charset="0"/>
                            </a:rPr>
                            <m:t>(2)</m:t>
                          </m:r>
                        </m:sup>
                      </m:sSubSup>
                      <m:r>
                        <a:rPr lang="es-ES" sz="1400" i="1">
                          <a:latin typeface="Cambria Math" panose="02040503050406030204" pitchFamily="18" charset="0"/>
                        </a:rPr>
                        <m:t>=</m:t>
                      </m:r>
                      <m:r>
                        <a:rPr lang="es-ES" sz="1400" b="0" i="1" smtClean="0">
                          <a:latin typeface="Cambria Math" panose="02040503050406030204" pitchFamily="18" charset="0"/>
                        </a:rPr>
                        <m:t>(−0.5)</m:t>
                      </m:r>
                      <m:r>
                        <a:rPr lang="es-ES" sz="1400" i="1">
                          <a:latin typeface="Cambria Math" panose="02040503050406030204" pitchFamily="18" charset="0"/>
                        </a:rPr>
                        <m:t>·</m:t>
                      </m:r>
                      <m:d>
                        <m:dPr>
                          <m:ctrlPr>
                            <a:rPr lang="es-ES" sz="1400" i="1">
                              <a:latin typeface="Cambria Math" panose="02040503050406030204" pitchFamily="18" charset="0"/>
                            </a:rPr>
                          </m:ctrlPr>
                        </m:dPr>
                        <m:e>
                          <m:r>
                            <a:rPr lang="es-ES" sz="1400" i="1">
                              <a:latin typeface="Cambria Math" panose="02040503050406030204" pitchFamily="18" charset="0"/>
                            </a:rPr>
                            <m:t>−0.16</m:t>
                          </m:r>
                        </m:e>
                      </m:d>
                      <m:r>
                        <a:rPr lang="es-ES" sz="1400" i="1">
                          <a:latin typeface="Cambria Math" panose="02040503050406030204" pitchFamily="18" charset="0"/>
                        </a:rPr>
                        <m:t>=0.</m:t>
                      </m:r>
                      <m:r>
                        <a:rPr lang="es-ES" sz="1400" b="0" i="1" smtClean="0">
                          <a:latin typeface="Cambria Math" panose="02040503050406030204" pitchFamily="18" charset="0"/>
                        </a:rPr>
                        <m:t>08</m:t>
                      </m:r>
                    </m:oMath>
                  </m:oMathPara>
                </a14:m>
                <a:endParaRPr lang="es-ES" sz="1400" u="sng" dirty="0"/>
              </a:p>
              <a:p>
                <a:endParaRPr lang="es-ES" sz="1400" u="sng" dirty="0"/>
              </a:p>
              <a:p>
                <a:endParaRPr lang="es-ES" sz="1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s-ES" sz="1200" i="1" smtClean="0">
                              <a:latin typeface="Cambria Math" panose="02040503050406030204" pitchFamily="18" charset="0"/>
                            </a:rPr>
                          </m:ctrlPr>
                        </m:sSubSupPr>
                        <m:e>
                          <m:r>
                            <a:rPr lang="es-ES" sz="1200" i="1" smtClean="0">
                              <a:latin typeface="Cambria Math" panose="02040503050406030204" pitchFamily="18" charset="0"/>
                              <a:ea typeface="Cambria Math" panose="02040503050406030204" pitchFamily="18" charset="0"/>
                            </a:rPr>
                            <m:t>𝛿</m:t>
                          </m:r>
                        </m:e>
                        <m:sub>
                          <m:r>
                            <a:rPr lang="es-ES" sz="1200" i="1">
                              <a:latin typeface="Cambria Math" panose="02040503050406030204" pitchFamily="18" charset="0"/>
                            </a:rPr>
                            <m:t>1</m:t>
                          </m:r>
                        </m:sub>
                        <m:sup>
                          <m:r>
                            <a:rPr lang="es-ES" sz="1200" i="1">
                              <a:latin typeface="Cambria Math" panose="02040503050406030204" pitchFamily="18" charset="0"/>
                            </a:rPr>
                            <m:t>(</m:t>
                          </m:r>
                          <m:r>
                            <a:rPr lang="es-ES" sz="1200" b="0" i="1" smtClean="0">
                              <a:latin typeface="Cambria Math" panose="02040503050406030204" pitchFamily="18" charset="0"/>
                            </a:rPr>
                            <m:t>1</m:t>
                          </m:r>
                          <m:r>
                            <a:rPr lang="es-ES" sz="1200" i="1">
                              <a:latin typeface="Cambria Math" panose="02040503050406030204" pitchFamily="18" charset="0"/>
                            </a:rPr>
                            <m:t>)</m:t>
                          </m:r>
                        </m:sup>
                      </m:sSubSup>
                      <m:r>
                        <a:rPr lang="es-ES" sz="1200" b="0" i="1" smtClean="0">
                          <a:latin typeface="Cambria Math" panose="02040503050406030204" pitchFamily="18" charset="0"/>
                        </a:rPr>
                        <m:t>=</m:t>
                      </m:r>
                      <m:sSubSup>
                        <m:sSubSupPr>
                          <m:ctrlPr>
                            <a:rPr lang="es-ES" sz="1200" i="1">
                              <a:latin typeface="Cambria Math" panose="02040503050406030204" pitchFamily="18" charset="0"/>
                            </a:rPr>
                          </m:ctrlPr>
                        </m:sSubSupPr>
                        <m:e>
                          <m:r>
                            <a:rPr lang="es-ES" sz="1200" i="1">
                              <a:latin typeface="Cambria Math" panose="02040503050406030204" pitchFamily="18" charset="0"/>
                            </a:rPr>
                            <m:t>𝑉</m:t>
                          </m:r>
                        </m:e>
                        <m:sub>
                          <m:r>
                            <a:rPr lang="es-ES" sz="1200" i="1">
                              <a:latin typeface="Cambria Math" panose="02040503050406030204" pitchFamily="18" charset="0"/>
                            </a:rPr>
                            <m:t>1</m:t>
                          </m:r>
                        </m:sub>
                        <m:sup>
                          <m:r>
                            <a:rPr lang="es-ES" sz="1200" i="1">
                              <a:latin typeface="Cambria Math" panose="02040503050406030204" pitchFamily="18" charset="0"/>
                            </a:rPr>
                            <m:t>(1)</m:t>
                          </m:r>
                        </m:sup>
                      </m:sSubSup>
                      <m:r>
                        <a:rPr lang="es-ES" sz="1200" b="0" i="1" smtClean="0">
                          <a:latin typeface="Cambria Math" panose="02040503050406030204" pitchFamily="18" charset="0"/>
                        </a:rPr>
                        <m:t>· </m:t>
                      </m:r>
                      <m:sSup>
                        <m:sSupPr>
                          <m:ctrlPr>
                            <a:rPr lang="es-ES" sz="1200" b="0" i="1" smtClean="0">
                              <a:latin typeface="Cambria Math" panose="02040503050406030204" pitchFamily="18" charset="0"/>
                            </a:rPr>
                          </m:ctrlPr>
                        </m:sSupPr>
                        <m:e>
                          <m:r>
                            <a:rPr lang="es-ES" sz="1200" b="0" i="1" smtClean="0">
                              <a:latin typeface="Cambria Math" panose="02040503050406030204" pitchFamily="18" charset="0"/>
                            </a:rPr>
                            <m:t>𝑔</m:t>
                          </m:r>
                        </m:e>
                        <m:sup>
                          <m:r>
                            <a:rPr lang="es-ES" sz="1200" b="0" i="1" smtClean="0">
                              <a:latin typeface="Cambria Math" panose="02040503050406030204" pitchFamily="18" charset="0"/>
                            </a:rPr>
                            <m:t>′</m:t>
                          </m:r>
                        </m:sup>
                      </m:sSup>
                      <m:d>
                        <m:dPr>
                          <m:ctrlPr>
                            <a:rPr lang="es-ES" sz="1200" b="0" i="1" smtClean="0">
                              <a:latin typeface="Cambria Math" panose="02040503050406030204" pitchFamily="18" charset="0"/>
                            </a:rPr>
                          </m:ctrlPr>
                        </m:dPr>
                        <m:e>
                          <m:sSubSup>
                            <m:sSubSupPr>
                              <m:ctrlPr>
                                <a:rPr lang="es-ES" sz="1200" i="1">
                                  <a:latin typeface="Cambria Math" panose="02040503050406030204" pitchFamily="18" charset="0"/>
                                </a:rPr>
                              </m:ctrlPr>
                            </m:sSubSupPr>
                            <m:e>
                              <m:r>
                                <a:rPr lang="es-ES" sz="1200" i="1">
                                  <a:latin typeface="Cambria Math" panose="02040503050406030204" pitchFamily="18" charset="0"/>
                                </a:rPr>
                                <m:t>𝑆</m:t>
                              </m:r>
                            </m:e>
                            <m:sub>
                              <m:r>
                                <a:rPr lang="es-ES" sz="1200" i="1">
                                  <a:latin typeface="Cambria Math" panose="02040503050406030204" pitchFamily="18" charset="0"/>
                                </a:rPr>
                                <m:t>1</m:t>
                              </m:r>
                            </m:sub>
                            <m:sup>
                              <m:d>
                                <m:dPr>
                                  <m:ctrlPr>
                                    <a:rPr lang="es-ES" sz="1200" i="1">
                                      <a:latin typeface="Cambria Math" panose="02040503050406030204" pitchFamily="18" charset="0"/>
                                    </a:rPr>
                                  </m:ctrlPr>
                                </m:dPr>
                                <m:e>
                                  <m:r>
                                    <a:rPr lang="es-ES" sz="1200" b="0" i="1" smtClean="0">
                                      <a:latin typeface="Cambria Math" panose="02040503050406030204" pitchFamily="18" charset="0"/>
                                    </a:rPr>
                                    <m:t>1</m:t>
                                  </m:r>
                                </m:e>
                              </m:d>
                            </m:sup>
                          </m:sSubSup>
                        </m:e>
                      </m:d>
                      <m:r>
                        <a:rPr lang="es-ES" sz="1200" b="0" i="1" smtClean="0">
                          <a:latin typeface="Cambria Math" panose="02040503050406030204" pitchFamily="18" charset="0"/>
                        </a:rPr>
                        <m:t>=</m:t>
                      </m:r>
                      <m:sSubSup>
                        <m:sSubSupPr>
                          <m:ctrlPr>
                            <a:rPr lang="es-ES" sz="1200" i="1">
                              <a:latin typeface="Cambria Math" panose="02040503050406030204" pitchFamily="18" charset="0"/>
                            </a:rPr>
                          </m:ctrlPr>
                        </m:sSubSupPr>
                        <m:e>
                          <m:r>
                            <a:rPr lang="es-ES" sz="1200" i="1">
                              <a:latin typeface="Cambria Math" panose="02040503050406030204" pitchFamily="18" charset="0"/>
                            </a:rPr>
                            <m:t>𝑉</m:t>
                          </m:r>
                        </m:e>
                        <m:sub>
                          <m:r>
                            <a:rPr lang="es-ES" sz="1200" i="1">
                              <a:latin typeface="Cambria Math" panose="02040503050406030204" pitchFamily="18" charset="0"/>
                            </a:rPr>
                            <m:t>1</m:t>
                          </m:r>
                        </m:sub>
                        <m:sup>
                          <m:r>
                            <a:rPr lang="es-ES" sz="1200" i="1">
                              <a:latin typeface="Cambria Math" panose="02040503050406030204" pitchFamily="18" charset="0"/>
                            </a:rPr>
                            <m:t>(1)</m:t>
                          </m:r>
                        </m:sup>
                      </m:sSubSup>
                      <m:r>
                        <a:rPr lang="es-ES" sz="1200" b="0" i="1" smtClean="0">
                          <a:latin typeface="Cambria Math" panose="02040503050406030204" pitchFamily="18" charset="0"/>
                        </a:rPr>
                        <m:t>·</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sSubSup>
                                <m:sSubSupPr>
                                  <m:ctrlPr>
                                    <a:rPr lang="es-ES" sz="1200" i="1">
                                      <a:latin typeface="Cambria Math" panose="02040503050406030204" pitchFamily="18" charset="0"/>
                                    </a:rPr>
                                  </m:ctrlPr>
                                </m:sSubSupPr>
                                <m:e>
                                  <m:r>
                                    <a:rPr lang="es-ES" sz="1200" b="0" i="1" smtClean="0">
                                      <a:latin typeface="Cambria Math" panose="02040503050406030204" pitchFamily="18" charset="0"/>
                                    </a:rPr>
                                    <m:t>𝑆</m:t>
                                  </m:r>
                                </m:e>
                                <m:sub>
                                  <m:r>
                                    <a:rPr lang="es-ES" sz="1200" i="1">
                                      <a:latin typeface="Cambria Math" panose="02040503050406030204" pitchFamily="18" charset="0"/>
                                    </a:rPr>
                                    <m:t>1</m:t>
                                  </m:r>
                                </m:sub>
                                <m:sup>
                                  <m:r>
                                    <a:rPr lang="es-ES" sz="1200" i="1">
                                      <a:latin typeface="Cambria Math" panose="02040503050406030204" pitchFamily="18" charset="0"/>
                                    </a:rPr>
                                    <m:t>(</m:t>
                                  </m:r>
                                  <m:r>
                                    <a:rPr lang="es-ES" sz="1200" b="0" i="1" smtClean="0">
                                      <a:latin typeface="Cambria Math" panose="02040503050406030204" pitchFamily="18" charset="0"/>
                                    </a:rPr>
                                    <m:t>1</m:t>
                                  </m:r>
                                  <m:r>
                                    <a:rPr lang="es-ES" sz="1200" i="1">
                                      <a:latin typeface="Cambria Math" panose="02040503050406030204" pitchFamily="18" charset="0"/>
                                    </a:rPr>
                                    <m:t>)</m:t>
                                  </m:r>
                                </m:sup>
                              </m:sSubSup>
                            </m:sup>
                          </m:sSup>
                        </m:den>
                      </m:f>
                      <m:r>
                        <a:rPr lang="es-ES" sz="1200" b="0" i="1" smtClean="0">
                          <a:latin typeface="Cambria Math" panose="02040503050406030204" pitchFamily="18" charset="0"/>
                        </a:rPr>
                        <m:t>·</m:t>
                      </m:r>
                      <m:d>
                        <m:dPr>
                          <m:ctrlPr>
                            <a:rPr lang="es-ES" sz="1200" b="0" i="1" smtClean="0">
                              <a:latin typeface="Cambria Math" panose="02040503050406030204" pitchFamily="18" charset="0"/>
                            </a:rPr>
                          </m:ctrlPr>
                        </m:dPr>
                        <m:e>
                          <m:r>
                            <a:rPr lang="es-ES" sz="1200" b="0" i="1" smtClean="0">
                              <a:latin typeface="Cambria Math" panose="02040503050406030204" pitchFamily="18" charset="0"/>
                            </a:rPr>
                            <m:t>1 −</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sSubSup>
                                    <m:sSubSupPr>
                                      <m:ctrlPr>
                                        <a:rPr lang="es-ES" sz="1200" i="1">
                                          <a:latin typeface="Cambria Math" panose="02040503050406030204" pitchFamily="18" charset="0"/>
                                        </a:rPr>
                                      </m:ctrlPr>
                                    </m:sSubSupPr>
                                    <m:e>
                                      <m:r>
                                        <a:rPr lang="es-ES" sz="1200" i="1">
                                          <a:latin typeface="Cambria Math" panose="02040503050406030204" pitchFamily="18" charset="0"/>
                                        </a:rPr>
                                        <m:t>𝑆</m:t>
                                      </m:r>
                                    </m:e>
                                    <m:sub>
                                      <m:r>
                                        <a:rPr lang="es-ES" sz="1200" i="1">
                                          <a:latin typeface="Cambria Math" panose="02040503050406030204" pitchFamily="18" charset="0"/>
                                        </a:rPr>
                                        <m:t>1</m:t>
                                      </m:r>
                                    </m:sub>
                                    <m:sup>
                                      <m:r>
                                        <a:rPr lang="es-ES" sz="1200" i="1">
                                          <a:latin typeface="Cambria Math" panose="02040503050406030204" pitchFamily="18" charset="0"/>
                                        </a:rPr>
                                        <m:t>(</m:t>
                                      </m:r>
                                      <m:r>
                                        <a:rPr lang="es-ES" sz="1200" b="0" i="1" smtClean="0">
                                          <a:latin typeface="Cambria Math" panose="02040503050406030204" pitchFamily="18" charset="0"/>
                                        </a:rPr>
                                        <m:t>1</m:t>
                                      </m:r>
                                      <m:r>
                                        <a:rPr lang="es-ES" sz="1200" i="1">
                                          <a:latin typeface="Cambria Math" panose="02040503050406030204" pitchFamily="18" charset="0"/>
                                        </a:rPr>
                                        <m:t>)</m:t>
                                      </m:r>
                                    </m:sup>
                                  </m:sSubSup>
                                </m:sup>
                              </m:sSup>
                            </m:den>
                          </m:f>
                        </m:e>
                      </m:d>
                      <m:r>
                        <a:rPr lang="es-ES" sz="1200" b="0" i="1" smtClean="0">
                          <a:latin typeface="Cambria Math" panose="02040503050406030204" pitchFamily="18" charset="0"/>
                        </a:rPr>
                        <m:t>=−0.08·</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r>
                                <a:rPr lang="es-ES" sz="1200" b="0" i="1" smtClean="0">
                                  <a:latin typeface="Cambria Math" panose="02040503050406030204" pitchFamily="18" charset="0"/>
                                </a:rPr>
                                <m:t>0.73</m:t>
                              </m:r>
                            </m:sup>
                          </m:sSup>
                        </m:den>
                      </m:f>
                      <m:r>
                        <a:rPr lang="es-ES" sz="1200" i="1">
                          <a:latin typeface="Cambria Math" panose="02040503050406030204" pitchFamily="18" charset="0"/>
                        </a:rPr>
                        <m:t>·</m:t>
                      </m:r>
                      <m:d>
                        <m:dPr>
                          <m:ctrlPr>
                            <a:rPr lang="es-ES" sz="1200" i="1">
                              <a:latin typeface="Cambria Math" panose="02040503050406030204" pitchFamily="18" charset="0"/>
                            </a:rPr>
                          </m:ctrlPr>
                        </m:dPr>
                        <m:e>
                          <m:r>
                            <a:rPr lang="es-ES" sz="1200" i="1">
                              <a:latin typeface="Cambria Math" panose="02040503050406030204" pitchFamily="18" charset="0"/>
                            </a:rPr>
                            <m:t>1 −</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r>
                                    <a:rPr lang="es-ES" sz="1200" b="0" i="1" smtClean="0">
                                      <a:latin typeface="Cambria Math" panose="02040503050406030204" pitchFamily="18" charset="0"/>
                                    </a:rPr>
                                    <m:t>0.73</m:t>
                                  </m:r>
                                </m:sup>
                              </m:sSup>
                            </m:den>
                          </m:f>
                        </m:e>
                      </m:d>
                      <m:r>
                        <a:rPr lang="es-ES" sz="1200" b="0" i="1" smtClean="0">
                          <a:latin typeface="Cambria Math" panose="02040503050406030204" pitchFamily="18" charset="0"/>
                        </a:rPr>
                        <m:t>=−0.08·0.67·</m:t>
                      </m:r>
                      <m:d>
                        <m:dPr>
                          <m:ctrlPr>
                            <a:rPr lang="es-ES" sz="1200" b="0" i="1" smtClean="0">
                              <a:latin typeface="Cambria Math" panose="02040503050406030204" pitchFamily="18" charset="0"/>
                            </a:rPr>
                          </m:ctrlPr>
                        </m:dPr>
                        <m:e>
                          <m:r>
                            <a:rPr lang="es-ES" sz="1200" b="0" i="1" smtClean="0">
                              <a:latin typeface="Cambria Math" panose="02040503050406030204" pitchFamily="18" charset="0"/>
                            </a:rPr>
                            <m:t>1−0.67</m:t>
                          </m:r>
                        </m:e>
                      </m:d>
                      <m:r>
                        <a:rPr lang="es-ES" sz="1200" b="0" i="1" smtClean="0">
                          <a:latin typeface="Cambria Math" panose="02040503050406030204" pitchFamily="18" charset="0"/>
                        </a:rPr>
                        <m:t>=</m:t>
                      </m:r>
                      <m:r>
                        <a:rPr lang="es-ES" sz="1200" b="1" i="1" smtClean="0">
                          <a:solidFill>
                            <a:schemeClr val="accent1"/>
                          </a:solidFill>
                          <a:latin typeface="Cambria Math" panose="02040503050406030204" pitchFamily="18" charset="0"/>
                        </a:rPr>
                        <m:t>−</m:t>
                      </m:r>
                      <m:r>
                        <a:rPr lang="es-ES" sz="1200" b="1" i="1" smtClean="0">
                          <a:solidFill>
                            <a:schemeClr val="accent1"/>
                          </a:solidFill>
                          <a:latin typeface="Cambria Math" panose="02040503050406030204" pitchFamily="18" charset="0"/>
                        </a:rPr>
                        <m:t>𝟎</m:t>
                      </m:r>
                      <m:r>
                        <a:rPr lang="es-ES" sz="1200" b="1" i="1" smtClean="0">
                          <a:solidFill>
                            <a:schemeClr val="accent1"/>
                          </a:solidFill>
                          <a:latin typeface="Cambria Math" panose="02040503050406030204" pitchFamily="18" charset="0"/>
                        </a:rPr>
                        <m:t>.</m:t>
                      </m:r>
                      <m:r>
                        <a:rPr lang="es-ES" sz="1200" b="1" i="1" smtClean="0">
                          <a:solidFill>
                            <a:schemeClr val="accent1"/>
                          </a:solidFill>
                          <a:latin typeface="Cambria Math" panose="02040503050406030204" pitchFamily="18" charset="0"/>
                        </a:rPr>
                        <m:t>𝟎𝟐</m:t>
                      </m:r>
                    </m:oMath>
                  </m:oMathPara>
                </a14:m>
                <a:endParaRPr lang="es-ES" sz="1600" b="1" dirty="0"/>
              </a:p>
              <a:p>
                <a:endParaRPr lang="es-ES" sz="1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s-ES" sz="1200" i="1">
                              <a:latin typeface="Cambria Math" panose="02040503050406030204" pitchFamily="18" charset="0"/>
                            </a:rPr>
                          </m:ctrlPr>
                        </m:sSubSupPr>
                        <m:e>
                          <m:r>
                            <a:rPr lang="es-ES" sz="1200" i="1">
                              <a:latin typeface="Cambria Math" panose="02040503050406030204" pitchFamily="18" charset="0"/>
                              <a:ea typeface="Cambria Math" panose="02040503050406030204" pitchFamily="18" charset="0"/>
                            </a:rPr>
                            <m:t>𝛿</m:t>
                          </m:r>
                        </m:e>
                        <m:sub>
                          <m:r>
                            <a:rPr lang="es-ES" sz="1200" b="0" i="1" smtClean="0">
                              <a:latin typeface="Cambria Math" panose="02040503050406030204" pitchFamily="18" charset="0"/>
                              <a:ea typeface="Cambria Math" panose="02040503050406030204" pitchFamily="18" charset="0"/>
                            </a:rPr>
                            <m:t>2</m:t>
                          </m:r>
                        </m:sub>
                        <m:sup>
                          <m:r>
                            <a:rPr lang="es-ES" sz="1200" i="1">
                              <a:latin typeface="Cambria Math" panose="02040503050406030204" pitchFamily="18" charset="0"/>
                            </a:rPr>
                            <m:t>(1)</m:t>
                          </m:r>
                        </m:sup>
                      </m:sSubSup>
                      <m:r>
                        <a:rPr lang="es-ES" sz="1200" i="1">
                          <a:latin typeface="Cambria Math" panose="02040503050406030204" pitchFamily="18" charset="0"/>
                        </a:rPr>
                        <m:t>=</m:t>
                      </m:r>
                      <m:sSubSup>
                        <m:sSubSupPr>
                          <m:ctrlPr>
                            <a:rPr lang="es-ES" sz="1200" i="1">
                              <a:latin typeface="Cambria Math" panose="02040503050406030204" pitchFamily="18" charset="0"/>
                            </a:rPr>
                          </m:ctrlPr>
                        </m:sSubSupPr>
                        <m:e>
                          <m:r>
                            <a:rPr lang="es-ES" sz="1200" i="1">
                              <a:latin typeface="Cambria Math" panose="02040503050406030204" pitchFamily="18" charset="0"/>
                            </a:rPr>
                            <m:t>𝑉</m:t>
                          </m:r>
                        </m:e>
                        <m:sub>
                          <m:r>
                            <a:rPr lang="es-ES" sz="1200" b="0" i="1" smtClean="0">
                              <a:latin typeface="Cambria Math" panose="02040503050406030204" pitchFamily="18" charset="0"/>
                            </a:rPr>
                            <m:t>2</m:t>
                          </m:r>
                        </m:sub>
                        <m:sup>
                          <m:r>
                            <a:rPr lang="es-ES" sz="1200" i="1">
                              <a:latin typeface="Cambria Math" panose="02040503050406030204" pitchFamily="18" charset="0"/>
                            </a:rPr>
                            <m:t>(1)</m:t>
                          </m:r>
                        </m:sup>
                      </m:sSubSup>
                      <m:r>
                        <a:rPr lang="es-ES" sz="1200" i="1">
                          <a:latin typeface="Cambria Math" panose="02040503050406030204" pitchFamily="18" charset="0"/>
                        </a:rPr>
                        <m:t>· </m:t>
                      </m:r>
                      <m:sSup>
                        <m:sSupPr>
                          <m:ctrlPr>
                            <a:rPr lang="es-ES" sz="1200" i="1">
                              <a:latin typeface="Cambria Math" panose="02040503050406030204" pitchFamily="18" charset="0"/>
                            </a:rPr>
                          </m:ctrlPr>
                        </m:sSupPr>
                        <m:e>
                          <m:r>
                            <a:rPr lang="es-ES" sz="1200" i="1">
                              <a:latin typeface="Cambria Math" panose="02040503050406030204" pitchFamily="18" charset="0"/>
                            </a:rPr>
                            <m:t>𝑔</m:t>
                          </m:r>
                        </m:e>
                        <m:sup>
                          <m:r>
                            <a:rPr lang="es-ES" sz="1200" i="1">
                              <a:latin typeface="Cambria Math" panose="02040503050406030204" pitchFamily="18" charset="0"/>
                            </a:rPr>
                            <m:t>′</m:t>
                          </m:r>
                        </m:sup>
                      </m:sSup>
                      <m:d>
                        <m:dPr>
                          <m:ctrlPr>
                            <a:rPr lang="es-ES" sz="1200" i="1">
                              <a:latin typeface="Cambria Math" panose="02040503050406030204" pitchFamily="18" charset="0"/>
                            </a:rPr>
                          </m:ctrlPr>
                        </m:dPr>
                        <m:e>
                          <m:sSubSup>
                            <m:sSubSupPr>
                              <m:ctrlPr>
                                <a:rPr lang="es-ES" sz="1200" i="1">
                                  <a:latin typeface="Cambria Math" panose="02040503050406030204" pitchFamily="18" charset="0"/>
                                </a:rPr>
                              </m:ctrlPr>
                            </m:sSubSupPr>
                            <m:e>
                              <m:r>
                                <a:rPr lang="es-ES" sz="1200" i="1">
                                  <a:latin typeface="Cambria Math" panose="02040503050406030204" pitchFamily="18" charset="0"/>
                                </a:rPr>
                                <m:t>𝑆</m:t>
                              </m:r>
                            </m:e>
                            <m:sub>
                              <m:r>
                                <a:rPr lang="es-ES" sz="1200" b="0" i="1" smtClean="0">
                                  <a:latin typeface="Cambria Math" panose="02040503050406030204" pitchFamily="18" charset="0"/>
                                </a:rPr>
                                <m:t>2</m:t>
                              </m:r>
                            </m:sub>
                            <m:sup>
                              <m:d>
                                <m:dPr>
                                  <m:ctrlPr>
                                    <a:rPr lang="es-ES" sz="1200" i="1">
                                      <a:latin typeface="Cambria Math" panose="02040503050406030204" pitchFamily="18" charset="0"/>
                                    </a:rPr>
                                  </m:ctrlPr>
                                </m:dPr>
                                <m:e>
                                  <m:r>
                                    <a:rPr lang="es-ES" sz="1200" i="1">
                                      <a:latin typeface="Cambria Math" panose="02040503050406030204" pitchFamily="18" charset="0"/>
                                    </a:rPr>
                                    <m:t>1</m:t>
                                  </m:r>
                                </m:e>
                              </m:d>
                            </m:sup>
                          </m:sSubSup>
                        </m:e>
                      </m:d>
                      <m:r>
                        <a:rPr lang="es-ES" sz="1200" i="1">
                          <a:latin typeface="Cambria Math" panose="02040503050406030204" pitchFamily="18" charset="0"/>
                        </a:rPr>
                        <m:t>=</m:t>
                      </m:r>
                      <m:sSubSup>
                        <m:sSubSupPr>
                          <m:ctrlPr>
                            <a:rPr lang="es-ES" sz="1200" i="1">
                              <a:latin typeface="Cambria Math" panose="02040503050406030204" pitchFamily="18" charset="0"/>
                            </a:rPr>
                          </m:ctrlPr>
                        </m:sSubSupPr>
                        <m:e>
                          <m:r>
                            <a:rPr lang="es-ES" sz="1200" i="1">
                              <a:latin typeface="Cambria Math" panose="02040503050406030204" pitchFamily="18" charset="0"/>
                            </a:rPr>
                            <m:t>𝑉</m:t>
                          </m:r>
                        </m:e>
                        <m:sub>
                          <m:r>
                            <a:rPr lang="es-ES" sz="1200" b="0" i="1" smtClean="0">
                              <a:latin typeface="Cambria Math" panose="02040503050406030204" pitchFamily="18" charset="0"/>
                            </a:rPr>
                            <m:t>2</m:t>
                          </m:r>
                        </m:sub>
                        <m:sup>
                          <m:r>
                            <a:rPr lang="es-ES" sz="1200" i="1">
                              <a:latin typeface="Cambria Math" panose="02040503050406030204" pitchFamily="18" charset="0"/>
                            </a:rPr>
                            <m:t>(1)</m:t>
                          </m:r>
                        </m:sup>
                      </m:sSubSup>
                      <m:r>
                        <a:rPr lang="es-ES" sz="1200" i="1">
                          <a:latin typeface="Cambria Math" panose="02040503050406030204" pitchFamily="18" charset="0"/>
                        </a:rPr>
                        <m:t>·</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sSubSup>
                                <m:sSubSupPr>
                                  <m:ctrlPr>
                                    <a:rPr lang="es-ES" sz="1200" i="1">
                                      <a:latin typeface="Cambria Math" panose="02040503050406030204" pitchFamily="18" charset="0"/>
                                    </a:rPr>
                                  </m:ctrlPr>
                                </m:sSubSupPr>
                                <m:e>
                                  <m:r>
                                    <a:rPr lang="es-ES" sz="1200" i="1">
                                      <a:latin typeface="Cambria Math" panose="02040503050406030204" pitchFamily="18" charset="0"/>
                                    </a:rPr>
                                    <m:t>𝑆</m:t>
                                  </m:r>
                                </m:e>
                                <m:sub>
                                  <m:r>
                                    <a:rPr lang="es-ES" sz="1200" b="0" i="1" smtClean="0">
                                      <a:latin typeface="Cambria Math" panose="02040503050406030204" pitchFamily="18" charset="0"/>
                                    </a:rPr>
                                    <m:t>2</m:t>
                                  </m:r>
                                </m:sub>
                                <m:sup>
                                  <m:r>
                                    <a:rPr lang="es-ES" sz="1200" i="1">
                                      <a:latin typeface="Cambria Math" panose="02040503050406030204" pitchFamily="18" charset="0"/>
                                    </a:rPr>
                                    <m:t>(1)</m:t>
                                  </m:r>
                                </m:sup>
                              </m:sSubSup>
                            </m:sup>
                          </m:sSup>
                        </m:den>
                      </m:f>
                      <m:r>
                        <a:rPr lang="es-ES" sz="1200" i="1">
                          <a:latin typeface="Cambria Math" panose="02040503050406030204" pitchFamily="18" charset="0"/>
                        </a:rPr>
                        <m:t>·</m:t>
                      </m:r>
                      <m:d>
                        <m:dPr>
                          <m:ctrlPr>
                            <a:rPr lang="es-ES" sz="1200" i="1">
                              <a:latin typeface="Cambria Math" panose="02040503050406030204" pitchFamily="18" charset="0"/>
                            </a:rPr>
                          </m:ctrlPr>
                        </m:dPr>
                        <m:e>
                          <m:r>
                            <a:rPr lang="es-ES" sz="1200" i="1">
                              <a:latin typeface="Cambria Math" panose="02040503050406030204" pitchFamily="18" charset="0"/>
                            </a:rPr>
                            <m:t>1 −</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m:t>
                                  </m:r>
                                  <m:sSubSup>
                                    <m:sSubSupPr>
                                      <m:ctrlPr>
                                        <a:rPr lang="es-ES" sz="1200" i="1">
                                          <a:latin typeface="Cambria Math" panose="02040503050406030204" pitchFamily="18" charset="0"/>
                                        </a:rPr>
                                      </m:ctrlPr>
                                    </m:sSubSupPr>
                                    <m:e>
                                      <m:r>
                                        <a:rPr lang="es-ES" sz="1200" i="1">
                                          <a:latin typeface="Cambria Math" panose="02040503050406030204" pitchFamily="18" charset="0"/>
                                        </a:rPr>
                                        <m:t>𝑆</m:t>
                                      </m:r>
                                    </m:e>
                                    <m:sub>
                                      <m:r>
                                        <a:rPr lang="es-ES" sz="1200" b="0" i="1" smtClean="0">
                                          <a:latin typeface="Cambria Math" panose="02040503050406030204" pitchFamily="18" charset="0"/>
                                        </a:rPr>
                                        <m:t>2</m:t>
                                      </m:r>
                                    </m:sub>
                                    <m:sup>
                                      <m:r>
                                        <a:rPr lang="es-ES" sz="1200" i="1">
                                          <a:latin typeface="Cambria Math" panose="02040503050406030204" pitchFamily="18" charset="0"/>
                                        </a:rPr>
                                        <m:t>(1)</m:t>
                                      </m:r>
                                    </m:sup>
                                  </m:sSubSup>
                                </m:sup>
                              </m:sSup>
                            </m:den>
                          </m:f>
                        </m:e>
                      </m:d>
                      <m:r>
                        <a:rPr lang="es-ES" sz="1200" i="1">
                          <a:latin typeface="Cambria Math" panose="02040503050406030204" pitchFamily="18" charset="0"/>
                        </a:rPr>
                        <m:t>=0.08·</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−0.</m:t>
                              </m:r>
                              <m:r>
                                <a:rPr lang="es-ES" sz="1200" b="0" i="1" smtClean="0">
                                  <a:latin typeface="Cambria Math" panose="02040503050406030204" pitchFamily="18" charset="0"/>
                                </a:rPr>
                                <m:t>88</m:t>
                              </m:r>
                            </m:sup>
                          </m:sSup>
                        </m:den>
                      </m:f>
                      <m:r>
                        <a:rPr lang="es-ES" sz="1200" i="1">
                          <a:latin typeface="Cambria Math" panose="02040503050406030204" pitchFamily="18" charset="0"/>
                        </a:rPr>
                        <m:t>·</m:t>
                      </m:r>
                      <m:d>
                        <m:dPr>
                          <m:ctrlPr>
                            <a:rPr lang="es-ES" sz="1200" i="1">
                              <a:latin typeface="Cambria Math" panose="02040503050406030204" pitchFamily="18" charset="0"/>
                            </a:rPr>
                          </m:ctrlPr>
                        </m:dPr>
                        <m:e>
                          <m:r>
                            <a:rPr lang="es-ES" sz="1200" i="1">
                              <a:latin typeface="Cambria Math" panose="02040503050406030204" pitchFamily="18" charset="0"/>
                            </a:rPr>
                            <m:t>1 −</m:t>
                          </m:r>
                          <m:f>
                            <m:fPr>
                              <m:ctrlPr>
                                <a:rPr lang="es-ES" sz="1200" i="1">
                                  <a:latin typeface="Cambria Math" panose="02040503050406030204" pitchFamily="18" charset="0"/>
                                </a:rPr>
                              </m:ctrlPr>
                            </m:fPr>
                            <m:num>
                              <m:r>
                                <a:rPr lang="es-ES" sz="1200" i="1">
                                  <a:latin typeface="Cambria Math" panose="02040503050406030204" pitchFamily="18" charset="0"/>
                                </a:rPr>
                                <m:t>1</m:t>
                              </m:r>
                            </m:num>
                            <m:den>
                              <m:r>
                                <a:rPr lang="es-ES" sz="1200" i="1">
                                  <a:latin typeface="Cambria Math" panose="02040503050406030204" pitchFamily="18" charset="0"/>
                                </a:rPr>
                                <m:t>1+</m:t>
                              </m:r>
                              <m:sSup>
                                <m:sSupPr>
                                  <m:ctrlPr>
                                    <a:rPr lang="es-ES" sz="1200" i="1">
                                      <a:latin typeface="Cambria Math" panose="02040503050406030204" pitchFamily="18" charset="0"/>
                                    </a:rPr>
                                  </m:ctrlPr>
                                </m:sSupPr>
                                <m:e>
                                  <m:r>
                                    <a:rPr lang="es-ES" sz="1200" i="1">
                                      <a:latin typeface="Cambria Math" panose="02040503050406030204" pitchFamily="18" charset="0"/>
                                    </a:rPr>
                                    <m:t>𝑒</m:t>
                                  </m:r>
                                </m:e>
                                <m:sup>
                                  <m:r>
                                    <a:rPr lang="es-ES" sz="1200" i="1">
                                      <a:latin typeface="Cambria Math" panose="02040503050406030204" pitchFamily="18" charset="0"/>
                                    </a:rPr>
                                    <m:t>−0.</m:t>
                                  </m:r>
                                  <m:r>
                                    <a:rPr lang="es-ES" sz="1200" b="0" i="1" smtClean="0">
                                      <a:latin typeface="Cambria Math" panose="02040503050406030204" pitchFamily="18" charset="0"/>
                                    </a:rPr>
                                    <m:t>88</m:t>
                                  </m:r>
                                </m:sup>
                              </m:sSup>
                            </m:den>
                          </m:f>
                        </m:e>
                      </m:d>
                      <m:r>
                        <a:rPr lang="es-ES" sz="1200" i="1">
                          <a:latin typeface="Cambria Math" panose="02040503050406030204" pitchFamily="18" charset="0"/>
                        </a:rPr>
                        <m:t>=0.08·0.</m:t>
                      </m:r>
                      <m:r>
                        <a:rPr lang="es-ES" sz="1200" b="0" i="1" smtClean="0">
                          <a:latin typeface="Cambria Math" panose="02040503050406030204" pitchFamily="18" charset="0"/>
                        </a:rPr>
                        <m:t>71</m:t>
                      </m:r>
                      <m:r>
                        <a:rPr lang="es-ES" sz="1200" i="1">
                          <a:latin typeface="Cambria Math" panose="02040503050406030204" pitchFamily="18" charset="0"/>
                        </a:rPr>
                        <m:t>·</m:t>
                      </m:r>
                      <m:d>
                        <m:dPr>
                          <m:ctrlPr>
                            <a:rPr lang="es-ES" sz="1200" i="1">
                              <a:latin typeface="Cambria Math" panose="02040503050406030204" pitchFamily="18" charset="0"/>
                            </a:rPr>
                          </m:ctrlPr>
                        </m:dPr>
                        <m:e>
                          <m:r>
                            <a:rPr lang="es-ES" sz="1200" i="1">
                              <a:latin typeface="Cambria Math" panose="02040503050406030204" pitchFamily="18" charset="0"/>
                            </a:rPr>
                            <m:t>1−0.</m:t>
                          </m:r>
                          <m:r>
                            <a:rPr lang="es-ES" sz="1200" b="0" i="1" smtClean="0">
                              <a:latin typeface="Cambria Math" panose="02040503050406030204" pitchFamily="18" charset="0"/>
                            </a:rPr>
                            <m:t>71</m:t>
                          </m:r>
                        </m:e>
                      </m:d>
                      <m:r>
                        <a:rPr lang="es-ES" sz="1200" i="1">
                          <a:latin typeface="Cambria Math" panose="02040503050406030204" pitchFamily="18" charset="0"/>
                        </a:rPr>
                        <m:t>=</m:t>
                      </m:r>
                      <m:r>
                        <a:rPr lang="es-ES" sz="1200" b="1" i="1">
                          <a:solidFill>
                            <a:schemeClr val="accent1"/>
                          </a:solidFill>
                          <a:latin typeface="Cambria Math" panose="02040503050406030204" pitchFamily="18" charset="0"/>
                        </a:rPr>
                        <m:t>𝟎</m:t>
                      </m:r>
                      <m:r>
                        <a:rPr lang="es-ES" sz="1200" b="1" i="1">
                          <a:solidFill>
                            <a:schemeClr val="accent1"/>
                          </a:solidFill>
                          <a:latin typeface="Cambria Math" panose="02040503050406030204" pitchFamily="18" charset="0"/>
                        </a:rPr>
                        <m:t>.</m:t>
                      </m:r>
                      <m:r>
                        <a:rPr lang="es-ES" sz="1200" b="1" i="1">
                          <a:solidFill>
                            <a:schemeClr val="accent1"/>
                          </a:solidFill>
                          <a:latin typeface="Cambria Math" panose="02040503050406030204" pitchFamily="18" charset="0"/>
                        </a:rPr>
                        <m:t>𝟎𝟐</m:t>
                      </m:r>
                    </m:oMath>
                  </m:oMathPara>
                </a14:m>
                <a:endParaRPr lang="es-ES" sz="1200" b="1" dirty="0"/>
              </a:p>
            </p:txBody>
          </p:sp>
        </mc:Choice>
        <mc:Fallback xmlns="">
          <p:sp>
            <p:nvSpPr>
              <p:cNvPr id="64" name="CuadroTexto 63">
                <a:extLst>
                  <a:ext uri="{FF2B5EF4-FFF2-40B4-BE49-F238E27FC236}">
                    <a16:creationId xmlns:a16="http://schemas.microsoft.com/office/drawing/2014/main" id="{892B3E1A-1DB7-4CAA-8AC2-3FA11F381A00}"/>
                  </a:ext>
                </a:extLst>
              </p:cNvPr>
              <p:cNvSpPr txBox="1">
                <a:spLocks noRot="1" noChangeAspect="1" noMove="1" noResize="1" noEditPoints="1" noAdjustHandles="1" noChangeArrowheads="1" noChangeShapeType="1" noTextEdit="1"/>
              </p:cNvSpPr>
              <p:nvPr/>
            </p:nvSpPr>
            <p:spPr>
              <a:xfrm>
                <a:off x="6951002" y="1347538"/>
                <a:ext cx="5049409" cy="3485570"/>
              </a:xfrm>
              <a:prstGeom prst="rect">
                <a:avLst/>
              </a:prstGeom>
              <a:blipFill>
                <a:blip r:embed="rId13"/>
                <a:stretch>
                  <a:fillRect l="-2774" t="-524" r="-362"/>
                </a:stretch>
              </a:blipFill>
            </p:spPr>
            <p:txBody>
              <a:bodyPr/>
              <a:lstStyle/>
              <a:p>
                <a:r>
                  <a:rPr lang="es-ES">
                    <a:noFill/>
                  </a:rPr>
                  <a:t> </a:t>
                </a:r>
              </a:p>
            </p:txBody>
          </p:sp>
        </mc:Fallback>
      </mc:AlternateContent>
      <p:cxnSp>
        <p:nvCxnSpPr>
          <p:cNvPr id="4" name="Conector recto de flecha 3">
            <a:extLst>
              <a:ext uri="{FF2B5EF4-FFF2-40B4-BE49-F238E27FC236}">
                <a16:creationId xmlns:a16="http://schemas.microsoft.com/office/drawing/2014/main" id="{681AEF01-BB74-48B7-A1E7-D14009D2F463}"/>
              </a:ext>
            </a:extLst>
          </p:cNvPr>
          <p:cNvCxnSpPr>
            <a:endCxn id="9" idx="2"/>
          </p:cNvCxnSpPr>
          <p:nvPr/>
        </p:nvCxnSpPr>
        <p:spPr>
          <a:xfrm>
            <a:off x="670560" y="3438666"/>
            <a:ext cx="28083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F9E065E2-1570-4A81-B1EA-B89794E1E2F1}"/>
              </a:ext>
            </a:extLst>
          </p:cNvPr>
          <p:cNvCxnSpPr/>
          <p:nvPr/>
        </p:nvCxnSpPr>
        <p:spPr>
          <a:xfrm>
            <a:off x="670560" y="4951405"/>
            <a:ext cx="2808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C5408B7D-625F-409B-8E28-CB62009F136D}"/>
                  </a:ext>
                </a:extLst>
              </p:cNvPr>
              <p:cNvSpPr txBox="1"/>
              <p:nvPr/>
            </p:nvSpPr>
            <p:spPr>
              <a:xfrm>
                <a:off x="523459" y="3346332"/>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0" name="CuadroTexto 39">
                <a:extLst>
                  <a:ext uri="{FF2B5EF4-FFF2-40B4-BE49-F238E27FC236}">
                    <a16:creationId xmlns:a16="http://schemas.microsoft.com/office/drawing/2014/main" id="{C5408B7D-625F-409B-8E28-CB62009F136D}"/>
                  </a:ext>
                </a:extLst>
              </p:cNvPr>
              <p:cNvSpPr txBox="1">
                <a:spLocks noRot="1" noChangeAspect="1" noMove="1" noResize="1" noEditPoints="1" noAdjustHandles="1" noChangeArrowheads="1" noChangeShapeType="1" noTextEdit="1"/>
              </p:cNvSpPr>
              <p:nvPr/>
            </p:nvSpPr>
            <p:spPr>
              <a:xfrm>
                <a:off x="523459" y="3346332"/>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8D3EB880-7385-475C-8F75-F1E5CCE199B3}"/>
                  </a:ext>
                </a:extLst>
              </p:cNvPr>
              <p:cNvSpPr txBox="1"/>
              <p:nvPr/>
            </p:nvSpPr>
            <p:spPr>
              <a:xfrm>
                <a:off x="501660" y="4857269"/>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1" name="CuadroTexto 40">
                <a:extLst>
                  <a:ext uri="{FF2B5EF4-FFF2-40B4-BE49-F238E27FC236}">
                    <a16:creationId xmlns:a16="http://schemas.microsoft.com/office/drawing/2014/main" id="{8D3EB880-7385-475C-8F75-F1E5CCE199B3}"/>
                  </a:ext>
                </a:extLst>
              </p:cNvPr>
              <p:cNvSpPr txBox="1">
                <a:spLocks noRot="1" noChangeAspect="1" noMove="1" noResize="1" noEditPoints="1" noAdjustHandles="1" noChangeArrowheads="1" noChangeShapeType="1" noTextEdit="1"/>
              </p:cNvSpPr>
              <p:nvPr/>
            </p:nvSpPr>
            <p:spPr>
              <a:xfrm>
                <a:off x="501660" y="4857269"/>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B2E4B99A-0F26-46F3-9295-874642339844}"/>
                  </a:ext>
                </a:extLst>
              </p:cNvPr>
              <p:cNvSpPr txBox="1"/>
              <p:nvPr/>
            </p:nvSpPr>
            <p:spPr>
              <a:xfrm>
                <a:off x="6670750" y="4101801"/>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2" name="CuadroTexto 41">
                <a:extLst>
                  <a:ext uri="{FF2B5EF4-FFF2-40B4-BE49-F238E27FC236}">
                    <a16:creationId xmlns:a16="http://schemas.microsoft.com/office/drawing/2014/main" id="{B2E4B99A-0F26-46F3-9295-874642339844}"/>
                  </a:ext>
                </a:extLst>
              </p:cNvPr>
              <p:cNvSpPr txBox="1">
                <a:spLocks noRot="1" noChangeAspect="1" noMove="1" noResize="1" noEditPoints="1" noAdjustHandles="1" noChangeArrowheads="1" noChangeShapeType="1" noTextEdit="1"/>
              </p:cNvSpPr>
              <p:nvPr/>
            </p:nvSpPr>
            <p:spPr>
              <a:xfrm>
                <a:off x="6670750" y="4101801"/>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13FAF743-A75B-48C4-8D0B-045B84BFEBEE}"/>
                  </a:ext>
                </a:extLst>
              </p:cNvPr>
              <p:cNvSpPr/>
              <p:nvPr/>
            </p:nvSpPr>
            <p:spPr>
              <a:xfrm>
                <a:off x="4296916" y="2406931"/>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rPr>
                            <m:t>𝟎</m:t>
                          </m:r>
                        </m:sub>
                        <m:sup>
                          <m:r>
                            <a:rPr lang="es-ES" sz="800" b="1" i="1">
                              <a:solidFill>
                                <a:schemeClr val="accent6"/>
                              </a:solidFill>
                              <a:latin typeface="Cambria Math" panose="02040503050406030204" pitchFamily="18" charset="0"/>
                            </a:rPr>
                            <m:t>(</m:t>
                          </m:r>
                          <m:r>
                            <a:rPr lang="es-ES" sz="800" b="1" i="1">
                              <a:solidFill>
                                <a:schemeClr val="accent6"/>
                              </a:solidFill>
                              <a:latin typeface="Cambria Math" panose="02040503050406030204" pitchFamily="18" charset="0"/>
                            </a:rPr>
                            <m:t>𝟐</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𝟎𝟖</m:t>
                      </m:r>
                    </m:oMath>
                  </m:oMathPara>
                </a14:m>
                <a:endParaRPr lang="es-ES" b="1" dirty="0"/>
              </a:p>
            </p:txBody>
          </p:sp>
        </mc:Choice>
        <mc:Fallback xmlns="">
          <p:sp>
            <p:nvSpPr>
              <p:cNvPr id="3" name="Rectángulo 2">
                <a:extLst>
                  <a:ext uri="{FF2B5EF4-FFF2-40B4-BE49-F238E27FC236}">
                    <a16:creationId xmlns:a16="http://schemas.microsoft.com/office/drawing/2014/main" id="{13FAF743-A75B-48C4-8D0B-045B84BFEBEE}"/>
                  </a:ext>
                </a:extLst>
              </p:cNvPr>
              <p:cNvSpPr>
                <a:spLocks noRot="1" noChangeAspect="1" noMove="1" noResize="1" noEditPoints="1" noAdjustHandles="1" noChangeArrowheads="1" noChangeShapeType="1" noTextEdit="1"/>
              </p:cNvSpPr>
              <p:nvPr/>
            </p:nvSpPr>
            <p:spPr>
              <a:xfrm>
                <a:off x="4296916" y="2406931"/>
                <a:ext cx="861261" cy="257956"/>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2" name="Rectángulo 51">
                <a:extLst>
                  <a:ext uri="{FF2B5EF4-FFF2-40B4-BE49-F238E27FC236}">
                    <a16:creationId xmlns:a16="http://schemas.microsoft.com/office/drawing/2014/main" id="{B8091360-38DC-495B-81BE-503AAE26C120}"/>
                  </a:ext>
                </a:extLst>
              </p:cNvPr>
              <p:cNvSpPr/>
              <p:nvPr/>
            </p:nvSpPr>
            <p:spPr>
              <a:xfrm rot="1869299">
                <a:off x="4177950" y="3660149"/>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𝟏</m:t>
                          </m:r>
                        </m:sub>
                        <m:sup>
                          <m:r>
                            <a:rPr lang="es-ES" sz="800" b="1" i="1">
                              <a:solidFill>
                                <a:schemeClr val="accent6"/>
                              </a:solidFill>
                              <a:latin typeface="Cambria Math" panose="02040503050406030204" pitchFamily="18" charset="0"/>
                            </a:rPr>
                            <m:t>(</m:t>
                          </m:r>
                          <m:r>
                            <a:rPr lang="es-ES" sz="800" b="1" i="1">
                              <a:solidFill>
                                <a:schemeClr val="accent6"/>
                              </a:solidFill>
                              <a:latin typeface="Cambria Math" panose="02040503050406030204" pitchFamily="18" charset="0"/>
                            </a:rPr>
                            <m:t>𝟐</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𝟎𝟔</m:t>
                      </m:r>
                    </m:oMath>
                  </m:oMathPara>
                </a14:m>
                <a:endParaRPr lang="es-ES" b="1" dirty="0"/>
              </a:p>
            </p:txBody>
          </p:sp>
        </mc:Choice>
        <mc:Fallback xmlns="">
          <p:sp>
            <p:nvSpPr>
              <p:cNvPr id="52" name="Rectángulo 51">
                <a:extLst>
                  <a:ext uri="{FF2B5EF4-FFF2-40B4-BE49-F238E27FC236}">
                    <a16:creationId xmlns:a16="http://schemas.microsoft.com/office/drawing/2014/main" id="{B8091360-38DC-495B-81BE-503AAE26C120}"/>
                  </a:ext>
                </a:extLst>
              </p:cNvPr>
              <p:cNvSpPr>
                <a:spLocks noRot="1" noChangeAspect="1" noMove="1" noResize="1" noEditPoints="1" noAdjustHandles="1" noChangeArrowheads="1" noChangeShapeType="1" noTextEdit="1"/>
              </p:cNvSpPr>
              <p:nvPr/>
            </p:nvSpPr>
            <p:spPr>
              <a:xfrm rot="1869299">
                <a:off x="4177950" y="3660149"/>
                <a:ext cx="861261" cy="257956"/>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6" name="Rectángulo 55">
                <a:extLst>
                  <a:ext uri="{FF2B5EF4-FFF2-40B4-BE49-F238E27FC236}">
                    <a16:creationId xmlns:a16="http://schemas.microsoft.com/office/drawing/2014/main" id="{AA01556C-FE88-412C-ACFA-3945B11D499C}"/>
                  </a:ext>
                </a:extLst>
              </p:cNvPr>
              <p:cNvSpPr/>
              <p:nvPr/>
            </p:nvSpPr>
            <p:spPr>
              <a:xfrm rot="19603776">
                <a:off x="4264301" y="4444037"/>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𝟐</m:t>
                          </m:r>
                        </m:sub>
                        <m:sup>
                          <m:r>
                            <a:rPr lang="es-ES" sz="800" b="1" i="1">
                              <a:solidFill>
                                <a:schemeClr val="accent6"/>
                              </a:solidFill>
                              <a:latin typeface="Cambria Math" panose="02040503050406030204" pitchFamily="18" charset="0"/>
                            </a:rPr>
                            <m:t>(</m:t>
                          </m:r>
                          <m:r>
                            <a:rPr lang="es-ES" sz="800" b="1" i="1">
                              <a:solidFill>
                                <a:schemeClr val="accent6"/>
                              </a:solidFill>
                              <a:latin typeface="Cambria Math" panose="02040503050406030204" pitchFamily="18" charset="0"/>
                            </a:rPr>
                            <m:t>𝟐</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𝟎𝟕</m:t>
                      </m:r>
                    </m:oMath>
                  </m:oMathPara>
                </a14:m>
                <a:endParaRPr lang="es-ES" sz="1400" b="1" dirty="0"/>
              </a:p>
            </p:txBody>
          </p:sp>
        </mc:Choice>
        <mc:Fallback xmlns="">
          <p:sp>
            <p:nvSpPr>
              <p:cNvPr id="56" name="Rectángulo 55">
                <a:extLst>
                  <a:ext uri="{FF2B5EF4-FFF2-40B4-BE49-F238E27FC236}">
                    <a16:creationId xmlns:a16="http://schemas.microsoft.com/office/drawing/2014/main" id="{AA01556C-FE88-412C-ACFA-3945B11D499C}"/>
                  </a:ext>
                </a:extLst>
              </p:cNvPr>
              <p:cNvSpPr>
                <a:spLocks noRot="1" noChangeAspect="1" noMove="1" noResize="1" noEditPoints="1" noAdjustHandles="1" noChangeArrowheads="1" noChangeShapeType="1" noTextEdit="1"/>
              </p:cNvSpPr>
              <p:nvPr/>
            </p:nvSpPr>
            <p:spPr>
              <a:xfrm rot="19603776">
                <a:off x="4264301" y="4444037"/>
                <a:ext cx="861261" cy="257956"/>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7" name="Rectángulo 56">
                <a:extLst>
                  <a:ext uri="{FF2B5EF4-FFF2-40B4-BE49-F238E27FC236}">
                    <a16:creationId xmlns:a16="http://schemas.microsoft.com/office/drawing/2014/main" id="{57B1C0FC-C1D4-45DB-A899-B655E3267BB4}"/>
                  </a:ext>
                </a:extLst>
              </p:cNvPr>
              <p:cNvSpPr/>
              <p:nvPr/>
            </p:nvSpPr>
            <p:spPr>
              <a:xfrm>
                <a:off x="5532462" y="3512574"/>
                <a:ext cx="807593" cy="246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i="1" smtClean="0">
                              <a:solidFill>
                                <a:schemeClr val="accent1"/>
                              </a:solidFill>
                              <a:latin typeface="Cambria Math" panose="02040503050406030204" pitchFamily="18" charset="0"/>
                            </a:rPr>
                          </m:ctrlPr>
                        </m:sSubSupPr>
                        <m:e>
                          <m:r>
                            <a:rPr lang="es-ES" sz="800" i="1">
                              <a:solidFill>
                                <a:schemeClr val="accent1"/>
                              </a:solidFill>
                              <a:latin typeface="Cambria Math" panose="02040503050406030204" pitchFamily="18" charset="0"/>
                              <a:ea typeface="Cambria Math" panose="02040503050406030204" pitchFamily="18" charset="0"/>
                            </a:rPr>
                            <m:t>𝛿</m:t>
                          </m:r>
                        </m:e>
                        <m:sub>
                          <m:r>
                            <a:rPr lang="es-ES" sz="800" i="1">
                              <a:solidFill>
                                <a:schemeClr val="accent1"/>
                              </a:solidFill>
                              <a:latin typeface="Cambria Math" panose="02040503050406030204" pitchFamily="18" charset="0"/>
                            </a:rPr>
                            <m:t>1</m:t>
                          </m:r>
                        </m:sub>
                        <m:sup>
                          <m:r>
                            <a:rPr lang="es-ES" sz="800" i="1">
                              <a:solidFill>
                                <a:schemeClr val="accent1"/>
                              </a:solidFill>
                              <a:latin typeface="Cambria Math" panose="02040503050406030204" pitchFamily="18" charset="0"/>
                            </a:rPr>
                            <m:t>(2)</m:t>
                          </m:r>
                        </m:sup>
                      </m:sSubSup>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m:t>
                      </m:r>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𝟏𝟔</m:t>
                      </m:r>
                    </m:oMath>
                  </m:oMathPara>
                </a14:m>
                <a:endParaRPr lang="es-ES" b="1" dirty="0">
                  <a:solidFill>
                    <a:schemeClr val="accent1"/>
                  </a:solidFill>
                </a:endParaRPr>
              </a:p>
            </p:txBody>
          </p:sp>
        </mc:Choice>
        <mc:Fallback xmlns="">
          <p:sp>
            <p:nvSpPr>
              <p:cNvPr id="57" name="Rectángulo 56">
                <a:extLst>
                  <a:ext uri="{FF2B5EF4-FFF2-40B4-BE49-F238E27FC236}">
                    <a16:creationId xmlns:a16="http://schemas.microsoft.com/office/drawing/2014/main" id="{57B1C0FC-C1D4-45DB-A899-B655E3267BB4}"/>
                  </a:ext>
                </a:extLst>
              </p:cNvPr>
              <p:cNvSpPr>
                <a:spLocks noRot="1" noChangeAspect="1" noMove="1" noResize="1" noEditPoints="1" noAdjustHandles="1" noChangeArrowheads="1" noChangeShapeType="1" noTextEdit="1"/>
              </p:cNvSpPr>
              <p:nvPr/>
            </p:nvSpPr>
            <p:spPr>
              <a:xfrm>
                <a:off x="5532462" y="3512574"/>
                <a:ext cx="807593" cy="246093"/>
              </a:xfrm>
              <a:prstGeom prst="rect">
                <a:avLst/>
              </a:prstGeom>
              <a:blipFill>
                <a:blip r:embed="rId18"/>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153769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Perceptrón Multicapa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29</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3F586BA3-1176-4DE9-AD26-C38173504F98}"/>
              </a:ext>
            </a:extLst>
          </p:cNvPr>
          <p:cNvSpPr/>
          <p:nvPr/>
        </p:nvSpPr>
        <p:spPr>
          <a:xfrm>
            <a:off x="1707399" y="1546044"/>
            <a:ext cx="756000" cy="755219"/>
          </a:xfrm>
          <a:prstGeom prst="ellipse">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0</a:t>
            </a:r>
          </a:p>
          <a:p>
            <a:pPr algn="ctr"/>
            <a:r>
              <a:rPr lang="es-ES" sz="1000" dirty="0">
                <a:ln w="0"/>
                <a:solidFill>
                  <a:srgbClr val="FF0000"/>
                </a:solidFill>
                <a:effectLst>
                  <a:outerShdw blurRad="38100" dist="19050" dir="2700000" algn="tl" rotWithShape="0">
                    <a:schemeClr val="dk1">
                      <a:alpha val="40000"/>
                    </a:schemeClr>
                  </a:outerShdw>
                </a:effectLst>
              </a:rPr>
              <a:t>1</a:t>
            </a:r>
            <a:endParaRPr lang="es-ES" dirty="0">
              <a:ln w="0"/>
              <a:solidFill>
                <a:schemeClr val="tx1"/>
              </a:solidFill>
              <a:effectLst>
                <a:outerShdw blurRad="38100" dist="19050" dir="2700000" algn="tl" rotWithShape="0">
                  <a:schemeClr val="dk1">
                    <a:alpha val="40000"/>
                  </a:schemeClr>
                </a:outerShdw>
              </a:effectLst>
            </a:endParaRPr>
          </a:p>
        </p:txBody>
      </p:sp>
      <p:sp>
        <p:nvSpPr>
          <p:cNvPr id="9" name="Elipse 8">
            <a:extLst>
              <a:ext uri="{FF2B5EF4-FFF2-40B4-BE49-F238E27FC236}">
                <a16:creationId xmlns:a16="http://schemas.microsoft.com/office/drawing/2014/main" id="{3E478253-963A-4528-8FD2-D5E9645D94B9}"/>
              </a:ext>
            </a:extLst>
          </p:cNvPr>
          <p:cNvSpPr/>
          <p:nvPr/>
        </p:nvSpPr>
        <p:spPr>
          <a:xfrm>
            <a:off x="951399" y="3061056"/>
            <a:ext cx="756000" cy="75521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0" name="Elipse 9">
            <a:extLst>
              <a:ext uri="{FF2B5EF4-FFF2-40B4-BE49-F238E27FC236}">
                <a16:creationId xmlns:a16="http://schemas.microsoft.com/office/drawing/2014/main" id="{3EF02CC9-EBA5-49EB-BBF4-632F078FCC82}"/>
              </a:ext>
            </a:extLst>
          </p:cNvPr>
          <p:cNvSpPr/>
          <p:nvPr/>
        </p:nvSpPr>
        <p:spPr>
          <a:xfrm>
            <a:off x="951399" y="4571993"/>
            <a:ext cx="756000" cy="7552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1" name="Elipse 10">
            <a:extLst>
              <a:ext uri="{FF2B5EF4-FFF2-40B4-BE49-F238E27FC236}">
                <a16:creationId xmlns:a16="http://schemas.microsoft.com/office/drawing/2014/main" id="{AF3AC6A9-647F-4E31-836A-5E5FA976CEFD}"/>
              </a:ext>
            </a:extLst>
          </p:cNvPr>
          <p:cNvSpPr/>
          <p:nvPr/>
        </p:nvSpPr>
        <p:spPr>
          <a:xfrm>
            <a:off x="3572100" y="3061057"/>
            <a:ext cx="756000" cy="755219"/>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1 </a:t>
            </a:r>
            <a:r>
              <a:rPr lang="es-ES" sz="1000" dirty="0">
                <a:ln w="0"/>
                <a:solidFill>
                  <a:srgbClr val="FF0000"/>
                </a:solidFill>
                <a:effectLst>
                  <a:outerShdw blurRad="38100" dist="19050" dir="2700000" algn="tl" rotWithShape="0">
                    <a:schemeClr val="dk1">
                      <a:alpha val="40000"/>
                    </a:schemeClr>
                  </a:outerShdw>
                </a:effectLst>
              </a:rPr>
              <a:t>0.73</a:t>
            </a:r>
            <a:endParaRPr lang="es-ES" baseline="-25000" dirty="0">
              <a:ln w="0"/>
              <a:solidFill>
                <a:srgbClr val="FF0000"/>
              </a:solidFill>
              <a:effectLst>
                <a:outerShdw blurRad="38100" dist="19050" dir="2700000" algn="tl" rotWithShape="0">
                  <a:schemeClr val="dk1">
                    <a:alpha val="40000"/>
                  </a:schemeClr>
                </a:outerShdw>
              </a:effectLst>
            </a:endParaRPr>
          </a:p>
        </p:txBody>
      </p:sp>
      <p:sp>
        <p:nvSpPr>
          <p:cNvPr id="12" name="Elipse 11">
            <a:extLst>
              <a:ext uri="{FF2B5EF4-FFF2-40B4-BE49-F238E27FC236}">
                <a16:creationId xmlns:a16="http://schemas.microsoft.com/office/drawing/2014/main" id="{C3A8EDB3-088D-4E41-BA79-3A7B52A26880}"/>
              </a:ext>
            </a:extLst>
          </p:cNvPr>
          <p:cNvSpPr/>
          <p:nvPr/>
        </p:nvSpPr>
        <p:spPr>
          <a:xfrm>
            <a:off x="3572100" y="4571993"/>
            <a:ext cx="756000" cy="755219"/>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0.88</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3" name="Elipse 12">
            <a:extLst>
              <a:ext uri="{FF2B5EF4-FFF2-40B4-BE49-F238E27FC236}">
                <a16:creationId xmlns:a16="http://schemas.microsoft.com/office/drawing/2014/main" id="{87B87DC3-CCEF-4521-A871-FD838F36B0E0}"/>
              </a:ext>
            </a:extLst>
          </p:cNvPr>
          <p:cNvSpPr/>
          <p:nvPr/>
        </p:nvSpPr>
        <p:spPr>
          <a:xfrm>
            <a:off x="5547515" y="3817796"/>
            <a:ext cx="756000" cy="755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S</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00" dirty="0">
                <a:ln w="0"/>
                <a:solidFill>
                  <a:srgbClr val="FF0000"/>
                </a:solidFill>
                <a:effectLst>
                  <a:outerShdw blurRad="38100" dist="19050" dir="2700000" algn="tl" rotWithShape="0">
                    <a:schemeClr val="dk1">
                      <a:alpha val="40000"/>
                    </a:schemeClr>
                  </a:outerShdw>
                </a:effectLst>
              </a:rPr>
              <a:t>0.71</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4" name="Elipse 13">
            <a:extLst>
              <a:ext uri="{FF2B5EF4-FFF2-40B4-BE49-F238E27FC236}">
                <a16:creationId xmlns:a16="http://schemas.microsoft.com/office/drawing/2014/main" id="{F09F2242-2B19-442C-B444-D964F6269FFB}"/>
              </a:ext>
            </a:extLst>
          </p:cNvPr>
          <p:cNvSpPr/>
          <p:nvPr/>
        </p:nvSpPr>
        <p:spPr>
          <a:xfrm>
            <a:off x="4330301" y="1530788"/>
            <a:ext cx="756000" cy="755219"/>
          </a:xfrm>
          <a:prstGeom prst="ellipse">
            <a:avLst/>
          </a:prstGeom>
          <a:solidFill>
            <a:schemeClr val="bg1">
              <a:lumMod val="95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15" name="CuadroTexto 14">
            <a:extLst>
              <a:ext uri="{FF2B5EF4-FFF2-40B4-BE49-F238E27FC236}">
                <a16:creationId xmlns:a16="http://schemas.microsoft.com/office/drawing/2014/main" id="{46870AA8-C2F4-4301-A138-37DF45BA5498}"/>
              </a:ext>
            </a:extLst>
          </p:cNvPr>
          <p:cNvSpPr txBox="1"/>
          <p:nvPr/>
        </p:nvSpPr>
        <p:spPr>
          <a:xfrm>
            <a:off x="902411" y="5833137"/>
            <a:ext cx="853975" cy="492443"/>
          </a:xfrm>
          <a:prstGeom prst="rect">
            <a:avLst/>
          </a:prstGeom>
          <a:noFill/>
        </p:spPr>
        <p:txBody>
          <a:bodyPr wrap="square" rtlCol="0">
            <a:spAutoFit/>
          </a:bodyPr>
          <a:lstStyle/>
          <a:p>
            <a:pPr algn="ctr"/>
            <a:r>
              <a:rPr lang="es-ES" sz="1400" dirty="0"/>
              <a:t>Capa 0</a:t>
            </a:r>
          </a:p>
          <a:p>
            <a:pPr algn="ctr"/>
            <a:r>
              <a:rPr lang="es-ES" sz="1100" dirty="0">
                <a:solidFill>
                  <a:schemeClr val="accent6"/>
                </a:solidFill>
              </a:rPr>
              <a:t>Entrada</a:t>
            </a:r>
            <a:endParaRPr lang="es-ES" sz="1400" dirty="0">
              <a:solidFill>
                <a:schemeClr val="accent6"/>
              </a:solidFill>
            </a:endParaRPr>
          </a:p>
        </p:txBody>
      </p:sp>
      <p:sp>
        <p:nvSpPr>
          <p:cNvPr id="16" name="CuadroTexto 15">
            <a:extLst>
              <a:ext uri="{FF2B5EF4-FFF2-40B4-BE49-F238E27FC236}">
                <a16:creationId xmlns:a16="http://schemas.microsoft.com/office/drawing/2014/main" id="{1AF46529-A4D1-49C3-AD61-283CCCC1A1F5}"/>
              </a:ext>
            </a:extLst>
          </p:cNvPr>
          <p:cNvSpPr txBox="1"/>
          <p:nvPr/>
        </p:nvSpPr>
        <p:spPr>
          <a:xfrm>
            <a:off x="3523112" y="5833137"/>
            <a:ext cx="853975" cy="492443"/>
          </a:xfrm>
          <a:prstGeom prst="rect">
            <a:avLst/>
          </a:prstGeom>
          <a:noFill/>
        </p:spPr>
        <p:txBody>
          <a:bodyPr wrap="square" rtlCol="0">
            <a:spAutoFit/>
          </a:bodyPr>
          <a:lstStyle/>
          <a:p>
            <a:pPr algn="ctr"/>
            <a:r>
              <a:rPr lang="es-ES" sz="1400" dirty="0"/>
              <a:t>Capa 1</a:t>
            </a:r>
          </a:p>
          <a:p>
            <a:pPr algn="ctr"/>
            <a:r>
              <a:rPr lang="es-ES" sz="1100" dirty="0">
                <a:solidFill>
                  <a:schemeClr val="accent1"/>
                </a:solidFill>
              </a:rPr>
              <a:t>Oculta</a:t>
            </a:r>
            <a:endParaRPr lang="es-ES" sz="1400" dirty="0">
              <a:solidFill>
                <a:schemeClr val="accent1"/>
              </a:solidFill>
            </a:endParaRPr>
          </a:p>
        </p:txBody>
      </p:sp>
      <p:sp>
        <p:nvSpPr>
          <p:cNvPr id="17" name="CuadroTexto 16">
            <a:extLst>
              <a:ext uri="{FF2B5EF4-FFF2-40B4-BE49-F238E27FC236}">
                <a16:creationId xmlns:a16="http://schemas.microsoft.com/office/drawing/2014/main" id="{4D95126E-1FF1-4E04-ADDF-39E1FDC5666D}"/>
              </a:ext>
            </a:extLst>
          </p:cNvPr>
          <p:cNvSpPr txBox="1"/>
          <p:nvPr/>
        </p:nvSpPr>
        <p:spPr>
          <a:xfrm>
            <a:off x="5498527" y="5833136"/>
            <a:ext cx="853975" cy="492443"/>
          </a:xfrm>
          <a:prstGeom prst="rect">
            <a:avLst/>
          </a:prstGeom>
          <a:noFill/>
        </p:spPr>
        <p:txBody>
          <a:bodyPr wrap="square" rtlCol="0">
            <a:spAutoFit/>
          </a:bodyPr>
          <a:lstStyle/>
          <a:p>
            <a:pPr algn="ctr"/>
            <a:r>
              <a:rPr lang="es-ES" sz="1400" dirty="0"/>
              <a:t>Capa 2</a:t>
            </a:r>
          </a:p>
          <a:p>
            <a:pPr algn="ctr"/>
            <a:r>
              <a:rPr lang="es-ES" sz="1100" dirty="0">
                <a:solidFill>
                  <a:srgbClr val="FF0000"/>
                </a:solidFill>
              </a:rPr>
              <a:t>Salida</a:t>
            </a:r>
          </a:p>
        </p:txBody>
      </p:sp>
      <p:cxnSp>
        <p:nvCxnSpPr>
          <p:cNvPr id="19" name="Conector recto de flecha 18">
            <a:extLst>
              <a:ext uri="{FF2B5EF4-FFF2-40B4-BE49-F238E27FC236}">
                <a16:creationId xmlns:a16="http://schemas.microsoft.com/office/drawing/2014/main" id="{07DC33E1-E36A-40CD-8CE3-B7742E452C8E}"/>
              </a:ext>
            </a:extLst>
          </p:cNvPr>
          <p:cNvCxnSpPr>
            <a:stCxn id="9" idx="6"/>
            <a:endCxn id="11" idx="2"/>
          </p:cNvCxnSpPr>
          <p:nvPr/>
        </p:nvCxnSpPr>
        <p:spPr>
          <a:xfrm>
            <a:off x="1707399" y="3438666"/>
            <a:ext cx="1864701" cy="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BDA5C15-51A9-4165-BBCC-480678C6F94C}"/>
              </a:ext>
            </a:extLst>
          </p:cNvPr>
          <p:cNvCxnSpPr>
            <a:stCxn id="9" idx="6"/>
            <a:endCxn id="12" idx="2"/>
          </p:cNvCxnSpPr>
          <p:nvPr/>
        </p:nvCxnSpPr>
        <p:spPr>
          <a:xfrm>
            <a:off x="1707399" y="3438666"/>
            <a:ext cx="1864701" cy="15109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F29C73A9-9DF8-43E7-BD8E-3FDD9760B182}"/>
              </a:ext>
            </a:extLst>
          </p:cNvPr>
          <p:cNvCxnSpPr>
            <a:cxnSpLocks/>
            <a:stCxn id="10" idx="6"/>
            <a:endCxn id="11" idx="2"/>
          </p:cNvCxnSpPr>
          <p:nvPr/>
        </p:nvCxnSpPr>
        <p:spPr>
          <a:xfrm flipV="1">
            <a:off x="1707399" y="3438667"/>
            <a:ext cx="1864701" cy="151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6110A85-B4C5-4B60-8003-5687C95F7642}"/>
              </a:ext>
            </a:extLst>
          </p:cNvPr>
          <p:cNvCxnSpPr>
            <a:cxnSpLocks/>
            <a:stCxn id="10" idx="6"/>
            <a:endCxn id="12" idx="2"/>
          </p:cNvCxnSpPr>
          <p:nvPr/>
        </p:nvCxnSpPr>
        <p:spPr>
          <a:xfrm>
            <a:off x="1707399" y="4949603"/>
            <a:ext cx="18647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5B859404-C6D1-4EB8-BCDE-DCD738CDDF47}"/>
              </a:ext>
            </a:extLst>
          </p:cNvPr>
          <p:cNvCxnSpPr>
            <a:cxnSpLocks/>
            <a:stCxn id="7" idx="5"/>
            <a:endCxn id="11" idx="2"/>
          </p:cNvCxnSpPr>
          <p:nvPr/>
        </p:nvCxnSpPr>
        <p:spPr>
          <a:xfrm>
            <a:off x="2352685" y="2190664"/>
            <a:ext cx="1219415" cy="124800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ector recto de flecha 31">
            <a:extLst>
              <a:ext uri="{FF2B5EF4-FFF2-40B4-BE49-F238E27FC236}">
                <a16:creationId xmlns:a16="http://schemas.microsoft.com/office/drawing/2014/main" id="{6D9F6146-E798-4556-A0EA-21FB12BD7406}"/>
              </a:ext>
            </a:extLst>
          </p:cNvPr>
          <p:cNvCxnSpPr>
            <a:cxnSpLocks/>
            <a:stCxn id="7" idx="5"/>
            <a:endCxn id="12" idx="2"/>
          </p:cNvCxnSpPr>
          <p:nvPr/>
        </p:nvCxnSpPr>
        <p:spPr>
          <a:xfrm>
            <a:off x="2352685" y="2190664"/>
            <a:ext cx="1219415" cy="275893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4" name="Conector recto de flecha 33">
            <a:extLst>
              <a:ext uri="{FF2B5EF4-FFF2-40B4-BE49-F238E27FC236}">
                <a16:creationId xmlns:a16="http://schemas.microsoft.com/office/drawing/2014/main" id="{31E45650-BD41-493E-87D4-1C94D14F65DE}"/>
              </a:ext>
            </a:extLst>
          </p:cNvPr>
          <p:cNvCxnSpPr>
            <a:stCxn id="11" idx="6"/>
            <a:endCxn id="13" idx="2"/>
          </p:cNvCxnSpPr>
          <p:nvPr/>
        </p:nvCxnSpPr>
        <p:spPr>
          <a:xfrm>
            <a:off x="4328100" y="3438667"/>
            <a:ext cx="1219415" cy="7567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5B1A9C4-C941-479E-A2C7-0D6F268D9C74}"/>
              </a:ext>
            </a:extLst>
          </p:cNvPr>
          <p:cNvCxnSpPr>
            <a:stCxn id="12" idx="6"/>
            <a:endCxn id="13" idx="2"/>
          </p:cNvCxnSpPr>
          <p:nvPr/>
        </p:nvCxnSpPr>
        <p:spPr>
          <a:xfrm flipV="1">
            <a:off x="4328100" y="4195406"/>
            <a:ext cx="1219415" cy="75419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D131B8FF-6246-4DA4-88CC-D0E06D6CBCFD}"/>
              </a:ext>
            </a:extLst>
          </p:cNvPr>
          <p:cNvCxnSpPr>
            <a:cxnSpLocks/>
            <a:stCxn id="14" idx="5"/>
            <a:endCxn id="13" idx="2"/>
          </p:cNvCxnSpPr>
          <p:nvPr/>
        </p:nvCxnSpPr>
        <p:spPr>
          <a:xfrm>
            <a:off x="4975587" y="2175408"/>
            <a:ext cx="571928" cy="201999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E1F7410-8A11-4708-A81B-48AFCEF29FD5}"/>
              </a:ext>
            </a:extLst>
          </p:cNvPr>
          <p:cNvCxnSpPr>
            <a:cxnSpLocks/>
            <a:stCxn id="13" idx="6"/>
          </p:cNvCxnSpPr>
          <p:nvPr/>
        </p:nvCxnSpPr>
        <p:spPr>
          <a:xfrm flipV="1">
            <a:off x="6303515" y="4194134"/>
            <a:ext cx="367235" cy="12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3D0F6CF-6A75-4754-B48C-AB8C295BE7A5}"/>
                  </a:ext>
                </a:extLst>
              </p:cNvPr>
              <p:cNvSpPr txBox="1"/>
              <p:nvPr/>
            </p:nvSpPr>
            <p:spPr>
              <a:xfrm>
                <a:off x="2602649" y="208107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4" name="CuadroTexto 43">
                <a:extLst>
                  <a:ext uri="{FF2B5EF4-FFF2-40B4-BE49-F238E27FC236}">
                    <a16:creationId xmlns:a16="http://schemas.microsoft.com/office/drawing/2014/main" id="{13D0F6CF-6A75-4754-B48C-AB8C295BE7A5}"/>
                  </a:ext>
                </a:extLst>
              </p:cNvPr>
              <p:cNvSpPr txBox="1">
                <a:spLocks noRot="1" noChangeAspect="1" noMove="1" noResize="1" noEditPoints="1" noAdjustHandles="1" noChangeArrowheads="1" noChangeShapeType="1" noTextEdit="1"/>
              </p:cNvSpPr>
              <p:nvPr/>
            </p:nvSpPr>
            <p:spPr>
              <a:xfrm>
                <a:off x="2602649" y="2081079"/>
                <a:ext cx="506036" cy="204928"/>
              </a:xfrm>
              <a:prstGeom prst="rect">
                <a:avLst/>
              </a:prstGeom>
              <a:blipFill>
                <a:blip r:embed="rId2"/>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5733E149-661C-4134-BE06-C0A68DEAA2E3}"/>
                  </a:ext>
                </a:extLst>
              </p:cNvPr>
              <p:cNvSpPr txBox="1"/>
              <p:nvPr/>
            </p:nvSpPr>
            <p:spPr>
              <a:xfrm>
                <a:off x="2004383" y="2507714"/>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=2</m:t>
                      </m:r>
                    </m:oMath>
                  </m:oMathPara>
                </a14:m>
                <a:endParaRPr lang="es-ES" dirty="0"/>
              </a:p>
            </p:txBody>
          </p:sp>
        </mc:Choice>
        <mc:Fallback xmlns="">
          <p:sp>
            <p:nvSpPr>
              <p:cNvPr id="45" name="CuadroTexto 44">
                <a:extLst>
                  <a:ext uri="{FF2B5EF4-FFF2-40B4-BE49-F238E27FC236}">
                    <a16:creationId xmlns:a16="http://schemas.microsoft.com/office/drawing/2014/main" id="{5733E149-661C-4134-BE06-C0A68DEAA2E3}"/>
                  </a:ext>
                </a:extLst>
              </p:cNvPr>
              <p:cNvSpPr txBox="1">
                <a:spLocks noRot="1" noChangeAspect="1" noMove="1" noResize="1" noEditPoints="1" noAdjustHandles="1" noChangeArrowheads="1" noChangeShapeType="1" noTextEdit="1"/>
              </p:cNvSpPr>
              <p:nvPr/>
            </p:nvSpPr>
            <p:spPr>
              <a:xfrm>
                <a:off x="2004383" y="2507714"/>
                <a:ext cx="506036" cy="204928"/>
              </a:xfrm>
              <a:prstGeom prst="rect">
                <a:avLst/>
              </a:prstGeom>
              <a:blipFill>
                <a:blip r:embed="rId3"/>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7EBD752-7D5F-485F-B2BE-0C3A6B3EBA87}"/>
                  </a:ext>
                </a:extLst>
              </p:cNvPr>
              <p:cNvSpPr txBox="1"/>
              <p:nvPr/>
            </p:nvSpPr>
            <p:spPr>
              <a:xfrm>
                <a:off x="1846018" y="32124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6" name="CuadroTexto 45">
                <a:extLst>
                  <a:ext uri="{FF2B5EF4-FFF2-40B4-BE49-F238E27FC236}">
                    <a16:creationId xmlns:a16="http://schemas.microsoft.com/office/drawing/2014/main" id="{07EBD752-7D5F-485F-B2BE-0C3A6B3EBA87}"/>
                  </a:ext>
                </a:extLst>
              </p:cNvPr>
              <p:cNvSpPr txBox="1">
                <a:spLocks noRot="1" noChangeAspect="1" noMove="1" noResize="1" noEditPoints="1" noAdjustHandles="1" noChangeArrowheads="1" noChangeShapeType="1" noTextEdit="1"/>
              </p:cNvSpPr>
              <p:nvPr/>
            </p:nvSpPr>
            <p:spPr>
              <a:xfrm>
                <a:off x="1846018" y="3212425"/>
                <a:ext cx="602216" cy="204800"/>
              </a:xfrm>
              <a:prstGeom prst="rect">
                <a:avLst/>
              </a:prstGeom>
              <a:blipFill>
                <a:blip r:embed="rId4"/>
                <a:stretch>
                  <a:fillRect l="-3030" t="-2941" r="-5051"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136D7DC4-D951-42A7-9C57-05D0B45FD7EA}"/>
                  </a:ext>
                </a:extLst>
              </p:cNvPr>
              <p:cNvSpPr txBox="1"/>
              <p:nvPr/>
            </p:nvSpPr>
            <p:spPr>
              <a:xfrm>
                <a:off x="1680802" y="379128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7" name="CuadroTexto 46">
                <a:extLst>
                  <a:ext uri="{FF2B5EF4-FFF2-40B4-BE49-F238E27FC236}">
                    <a16:creationId xmlns:a16="http://schemas.microsoft.com/office/drawing/2014/main" id="{136D7DC4-D951-42A7-9C57-05D0B45FD7EA}"/>
                  </a:ext>
                </a:extLst>
              </p:cNvPr>
              <p:cNvSpPr txBox="1">
                <a:spLocks noRot="1" noChangeAspect="1" noMove="1" noResize="1" noEditPoints="1" noAdjustHandles="1" noChangeArrowheads="1" noChangeShapeType="1" noTextEdit="1"/>
              </p:cNvSpPr>
              <p:nvPr/>
            </p:nvSpPr>
            <p:spPr>
              <a:xfrm>
                <a:off x="1680802" y="3791289"/>
                <a:ext cx="506036" cy="204928"/>
              </a:xfrm>
              <a:prstGeom prst="rect">
                <a:avLst/>
              </a:prstGeom>
              <a:blipFill>
                <a:blip r:embed="rId5"/>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3DE06835-CA3C-4E06-9A86-19F90B8525DA}"/>
                  </a:ext>
                </a:extLst>
              </p:cNvPr>
              <p:cNvSpPr txBox="1"/>
              <p:nvPr/>
            </p:nvSpPr>
            <p:spPr>
              <a:xfrm>
                <a:off x="1795827" y="4997388"/>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8" name="CuadroTexto 47">
                <a:extLst>
                  <a:ext uri="{FF2B5EF4-FFF2-40B4-BE49-F238E27FC236}">
                    <a16:creationId xmlns:a16="http://schemas.microsoft.com/office/drawing/2014/main" id="{3DE06835-CA3C-4E06-9A86-19F90B8525DA}"/>
                  </a:ext>
                </a:extLst>
              </p:cNvPr>
              <p:cNvSpPr txBox="1">
                <a:spLocks noRot="1" noChangeAspect="1" noMove="1" noResize="1" noEditPoints="1" noAdjustHandles="1" noChangeArrowheads="1" noChangeShapeType="1" noTextEdit="1"/>
              </p:cNvSpPr>
              <p:nvPr/>
            </p:nvSpPr>
            <p:spPr>
              <a:xfrm>
                <a:off x="1795827" y="4997388"/>
                <a:ext cx="506036" cy="204928"/>
              </a:xfrm>
              <a:prstGeom prst="rect">
                <a:avLst/>
              </a:prstGeom>
              <a:blipFill>
                <a:blip r:embed="rId6"/>
                <a:stretch>
                  <a:fillRect l="-3614" t="-3030" r="-6024"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EBF96380-C026-4A93-929D-47DB53B8D568}"/>
                  </a:ext>
                </a:extLst>
              </p:cNvPr>
              <p:cNvSpPr txBox="1"/>
              <p:nvPr/>
            </p:nvSpPr>
            <p:spPr>
              <a:xfrm>
                <a:off x="1680802" y="4420630"/>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9" name="CuadroTexto 48">
                <a:extLst>
                  <a:ext uri="{FF2B5EF4-FFF2-40B4-BE49-F238E27FC236}">
                    <a16:creationId xmlns:a16="http://schemas.microsoft.com/office/drawing/2014/main" id="{EBF96380-C026-4A93-929D-47DB53B8D568}"/>
                  </a:ext>
                </a:extLst>
              </p:cNvPr>
              <p:cNvSpPr txBox="1">
                <a:spLocks noRot="1" noChangeAspect="1" noMove="1" noResize="1" noEditPoints="1" noAdjustHandles="1" noChangeArrowheads="1" noChangeShapeType="1" noTextEdit="1"/>
              </p:cNvSpPr>
              <p:nvPr/>
            </p:nvSpPr>
            <p:spPr>
              <a:xfrm>
                <a:off x="1680802" y="4420630"/>
                <a:ext cx="506036" cy="204928"/>
              </a:xfrm>
              <a:prstGeom prst="rect">
                <a:avLst/>
              </a:prstGeom>
              <a:blipFill>
                <a:blip r:embed="rId7"/>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C9487ECF-2C12-4032-8DDB-4305A3F0B920}"/>
                  </a:ext>
                </a:extLst>
              </p:cNvPr>
              <p:cNvSpPr txBox="1"/>
              <p:nvPr/>
            </p:nvSpPr>
            <p:spPr>
              <a:xfrm>
                <a:off x="5140713" y="2412545"/>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=1</m:t>
                      </m:r>
                    </m:oMath>
                  </m:oMathPara>
                </a14:m>
                <a:endParaRPr lang="es-ES" dirty="0"/>
              </a:p>
            </p:txBody>
          </p:sp>
        </mc:Choice>
        <mc:Fallback xmlns="">
          <p:sp>
            <p:nvSpPr>
              <p:cNvPr id="50" name="CuadroTexto 49">
                <a:extLst>
                  <a:ext uri="{FF2B5EF4-FFF2-40B4-BE49-F238E27FC236}">
                    <a16:creationId xmlns:a16="http://schemas.microsoft.com/office/drawing/2014/main" id="{C9487ECF-2C12-4032-8DDB-4305A3F0B920}"/>
                  </a:ext>
                </a:extLst>
              </p:cNvPr>
              <p:cNvSpPr txBox="1">
                <a:spLocks noRot="1" noChangeAspect="1" noMove="1" noResize="1" noEditPoints="1" noAdjustHandles="1" noChangeArrowheads="1" noChangeShapeType="1" noTextEdit="1"/>
              </p:cNvSpPr>
              <p:nvPr/>
            </p:nvSpPr>
            <p:spPr>
              <a:xfrm>
                <a:off x="5140713" y="2412545"/>
                <a:ext cx="506036" cy="204928"/>
              </a:xfrm>
              <a:prstGeom prst="rect">
                <a:avLst/>
              </a:prstGeom>
              <a:blipFill>
                <a:blip r:embed="rId8"/>
                <a:stretch>
                  <a:fillRect l="-2410" t="-3030" r="-7229"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617AD13-15B6-4891-A263-5597644A43E4}"/>
                  </a:ext>
                </a:extLst>
              </p:cNvPr>
              <p:cNvSpPr txBox="1"/>
              <p:nvPr/>
            </p:nvSpPr>
            <p:spPr>
              <a:xfrm>
                <a:off x="4442317" y="33148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1" name="CuadroTexto 50">
                <a:extLst>
                  <a:ext uri="{FF2B5EF4-FFF2-40B4-BE49-F238E27FC236}">
                    <a16:creationId xmlns:a16="http://schemas.microsoft.com/office/drawing/2014/main" id="{2617AD13-15B6-4891-A263-5597644A43E4}"/>
                  </a:ext>
                </a:extLst>
              </p:cNvPr>
              <p:cNvSpPr txBox="1">
                <a:spLocks noRot="1" noChangeAspect="1" noMove="1" noResize="1" noEditPoints="1" noAdjustHandles="1" noChangeArrowheads="1" noChangeShapeType="1" noTextEdit="1"/>
              </p:cNvSpPr>
              <p:nvPr/>
            </p:nvSpPr>
            <p:spPr>
              <a:xfrm>
                <a:off x="4442317" y="3314825"/>
                <a:ext cx="602216" cy="204800"/>
              </a:xfrm>
              <a:prstGeom prst="rect">
                <a:avLst/>
              </a:prstGeom>
              <a:blipFill>
                <a:blip r:embed="rId9"/>
                <a:stretch>
                  <a:fillRect l="-3030" t="-3030" r="-6061"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CEE521AA-8683-4B5E-8654-42F6D44741B6}"/>
                  </a:ext>
                </a:extLst>
              </p:cNvPr>
              <p:cNvSpPr txBox="1"/>
              <p:nvPr/>
            </p:nvSpPr>
            <p:spPr>
              <a:xfrm>
                <a:off x="4490407" y="4792460"/>
                <a:ext cx="69839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3" name="CuadroTexto 52">
                <a:extLst>
                  <a:ext uri="{FF2B5EF4-FFF2-40B4-BE49-F238E27FC236}">
                    <a16:creationId xmlns:a16="http://schemas.microsoft.com/office/drawing/2014/main" id="{CEE521AA-8683-4B5E-8654-42F6D44741B6}"/>
                  </a:ext>
                </a:extLst>
              </p:cNvPr>
              <p:cNvSpPr txBox="1">
                <a:spLocks noRot="1" noChangeAspect="1" noMove="1" noResize="1" noEditPoints="1" noAdjustHandles="1" noChangeArrowheads="1" noChangeShapeType="1" noTextEdit="1"/>
              </p:cNvSpPr>
              <p:nvPr/>
            </p:nvSpPr>
            <p:spPr>
              <a:xfrm>
                <a:off x="4490407" y="4792460"/>
                <a:ext cx="698396" cy="204928"/>
              </a:xfrm>
              <a:prstGeom prst="rect">
                <a:avLst/>
              </a:prstGeom>
              <a:blipFill>
                <a:blip r:embed="rId10"/>
                <a:stretch>
                  <a:fillRect l="-2632" t="-2941" r="-6140"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C0F762C8-CB12-4EDE-9EB9-562EA5334AF6}"/>
                  </a:ext>
                </a:extLst>
              </p:cNvPr>
              <p:cNvSpPr txBox="1"/>
              <p:nvPr/>
            </p:nvSpPr>
            <p:spPr>
              <a:xfrm>
                <a:off x="4648121" y="1342388"/>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4" name="CuadroTexto 53">
                <a:extLst>
                  <a:ext uri="{FF2B5EF4-FFF2-40B4-BE49-F238E27FC236}">
                    <a16:creationId xmlns:a16="http://schemas.microsoft.com/office/drawing/2014/main" id="{C0F762C8-CB12-4EDE-9EB9-562EA5334AF6}"/>
                  </a:ext>
                </a:extLst>
              </p:cNvPr>
              <p:cNvSpPr txBox="1">
                <a:spLocks noRot="1" noChangeAspect="1" noMove="1" noResize="1" noEditPoints="1" noAdjustHandles="1" noChangeArrowheads="1" noChangeShapeType="1" noTextEdit="1"/>
              </p:cNvSpPr>
              <p:nvPr/>
            </p:nvSpPr>
            <p:spPr>
              <a:xfrm>
                <a:off x="4648121" y="1342388"/>
                <a:ext cx="120226" cy="184666"/>
              </a:xfrm>
              <a:prstGeom prst="rect">
                <a:avLst/>
              </a:prstGeom>
              <a:blipFill>
                <a:blip r:embed="rId11"/>
                <a:stretch>
                  <a:fillRect l="-30000" r="-30000" b="-32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2258433D-8BE6-40E2-8ED8-D8135EBAD22C}"/>
                  </a:ext>
                </a:extLst>
              </p:cNvPr>
              <p:cNvSpPr txBox="1"/>
              <p:nvPr/>
            </p:nvSpPr>
            <p:spPr>
              <a:xfrm>
                <a:off x="2017765" y="1346865"/>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5" name="CuadroTexto 54">
                <a:extLst>
                  <a:ext uri="{FF2B5EF4-FFF2-40B4-BE49-F238E27FC236}">
                    <a16:creationId xmlns:a16="http://schemas.microsoft.com/office/drawing/2014/main" id="{2258433D-8BE6-40E2-8ED8-D8135EBAD22C}"/>
                  </a:ext>
                </a:extLst>
              </p:cNvPr>
              <p:cNvSpPr txBox="1">
                <a:spLocks noRot="1" noChangeAspect="1" noMove="1" noResize="1" noEditPoints="1" noAdjustHandles="1" noChangeArrowheads="1" noChangeShapeType="1" noTextEdit="1"/>
              </p:cNvSpPr>
              <p:nvPr/>
            </p:nvSpPr>
            <p:spPr>
              <a:xfrm>
                <a:off x="2017765" y="1346865"/>
                <a:ext cx="120226" cy="184666"/>
              </a:xfrm>
              <a:prstGeom prst="rect">
                <a:avLst/>
              </a:prstGeom>
              <a:blipFill>
                <a:blip r:embed="rId12"/>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92B3E1A-1DB7-4CAA-8AC2-3FA11F381A00}"/>
                  </a:ext>
                </a:extLst>
              </p:cNvPr>
              <p:cNvSpPr txBox="1"/>
              <p:nvPr/>
            </p:nvSpPr>
            <p:spPr>
              <a:xfrm>
                <a:off x="6951003" y="1347538"/>
                <a:ext cx="4402798" cy="3567643"/>
              </a:xfrm>
              <a:prstGeom prst="rect">
                <a:avLst/>
              </a:prstGeom>
              <a:noFill/>
            </p:spPr>
            <p:txBody>
              <a:bodyPr wrap="square" lIns="0" tIns="0" rIns="0" bIns="0" rtlCol="0">
                <a:spAutoFit/>
              </a:bodyPr>
              <a:lstStyle/>
              <a:p>
                <a:r>
                  <a:rPr lang="es-ES" u="sng" dirty="0"/>
                  <a:t>Calculamos los deltas de cada peso Capa 1:</a:t>
                </a:r>
              </a:p>
              <a:p>
                <a:endParaRPr lang="es-ES" dirty="0"/>
              </a:p>
              <a:p>
                <a:pPr/>
                <a14:m>
                  <m:oMathPara xmlns:m="http://schemas.openxmlformats.org/officeDocument/2006/math">
                    <m:oMathParaPr>
                      <m:jc m:val="left"/>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rPr>
                            <m:t>1,0</m:t>
                          </m:r>
                        </m:sub>
                        <m:sup>
                          <m:r>
                            <a:rPr lang="es-ES" sz="1400" i="1">
                              <a:latin typeface="Cambria Math" panose="02040503050406030204" pitchFamily="18" charset="0"/>
                            </a:rPr>
                            <m:t>(</m:t>
                          </m:r>
                          <m:r>
                            <a:rPr lang="es-ES" sz="1400" b="0" i="1" smtClean="0">
                              <a:latin typeface="Cambria Math" panose="02040503050406030204" pitchFamily="18" charset="0"/>
                            </a:rPr>
                            <m:t>1</m:t>
                          </m:r>
                          <m:r>
                            <a:rPr lang="es-ES" sz="1400" i="1">
                              <a:latin typeface="Cambria Math" panose="02040503050406030204" pitchFamily="18" charset="0"/>
                            </a:rPr>
                            <m:t>)</m:t>
                          </m:r>
                        </m:sup>
                      </m:sSubSup>
                      <m:r>
                        <a:rPr lang="es-ES" sz="1400" i="1">
                          <a:latin typeface="Cambria Math" panose="02040503050406030204" pitchFamily="18" charset="0"/>
                        </a:rPr>
                        <m:t>= </m:t>
                      </m:r>
                      <m:r>
                        <a:rPr lang="es-ES" sz="1400" i="1">
                          <a:latin typeface="Cambria Math" panose="02040503050406030204" pitchFamily="18" charset="0"/>
                          <a:ea typeface="Cambria Math" panose="02040503050406030204" pitchFamily="18" charset="0"/>
                        </a:rPr>
                        <m:t>𝛼</m:t>
                      </m:r>
                      <m:r>
                        <a:rPr lang="es-ES" sz="1400" i="1">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i="1">
                              <a:latin typeface="Cambria Math" panose="02040503050406030204" pitchFamily="18" charset="0"/>
                            </a:rPr>
                            <m:t>0</m:t>
                          </m:r>
                        </m:sub>
                        <m:sup>
                          <m:r>
                            <a:rPr lang="es-ES" sz="1400" i="1">
                              <a:latin typeface="Cambria Math" panose="02040503050406030204" pitchFamily="18" charset="0"/>
                            </a:rPr>
                            <m:t>(</m:t>
                          </m:r>
                          <m:r>
                            <a:rPr lang="es-ES" sz="1400" b="0" i="1" smtClean="0">
                              <a:latin typeface="Cambria Math" panose="02040503050406030204" pitchFamily="18" charset="0"/>
                            </a:rPr>
                            <m:t>0</m:t>
                          </m:r>
                          <m:r>
                            <a:rPr lang="es-ES" sz="1400" i="1">
                              <a:latin typeface="Cambria Math" panose="02040503050406030204" pitchFamily="18" charset="0"/>
                            </a:rPr>
                            <m:t>)</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rPr>
                            <m:t>1</m:t>
                          </m:r>
                        </m:sub>
                        <m:sup>
                          <m:r>
                            <a:rPr lang="es-ES" sz="1400" i="1">
                              <a:latin typeface="Cambria Math" panose="02040503050406030204" pitchFamily="18" charset="0"/>
                            </a:rPr>
                            <m:t>(</m:t>
                          </m:r>
                          <m:r>
                            <a:rPr lang="es-ES" sz="1400" b="0" i="1" smtClean="0">
                              <a:latin typeface="Cambria Math" panose="02040503050406030204" pitchFamily="18" charset="0"/>
                            </a:rPr>
                            <m:t>1</m:t>
                          </m:r>
                          <m:r>
                            <a:rPr lang="es-ES" sz="1400" i="1">
                              <a:latin typeface="Cambria Math" panose="02040503050406030204" pitchFamily="18" charset="0"/>
                            </a:rPr>
                            <m:t>)</m:t>
                          </m:r>
                        </m:sup>
                      </m:sSubSup>
                      <m:r>
                        <a:rPr lang="es-ES" sz="1400" i="1">
                          <a:latin typeface="Cambria Math" panose="02040503050406030204" pitchFamily="18" charset="0"/>
                        </a:rPr>
                        <m:t>=0.5·1·</m:t>
                      </m:r>
                      <m:d>
                        <m:dPr>
                          <m:ctrlPr>
                            <a:rPr lang="es-ES" sz="1400" i="1">
                              <a:latin typeface="Cambria Math" panose="02040503050406030204" pitchFamily="18" charset="0"/>
                            </a:rPr>
                          </m:ctrlPr>
                        </m:dPr>
                        <m:e>
                          <m:r>
                            <a:rPr lang="es-ES" sz="1400" i="1">
                              <a:latin typeface="Cambria Math" panose="02040503050406030204" pitchFamily="18" charset="0"/>
                            </a:rPr>
                            <m:t>−0.</m:t>
                          </m:r>
                          <m:r>
                            <a:rPr lang="es-ES" sz="1400" b="0" i="1" smtClean="0">
                              <a:latin typeface="Cambria Math" panose="02040503050406030204" pitchFamily="18" charset="0"/>
                            </a:rPr>
                            <m:t>02</m:t>
                          </m:r>
                        </m:e>
                      </m:d>
                      <m:r>
                        <a:rPr lang="es-ES" sz="1400" i="1">
                          <a:latin typeface="Cambria Math" panose="02040503050406030204" pitchFamily="18" charset="0"/>
                        </a:rPr>
                        <m:t>=</m:t>
                      </m:r>
                      <m:r>
                        <a:rPr lang="es-ES" sz="1400" b="1" i="1">
                          <a:solidFill>
                            <a:schemeClr val="accent6"/>
                          </a:solidFill>
                          <a:latin typeface="Cambria Math" panose="02040503050406030204" pitchFamily="18" charset="0"/>
                        </a:rPr>
                        <m:t>−</m:t>
                      </m:r>
                      <m:r>
                        <a:rPr lang="es-ES" sz="1400" b="1" i="1">
                          <a:solidFill>
                            <a:schemeClr val="accent6"/>
                          </a:solidFill>
                          <a:latin typeface="Cambria Math" panose="02040503050406030204" pitchFamily="18" charset="0"/>
                        </a:rPr>
                        <m:t>𝟎</m:t>
                      </m:r>
                      <m:r>
                        <a:rPr lang="es-ES" sz="1400" b="1" i="1">
                          <a:solidFill>
                            <a:schemeClr val="accent6"/>
                          </a:solidFill>
                          <a:latin typeface="Cambria Math" panose="02040503050406030204" pitchFamily="18" charset="0"/>
                        </a:rPr>
                        <m:t>.</m:t>
                      </m:r>
                      <m:r>
                        <a:rPr lang="es-ES" sz="1400" b="1" i="1">
                          <a:solidFill>
                            <a:schemeClr val="accent6"/>
                          </a:solidFill>
                          <a:latin typeface="Cambria Math" panose="02040503050406030204" pitchFamily="18" charset="0"/>
                        </a:rPr>
                        <m:t>𝟎𝟏</m:t>
                      </m:r>
                    </m:oMath>
                  </m:oMathPara>
                </a14:m>
                <a:endParaRPr lang="es-ES" sz="1400" b="1" dirty="0"/>
              </a:p>
              <a:p>
                <a:endParaRPr lang="es-ES" sz="1400" b="1" dirty="0"/>
              </a:p>
              <a:p>
                <a:pPr/>
                <a14:m>
                  <m:oMathPara xmlns:m="http://schemas.openxmlformats.org/officeDocument/2006/math">
                    <m:oMathParaPr>
                      <m:jc m:val="left"/>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𝑤</m:t>
                          </m:r>
                        </m:e>
                        <m:sub>
                          <m:r>
                            <a:rPr lang="es-ES" sz="1400" b="0" i="1" smtClean="0">
                              <a:latin typeface="Cambria Math" panose="02040503050406030204" pitchFamily="18" charset="0"/>
                              <a:ea typeface="Cambria Math" panose="02040503050406030204" pitchFamily="18" charset="0"/>
                            </a:rPr>
                            <m:t>2</m:t>
                          </m:r>
                          <m:r>
                            <a:rPr lang="es-ES" sz="1400" i="1">
                              <a:latin typeface="Cambria Math" panose="02040503050406030204" pitchFamily="18" charset="0"/>
                              <a:ea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0</m:t>
                          </m:r>
                        </m:sub>
                        <m:sup>
                          <m:r>
                            <a:rPr lang="es-ES" sz="1400" i="1">
                              <a:latin typeface="Cambria Math" panose="02040503050406030204" pitchFamily="18" charset="0"/>
                            </a:rPr>
                            <m:t>(</m:t>
                          </m:r>
                          <m:r>
                            <a:rPr lang="es-ES" sz="1400" b="0" i="1" smtClean="0">
                              <a:latin typeface="Cambria Math" panose="02040503050406030204" pitchFamily="18" charset="0"/>
                            </a:rPr>
                            <m:t>1</m:t>
                          </m:r>
                          <m:r>
                            <a:rPr lang="es-ES" sz="1400" i="1">
                              <a:latin typeface="Cambria Math" panose="02040503050406030204" pitchFamily="18" charset="0"/>
                            </a:rPr>
                            <m:t>)</m:t>
                          </m:r>
                        </m:sup>
                      </m:sSubSup>
                      <m:r>
                        <a:rPr lang="es-ES" sz="1400" i="1">
                          <a:latin typeface="Cambria Math" panose="02040503050406030204" pitchFamily="18" charset="0"/>
                        </a:rPr>
                        <m:t>= </m:t>
                      </m:r>
                      <m:r>
                        <a:rPr lang="es-ES" sz="1400" i="1">
                          <a:latin typeface="Cambria Math" panose="02040503050406030204" pitchFamily="18" charset="0"/>
                          <a:ea typeface="Cambria Math" panose="02040503050406030204" pitchFamily="18" charset="0"/>
                        </a:rPr>
                        <m:t>𝛼</m:t>
                      </m:r>
                      <m:r>
                        <a:rPr lang="es-ES" sz="1400" i="1">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b="0" i="1" smtClean="0">
                              <a:latin typeface="Cambria Math" panose="02040503050406030204" pitchFamily="18" charset="0"/>
                            </a:rPr>
                            <m:t>0</m:t>
                          </m:r>
                        </m:sub>
                        <m:sup>
                          <m:r>
                            <a:rPr lang="es-ES" sz="1400" i="1">
                              <a:latin typeface="Cambria Math" panose="02040503050406030204" pitchFamily="18" charset="0"/>
                            </a:rPr>
                            <m:t>(</m:t>
                          </m:r>
                          <m:r>
                            <a:rPr lang="es-ES" sz="1400" b="0" i="1" smtClean="0">
                              <a:latin typeface="Cambria Math" panose="02040503050406030204" pitchFamily="18" charset="0"/>
                            </a:rPr>
                            <m:t>0</m:t>
                          </m:r>
                          <m:r>
                            <a:rPr lang="es-ES" sz="1400" i="1">
                              <a:latin typeface="Cambria Math" panose="02040503050406030204" pitchFamily="18" charset="0"/>
                            </a:rPr>
                            <m:t>)</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b="0" i="1" smtClean="0">
                              <a:latin typeface="Cambria Math" panose="02040503050406030204" pitchFamily="18" charset="0"/>
                              <a:ea typeface="Cambria Math" panose="02040503050406030204" pitchFamily="18" charset="0"/>
                            </a:rPr>
                            <m:t>2</m:t>
                          </m:r>
                        </m:sub>
                        <m:sup>
                          <m:r>
                            <a:rPr lang="es-ES" sz="1400" i="1">
                              <a:latin typeface="Cambria Math" panose="02040503050406030204" pitchFamily="18" charset="0"/>
                            </a:rPr>
                            <m:t>(</m:t>
                          </m:r>
                          <m:r>
                            <a:rPr lang="es-ES" sz="1400" b="0" i="1" smtClean="0">
                              <a:latin typeface="Cambria Math" panose="02040503050406030204" pitchFamily="18" charset="0"/>
                            </a:rPr>
                            <m:t>1</m:t>
                          </m:r>
                          <m:r>
                            <a:rPr lang="es-ES" sz="1400" i="1">
                              <a:latin typeface="Cambria Math" panose="02040503050406030204" pitchFamily="18" charset="0"/>
                            </a:rPr>
                            <m:t>)</m:t>
                          </m:r>
                        </m:sup>
                      </m:sSubSup>
                      <m:r>
                        <a:rPr lang="es-ES" sz="1400" i="1">
                          <a:latin typeface="Cambria Math" panose="02040503050406030204" pitchFamily="18" charset="0"/>
                        </a:rPr>
                        <m:t>=0.5·</m:t>
                      </m:r>
                      <m:r>
                        <a:rPr lang="es-ES" sz="1400" b="0" i="1" smtClean="0">
                          <a:latin typeface="Cambria Math" panose="02040503050406030204" pitchFamily="18" charset="0"/>
                        </a:rPr>
                        <m:t>1</m:t>
                      </m:r>
                      <m:r>
                        <a:rPr lang="es-ES" sz="1400" i="1">
                          <a:latin typeface="Cambria Math" panose="02040503050406030204" pitchFamily="18" charset="0"/>
                        </a:rPr>
                        <m:t>·</m:t>
                      </m:r>
                      <m:r>
                        <a:rPr lang="es-ES" sz="1400" b="0" i="1" smtClean="0">
                          <a:latin typeface="Cambria Math" panose="02040503050406030204" pitchFamily="18" charset="0"/>
                        </a:rPr>
                        <m:t>0.02</m:t>
                      </m:r>
                      <m:r>
                        <a:rPr lang="es-ES" sz="1400" i="1">
                          <a:latin typeface="Cambria Math" panose="02040503050406030204" pitchFamily="18" charset="0"/>
                        </a:rPr>
                        <m:t>=</m:t>
                      </m:r>
                      <m:r>
                        <a:rPr lang="es-ES" sz="1400" b="1" i="1">
                          <a:solidFill>
                            <a:schemeClr val="accent6"/>
                          </a:solidFill>
                          <a:latin typeface="Cambria Math" panose="02040503050406030204" pitchFamily="18" charset="0"/>
                        </a:rPr>
                        <m:t>𝟎</m:t>
                      </m:r>
                      <m:r>
                        <a:rPr lang="es-ES" sz="1400" b="1" i="1">
                          <a:solidFill>
                            <a:schemeClr val="accent6"/>
                          </a:solidFill>
                          <a:latin typeface="Cambria Math" panose="02040503050406030204" pitchFamily="18" charset="0"/>
                        </a:rPr>
                        <m:t>.</m:t>
                      </m:r>
                      <m:r>
                        <a:rPr lang="es-ES" sz="1400" b="1" i="1">
                          <a:solidFill>
                            <a:schemeClr val="accent6"/>
                          </a:solidFill>
                          <a:latin typeface="Cambria Math" panose="02040503050406030204" pitchFamily="18" charset="0"/>
                        </a:rPr>
                        <m:t>𝟎𝟏</m:t>
                      </m:r>
                    </m:oMath>
                  </m:oMathPara>
                </a14:m>
                <a:endParaRPr lang="es-ES" sz="1400" b="1" dirty="0"/>
              </a:p>
              <a:p>
                <a:endParaRPr lang="es-ES" sz="1400" b="1" dirty="0"/>
              </a:p>
              <a:p>
                <a:pPr/>
                <a14:m>
                  <m:oMathPara xmlns:m="http://schemas.openxmlformats.org/officeDocument/2006/math">
                    <m:oMathParaPr>
                      <m:jc m:val="left"/>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rPr>
                            <m:t>1,</m:t>
                          </m:r>
                          <m:r>
                            <a:rPr lang="es-ES" sz="1400" b="0" i="1" smtClean="0">
                              <a:latin typeface="Cambria Math" panose="02040503050406030204" pitchFamily="18" charset="0"/>
                            </a:rPr>
                            <m:t>1</m:t>
                          </m:r>
                        </m:sub>
                        <m:sup>
                          <m:r>
                            <a:rPr lang="es-ES" sz="1400" i="1">
                              <a:latin typeface="Cambria Math" panose="02040503050406030204" pitchFamily="18" charset="0"/>
                            </a:rPr>
                            <m:t>(1)</m:t>
                          </m:r>
                        </m:sup>
                      </m:sSubSup>
                      <m:r>
                        <a:rPr lang="es-ES" sz="1400" i="1">
                          <a:latin typeface="Cambria Math" panose="02040503050406030204" pitchFamily="18" charset="0"/>
                        </a:rPr>
                        <m:t>= </m:t>
                      </m:r>
                      <m:r>
                        <a:rPr lang="es-ES" sz="1400" i="1">
                          <a:latin typeface="Cambria Math" panose="02040503050406030204" pitchFamily="18" charset="0"/>
                          <a:ea typeface="Cambria Math" panose="02040503050406030204" pitchFamily="18" charset="0"/>
                        </a:rPr>
                        <m:t>𝛼</m:t>
                      </m:r>
                      <m:r>
                        <a:rPr lang="es-ES" sz="1400" i="1">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b="0" i="1" smtClean="0">
                              <a:latin typeface="Cambria Math" panose="02040503050406030204" pitchFamily="18" charset="0"/>
                            </a:rPr>
                            <m:t>1</m:t>
                          </m:r>
                        </m:sub>
                        <m:sup>
                          <m:r>
                            <a:rPr lang="es-ES" sz="1400" i="1">
                              <a:latin typeface="Cambria Math" panose="02040503050406030204" pitchFamily="18" charset="0"/>
                            </a:rPr>
                            <m:t>(0)</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rPr>
                            <m:t>1</m:t>
                          </m:r>
                        </m:sub>
                        <m:sup>
                          <m:r>
                            <a:rPr lang="es-ES" sz="1400" i="1">
                              <a:latin typeface="Cambria Math" panose="02040503050406030204" pitchFamily="18" charset="0"/>
                            </a:rPr>
                            <m:t>(1)</m:t>
                          </m:r>
                        </m:sup>
                      </m:sSubSup>
                      <m:r>
                        <a:rPr lang="es-ES" sz="1400" i="1">
                          <a:latin typeface="Cambria Math" panose="02040503050406030204" pitchFamily="18" charset="0"/>
                        </a:rPr>
                        <m:t>=0.5·</m:t>
                      </m:r>
                      <m:r>
                        <a:rPr lang="es-ES" sz="1400" b="0" i="1" smtClean="0">
                          <a:latin typeface="Cambria Math" panose="02040503050406030204" pitchFamily="18" charset="0"/>
                        </a:rPr>
                        <m:t>0</m:t>
                      </m:r>
                      <m:r>
                        <a:rPr lang="es-ES" sz="1400" i="1">
                          <a:latin typeface="Cambria Math" panose="02040503050406030204" pitchFamily="18" charset="0"/>
                        </a:rPr>
                        <m:t>·</m:t>
                      </m:r>
                      <m:d>
                        <m:dPr>
                          <m:ctrlPr>
                            <a:rPr lang="es-ES" sz="1400" i="1">
                              <a:latin typeface="Cambria Math" panose="02040503050406030204" pitchFamily="18" charset="0"/>
                            </a:rPr>
                          </m:ctrlPr>
                        </m:dPr>
                        <m:e>
                          <m:r>
                            <a:rPr lang="es-ES" sz="1400" i="1">
                              <a:latin typeface="Cambria Math" panose="02040503050406030204" pitchFamily="18" charset="0"/>
                            </a:rPr>
                            <m:t>−0.02</m:t>
                          </m:r>
                        </m:e>
                      </m:d>
                      <m:r>
                        <a:rPr lang="es-ES" sz="1400" i="1">
                          <a:latin typeface="Cambria Math" panose="02040503050406030204" pitchFamily="18" charset="0"/>
                        </a:rPr>
                        <m:t>=</m:t>
                      </m:r>
                      <m:r>
                        <a:rPr lang="es-ES" sz="1400" b="1" i="1">
                          <a:solidFill>
                            <a:schemeClr val="accent6"/>
                          </a:solidFill>
                          <a:latin typeface="Cambria Math" panose="02040503050406030204" pitchFamily="18" charset="0"/>
                        </a:rPr>
                        <m:t>𝟎</m:t>
                      </m:r>
                    </m:oMath>
                  </m:oMathPara>
                </a14:m>
                <a:endParaRPr lang="es-ES" sz="1400" b="1" dirty="0"/>
              </a:p>
              <a:p>
                <a:endParaRPr lang="es-ES" sz="1400" b="1" dirty="0"/>
              </a:p>
              <a:p>
                <a:pPr/>
                <a14:m>
                  <m:oMathPara xmlns:m="http://schemas.openxmlformats.org/officeDocument/2006/math">
                    <m:oMathParaPr>
                      <m:jc m:val="left"/>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2,</m:t>
                          </m:r>
                          <m:r>
                            <a:rPr lang="es-ES" sz="1400" b="0" i="1" smtClean="0">
                              <a:latin typeface="Cambria Math" panose="02040503050406030204" pitchFamily="18" charset="0"/>
                              <a:ea typeface="Cambria Math" panose="02040503050406030204" pitchFamily="18" charset="0"/>
                            </a:rPr>
                            <m:t>1</m:t>
                          </m:r>
                        </m:sub>
                        <m:sup>
                          <m:r>
                            <a:rPr lang="es-ES" sz="1400" i="1">
                              <a:latin typeface="Cambria Math" panose="02040503050406030204" pitchFamily="18" charset="0"/>
                            </a:rPr>
                            <m:t>(1)</m:t>
                          </m:r>
                        </m:sup>
                      </m:sSubSup>
                      <m:r>
                        <a:rPr lang="es-ES" sz="1400" i="1">
                          <a:latin typeface="Cambria Math" panose="02040503050406030204" pitchFamily="18" charset="0"/>
                        </a:rPr>
                        <m:t>= </m:t>
                      </m:r>
                      <m:r>
                        <a:rPr lang="es-ES" sz="1400" i="1">
                          <a:latin typeface="Cambria Math" panose="02040503050406030204" pitchFamily="18" charset="0"/>
                          <a:ea typeface="Cambria Math" panose="02040503050406030204" pitchFamily="18" charset="0"/>
                        </a:rPr>
                        <m:t>𝛼</m:t>
                      </m:r>
                      <m:r>
                        <a:rPr lang="es-ES" sz="1400" i="1">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b="0" i="1" smtClean="0">
                              <a:latin typeface="Cambria Math" panose="02040503050406030204" pitchFamily="18" charset="0"/>
                            </a:rPr>
                            <m:t>1</m:t>
                          </m:r>
                        </m:sub>
                        <m:sup>
                          <m:r>
                            <a:rPr lang="es-ES" sz="1400" i="1">
                              <a:latin typeface="Cambria Math" panose="02040503050406030204" pitchFamily="18" charset="0"/>
                            </a:rPr>
                            <m:t>(0)</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ea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=0.5·</m:t>
                      </m:r>
                      <m:r>
                        <a:rPr lang="es-ES" sz="1400" b="0" i="1" smtClean="0">
                          <a:latin typeface="Cambria Math" panose="02040503050406030204" pitchFamily="18" charset="0"/>
                        </a:rPr>
                        <m:t>0</m:t>
                      </m:r>
                      <m:r>
                        <a:rPr lang="es-ES" sz="1400" i="1">
                          <a:latin typeface="Cambria Math" panose="02040503050406030204" pitchFamily="18" charset="0"/>
                        </a:rPr>
                        <m:t>·0.02=</m:t>
                      </m:r>
                      <m:r>
                        <a:rPr lang="es-ES" sz="1400" b="1" i="1">
                          <a:solidFill>
                            <a:schemeClr val="accent6"/>
                          </a:solidFill>
                          <a:latin typeface="Cambria Math" panose="02040503050406030204" pitchFamily="18" charset="0"/>
                        </a:rPr>
                        <m:t>𝟎</m:t>
                      </m:r>
                    </m:oMath>
                  </m:oMathPara>
                </a14:m>
                <a:endParaRPr lang="es-ES" sz="1400" b="1" dirty="0"/>
              </a:p>
              <a:p>
                <a:endParaRPr lang="es-ES" sz="1400" b="1" dirty="0"/>
              </a:p>
              <a:p>
                <a:pPr/>
                <a14:m>
                  <m:oMathPara xmlns:m="http://schemas.openxmlformats.org/officeDocument/2006/math">
                    <m:oMathParaPr>
                      <m:jc m:val="left"/>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rPr>
                            <m:t>1,</m:t>
                          </m:r>
                          <m:r>
                            <a:rPr lang="es-ES" sz="1400" b="0" i="1" smtClean="0">
                              <a:latin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 </m:t>
                      </m:r>
                      <m:r>
                        <a:rPr lang="es-ES" sz="1400" i="1">
                          <a:latin typeface="Cambria Math" panose="02040503050406030204" pitchFamily="18" charset="0"/>
                          <a:ea typeface="Cambria Math" panose="02040503050406030204" pitchFamily="18" charset="0"/>
                        </a:rPr>
                        <m:t>𝛼</m:t>
                      </m:r>
                      <m:r>
                        <a:rPr lang="es-ES" sz="1400" i="1">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b="0" i="1" smtClean="0">
                              <a:latin typeface="Cambria Math" panose="02040503050406030204" pitchFamily="18" charset="0"/>
                            </a:rPr>
                            <m:t>2</m:t>
                          </m:r>
                        </m:sub>
                        <m:sup>
                          <m:r>
                            <a:rPr lang="es-ES" sz="1400" i="1">
                              <a:latin typeface="Cambria Math" panose="02040503050406030204" pitchFamily="18" charset="0"/>
                            </a:rPr>
                            <m:t>(0)</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rPr>
                            <m:t>1</m:t>
                          </m:r>
                        </m:sub>
                        <m:sup>
                          <m:r>
                            <a:rPr lang="es-ES" sz="1400" i="1">
                              <a:latin typeface="Cambria Math" panose="02040503050406030204" pitchFamily="18" charset="0"/>
                            </a:rPr>
                            <m:t>(1)</m:t>
                          </m:r>
                        </m:sup>
                      </m:sSubSup>
                      <m:r>
                        <a:rPr lang="es-ES" sz="1400" i="1">
                          <a:latin typeface="Cambria Math" panose="02040503050406030204" pitchFamily="18" charset="0"/>
                        </a:rPr>
                        <m:t>=0.5·</m:t>
                      </m:r>
                      <m:r>
                        <a:rPr lang="es-ES" sz="1400" b="0" i="1" smtClean="0">
                          <a:latin typeface="Cambria Math" panose="02040503050406030204" pitchFamily="18" charset="0"/>
                        </a:rPr>
                        <m:t>0</m:t>
                      </m:r>
                      <m:r>
                        <a:rPr lang="es-ES" sz="1400" i="1">
                          <a:latin typeface="Cambria Math" panose="02040503050406030204" pitchFamily="18" charset="0"/>
                        </a:rPr>
                        <m:t>·</m:t>
                      </m:r>
                      <m:d>
                        <m:dPr>
                          <m:ctrlPr>
                            <a:rPr lang="es-ES" sz="1400" i="1">
                              <a:latin typeface="Cambria Math" panose="02040503050406030204" pitchFamily="18" charset="0"/>
                            </a:rPr>
                          </m:ctrlPr>
                        </m:dPr>
                        <m:e>
                          <m:r>
                            <a:rPr lang="es-ES" sz="1400" i="1">
                              <a:latin typeface="Cambria Math" panose="02040503050406030204" pitchFamily="18" charset="0"/>
                            </a:rPr>
                            <m:t>−0.02</m:t>
                          </m:r>
                        </m:e>
                      </m:d>
                      <m:r>
                        <a:rPr lang="es-ES" sz="1400" i="1">
                          <a:latin typeface="Cambria Math" panose="02040503050406030204" pitchFamily="18" charset="0"/>
                        </a:rPr>
                        <m:t>=</m:t>
                      </m:r>
                      <m:r>
                        <a:rPr lang="es-ES" sz="1400" b="1" i="1">
                          <a:solidFill>
                            <a:schemeClr val="accent6"/>
                          </a:solidFill>
                          <a:latin typeface="Cambria Math" panose="02040503050406030204" pitchFamily="18" charset="0"/>
                        </a:rPr>
                        <m:t>𝟎</m:t>
                      </m:r>
                    </m:oMath>
                  </m:oMathPara>
                </a14:m>
                <a:endParaRPr lang="es-ES" sz="1400" b="1" dirty="0"/>
              </a:p>
              <a:p>
                <a:endParaRPr lang="es-ES" sz="1400" b="1" dirty="0"/>
              </a:p>
              <a:p>
                <a:pPr/>
                <a14:m>
                  <m:oMathPara xmlns:m="http://schemas.openxmlformats.org/officeDocument/2006/math">
                    <m:oMathParaPr>
                      <m:jc m:val="left"/>
                    </m:oMathParaPr>
                    <m:oMath xmlns:m="http://schemas.openxmlformats.org/officeDocument/2006/math">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𝑤</m:t>
                          </m:r>
                        </m:e>
                        <m:sub>
                          <m:r>
                            <a:rPr lang="es-ES" sz="1400" i="1">
                              <a:latin typeface="Cambria Math" panose="02040503050406030204" pitchFamily="18" charset="0"/>
                              <a:ea typeface="Cambria Math" panose="02040503050406030204" pitchFamily="18" charset="0"/>
                            </a:rPr>
                            <m:t>2,</m:t>
                          </m:r>
                          <m:r>
                            <a:rPr lang="es-ES" sz="1400" b="0" i="1" smtClean="0">
                              <a:latin typeface="Cambria Math" panose="02040503050406030204" pitchFamily="18" charset="0"/>
                              <a:ea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 </m:t>
                      </m:r>
                      <m:r>
                        <a:rPr lang="es-ES" sz="1400" i="1">
                          <a:latin typeface="Cambria Math" panose="02040503050406030204" pitchFamily="18" charset="0"/>
                          <a:ea typeface="Cambria Math" panose="02040503050406030204" pitchFamily="18" charset="0"/>
                        </a:rPr>
                        <m:t>𝛼</m:t>
                      </m:r>
                      <m:r>
                        <a:rPr lang="es-ES" sz="1400" i="1">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𝑆</m:t>
                          </m:r>
                        </m:e>
                        <m:sub>
                          <m:r>
                            <a:rPr lang="es-ES" sz="1400" b="0" i="1" smtClean="0">
                              <a:latin typeface="Cambria Math" panose="02040503050406030204" pitchFamily="18" charset="0"/>
                            </a:rPr>
                            <m:t>2</m:t>
                          </m:r>
                        </m:sub>
                        <m:sup>
                          <m:r>
                            <a:rPr lang="es-ES" sz="1400" i="1">
                              <a:latin typeface="Cambria Math" panose="02040503050406030204" pitchFamily="18" charset="0"/>
                            </a:rPr>
                            <m:t>(0)</m:t>
                          </m:r>
                        </m:sup>
                      </m:sSubSup>
                      <m:r>
                        <a:rPr lang="es-ES" sz="1400" i="1">
                          <a:latin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ea typeface="Cambria Math" panose="02040503050406030204" pitchFamily="18" charset="0"/>
                            </a:rPr>
                            <m:t>𝛿</m:t>
                          </m:r>
                        </m:e>
                        <m:sub>
                          <m:r>
                            <a:rPr lang="es-ES" sz="1400" i="1">
                              <a:latin typeface="Cambria Math" panose="02040503050406030204" pitchFamily="18" charset="0"/>
                              <a:ea typeface="Cambria Math" panose="02040503050406030204" pitchFamily="18" charset="0"/>
                            </a:rPr>
                            <m:t>2</m:t>
                          </m:r>
                        </m:sub>
                        <m:sup>
                          <m:r>
                            <a:rPr lang="es-ES" sz="1400" i="1">
                              <a:latin typeface="Cambria Math" panose="02040503050406030204" pitchFamily="18" charset="0"/>
                            </a:rPr>
                            <m:t>(1)</m:t>
                          </m:r>
                        </m:sup>
                      </m:sSubSup>
                      <m:r>
                        <a:rPr lang="es-ES" sz="1400" i="1">
                          <a:latin typeface="Cambria Math" panose="02040503050406030204" pitchFamily="18" charset="0"/>
                        </a:rPr>
                        <m:t>=0.5·</m:t>
                      </m:r>
                      <m:r>
                        <a:rPr lang="es-ES" sz="1400" b="0" i="1" smtClean="0">
                          <a:latin typeface="Cambria Math" panose="02040503050406030204" pitchFamily="18" charset="0"/>
                        </a:rPr>
                        <m:t>0</m:t>
                      </m:r>
                      <m:r>
                        <a:rPr lang="es-ES" sz="1400" i="1">
                          <a:latin typeface="Cambria Math" panose="02040503050406030204" pitchFamily="18" charset="0"/>
                        </a:rPr>
                        <m:t>·0.02=</m:t>
                      </m:r>
                      <m:r>
                        <a:rPr lang="es-ES" sz="1400" b="1" i="1">
                          <a:solidFill>
                            <a:schemeClr val="accent6"/>
                          </a:solidFill>
                          <a:latin typeface="Cambria Math" panose="02040503050406030204" pitchFamily="18" charset="0"/>
                        </a:rPr>
                        <m:t>𝟎</m:t>
                      </m:r>
                    </m:oMath>
                  </m:oMathPara>
                </a14:m>
                <a:endParaRPr lang="es-ES" sz="1400" b="1" dirty="0"/>
              </a:p>
              <a:p>
                <a:endParaRPr lang="es-ES" sz="1400" u="sng" dirty="0"/>
              </a:p>
            </p:txBody>
          </p:sp>
        </mc:Choice>
        <mc:Fallback xmlns="">
          <p:sp>
            <p:nvSpPr>
              <p:cNvPr id="64" name="CuadroTexto 63">
                <a:extLst>
                  <a:ext uri="{FF2B5EF4-FFF2-40B4-BE49-F238E27FC236}">
                    <a16:creationId xmlns:a16="http://schemas.microsoft.com/office/drawing/2014/main" id="{892B3E1A-1DB7-4CAA-8AC2-3FA11F381A00}"/>
                  </a:ext>
                </a:extLst>
              </p:cNvPr>
              <p:cNvSpPr txBox="1">
                <a:spLocks noRot="1" noChangeAspect="1" noMove="1" noResize="1" noEditPoints="1" noAdjustHandles="1" noChangeArrowheads="1" noChangeShapeType="1" noTextEdit="1"/>
              </p:cNvSpPr>
              <p:nvPr/>
            </p:nvSpPr>
            <p:spPr>
              <a:xfrm>
                <a:off x="6951003" y="1347538"/>
                <a:ext cx="4402798" cy="3567643"/>
              </a:xfrm>
              <a:prstGeom prst="rect">
                <a:avLst/>
              </a:prstGeom>
              <a:blipFill>
                <a:blip r:embed="rId13"/>
                <a:stretch>
                  <a:fillRect l="-3181" t="-2222"/>
                </a:stretch>
              </a:blipFill>
            </p:spPr>
            <p:txBody>
              <a:bodyPr/>
              <a:lstStyle/>
              <a:p>
                <a:r>
                  <a:rPr lang="es-ES">
                    <a:noFill/>
                  </a:rPr>
                  <a:t> </a:t>
                </a:r>
              </a:p>
            </p:txBody>
          </p:sp>
        </mc:Fallback>
      </mc:AlternateContent>
      <p:cxnSp>
        <p:nvCxnSpPr>
          <p:cNvPr id="4" name="Conector recto de flecha 3">
            <a:extLst>
              <a:ext uri="{FF2B5EF4-FFF2-40B4-BE49-F238E27FC236}">
                <a16:creationId xmlns:a16="http://schemas.microsoft.com/office/drawing/2014/main" id="{681AEF01-BB74-48B7-A1E7-D14009D2F463}"/>
              </a:ext>
            </a:extLst>
          </p:cNvPr>
          <p:cNvCxnSpPr>
            <a:endCxn id="9" idx="2"/>
          </p:cNvCxnSpPr>
          <p:nvPr/>
        </p:nvCxnSpPr>
        <p:spPr>
          <a:xfrm>
            <a:off x="670560" y="3438666"/>
            <a:ext cx="28083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F9E065E2-1570-4A81-B1EA-B89794E1E2F1}"/>
              </a:ext>
            </a:extLst>
          </p:cNvPr>
          <p:cNvCxnSpPr/>
          <p:nvPr/>
        </p:nvCxnSpPr>
        <p:spPr>
          <a:xfrm>
            <a:off x="670560" y="4951405"/>
            <a:ext cx="2808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C5408B7D-625F-409B-8E28-CB62009F136D}"/>
                  </a:ext>
                </a:extLst>
              </p:cNvPr>
              <p:cNvSpPr txBox="1"/>
              <p:nvPr/>
            </p:nvSpPr>
            <p:spPr>
              <a:xfrm>
                <a:off x="523459" y="3346332"/>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0" name="CuadroTexto 39">
                <a:extLst>
                  <a:ext uri="{FF2B5EF4-FFF2-40B4-BE49-F238E27FC236}">
                    <a16:creationId xmlns:a16="http://schemas.microsoft.com/office/drawing/2014/main" id="{C5408B7D-625F-409B-8E28-CB62009F136D}"/>
                  </a:ext>
                </a:extLst>
              </p:cNvPr>
              <p:cNvSpPr txBox="1">
                <a:spLocks noRot="1" noChangeAspect="1" noMove="1" noResize="1" noEditPoints="1" noAdjustHandles="1" noChangeArrowheads="1" noChangeShapeType="1" noTextEdit="1"/>
              </p:cNvSpPr>
              <p:nvPr/>
            </p:nvSpPr>
            <p:spPr>
              <a:xfrm>
                <a:off x="523459" y="3346332"/>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8D3EB880-7385-475C-8F75-F1E5CCE199B3}"/>
                  </a:ext>
                </a:extLst>
              </p:cNvPr>
              <p:cNvSpPr txBox="1"/>
              <p:nvPr/>
            </p:nvSpPr>
            <p:spPr>
              <a:xfrm>
                <a:off x="501660" y="4857269"/>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1" name="CuadroTexto 40">
                <a:extLst>
                  <a:ext uri="{FF2B5EF4-FFF2-40B4-BE49-F238E27FC236}">
                    <a16:creationId xmlns:a16="http://schemas.microsoft.com/office/drawing/2014/main" id="{8D3EB880-7385-475C-8F75-F1E5CCE199B3}"/>
                  </a:ext>
                </a:extLst>
              </p:cNvPr>
              <p:cNvSpPr txBox="1">
                <a:spLocks noRot="1" noChangeAspect="1" noMove="1" noResize="1" noEditPoints="1" noAdjustHandles="1" noChangeArrowheads="1" noChangeShapeType="1" noTextEdit="1"/>
              </p:cNvSpPr>
              <p:nvPr/>
            </p:nvSpPr>
            <p:spPr>
              <a:xfrm>
                <a:off x="501660" y="4857269"/>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B2E4B99A-0F26-46F3-9295-874642339844}"/>
                  </a:ext>
                </a:extLst>
              </p:cNvPr>
              <p:cNvSpPr txBox="1"/>
              <p:nvPr/>
            </p:nvSpPr>
            <p:spPr>
              <a:xfrm>
                <a:off x="6670750" y="4101801"/>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2" name="CuadroTexto 41">
                <a:extLst>
                  <a:ext uri="{FF2B5EF4-FFF2-40B4-BE49-F238E27FC236}">
                    <a16:creationId xmlns:a16="http://schemas.microsoft.com/office/drawing/2014/main" id="{B2E4B99A-0F26-46F3-9295-874642339844}"/>
                  </a:ext>
                </a:extLst>
              </p:cNvPr>
              <p:cNvSpPr txBox="1">
                <a:spLocks noRot="1" noChangeAspect="1" noMove="1" noResize="1" noEditPoints="1" noAdjustHandles="1" noChangeArrowheads="1" noChangeShapeType="1" noTextEdit="1"/>
              </p:cNvSpPr>
              <p:nvPr/>
            </p:nvSpPr>
            <p:spPr>
              <a:xfrm>
                <a:off x="6670750" y="4101801"/>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13FAF743-A75B-48C4-8D0B-045B84BFEBEE}"/>
                  </a:ext>
                </a:extLst>
              </p:cNvPr>
              <p:cNvSpPr/>
              <p:nvPr/>
            </p:nvSpPr>
            <p:spPr>
              <a:xfrm>
                <a:off x="4296916" y="2406931"/>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rPr>
                            <m:t>𝟎</m:t>
                          </m:r>
                        </m:sub>
                        <m:sup>
                          <m:r>
                            <a:rPr lang="es-ES" sz="800" b="1" i="1">
                              <a:solidFill>
                                <a:schemeClr val="accent6"/>
                              </a:solidFill>
                              <a:latin typeface="Cambria Math" panose="02040503050406030204" pitchFamily="18" charset="0"/>
                            </a:rPr>
                            <m:t>(</m:t>
                          </m:r>
                          <m:r>
                            <a:rPr lang="es-ES" sz="800" b="1" i="1">
                              <a:solidFill>
                                <a:schemeClr val="accent6"/>
                              </a:solidFill>
                              <a:latin typeface="Cambria Math" panose="02040503050406030204" pitchFamily="18" charset="0"/>
                            </a:rPr>
                            <m:t>𝟐</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𝟎𝟖</m:t>
                      </m:r>
                    </m:oMath>
                  </m:oMathPara>
                </a14:m>
                <a:endParaRPr lang="es-ES" b="1" dirty="0"/>
              </a:p>
            </p:txBody>
          </p:sp>
        </mc:Choice>
        <mc:Fallback xmlns="">
          <p:sp>
            <p:nvSpPr>
              <p:cNvPr id="3" name="Rectángulo 2">
                <a:extLst>
                  <a:ext uri="{FF2B5EF4-FFF2-40B4-BE49-F238E27FC236}">
                    <a16:creationId xmlns:a16="http://schemas.microsoft.com/office/drawing/2014/main" id="{13FAF743-A75B-48C4-8D0B-045B84BFEBEE}"/>
                  </a:ext>
                </a:extLst>
              </p:cNvPr>
              <p:cNvSpPr>
                <a:spLocks noRot="1" noChangeAspect="1" noMove="1" noResize="1" noEditPoints="1" noAdjustHandles="1" noChangeArrowheads="1" noChangeShapeType="1" noTextEdit="1"/>
              </p:cNvSpPr>
              <p:nvPr/>
            </p:nvSpPr>
            <p:spPr>
              <a:xfrm>
                <a:off x="4296916" y="2406931"/>
                <a:ext cx="861261" cy="257956"/>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2" name="Rectángulo 51">
                <a:extLst>
                  <a:ext uri="{FF2B5EF4-FFF2-40B4-BE49-F238E27FC236}">
                    <a16:creationId xmlns:a16="http://schemas.microsoft.com/office/drawing/2014/main" id="{B8091360-38DC-495B-81BE-503AAE26C120}"/>
                  </a:ext>
                </a:extLst>
              </p:cNvPr>
              <p:cNvSpPr/>
              <p:nvPr/>
            </p:nvSpPr>
            <p:spPr>
              <a:xfrm rot="1869299">
                <a:off x="4177950" y="3660149"/>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𝟏</m:t>
                          </m:r>
                        </m:sub>
                        <m:sup>
                          <m:r>
                            <a:rPr lang="es-ES" sz="800" b="1" i="1">
                              <a:solidFill>
                                <a:schemeClr val="accent6"/>
                              </a:solidFill>
                              <a:latin typeface="Cambria Math" panose="02040503050406030204" pitchFamily="18" charset="0"/>
                            </a:rPr>
                            <m:t>(</m:t>
                          </m:r>
                          <m:r>
                            <a:rPr lang="es-ES" sz="800" b="1" i="1">
                              <a:solidFill>
                                <a:schemeClr val="accent6"/>
                              </a:solidFill>
                              <a:latin typeface="Cambria Math" panose="02040503050406030204" pitchFamily="18" charset="0"/>
                            </a:rPr>
                            <m:t>𝟐</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𝟎𝟔</m:t>
                      </m:r>
                    </m:oMath>
                  </m:oMathPara>
                </a14:m>
                <a:endParaRPr lang="es-ES" b="1" dirty="0"/>
              </a:p>
            </p:txBody>
          </p:sp>
        </mc:Choice>
        <mc:Fallback xmlns="">
          <p:sp>
            <p:nvSpPr>
              <p:cNvPr id="52" name="Rectángulo 51">
                <a:extLst>
                  <a:ext uri="{FF2B5EF4-FFF2-40B4-BE49-F238E27FC236}">
                    <a16:creationId xmlns:a16="http://schemas.microsoft.com/office/drawing/2014/main" id="{B8091360-38DC-495B-81BE-503AAE26C120}"/>
                  </a:ext>
                </a:extLst>
              </p:cNvPr>
              <p:cNvSpPr>
                <a:spLocks noRot="1" noChangeAspect="1" noMove="1" noResize="1" noEditPoints="1" noAdjustHandles="1" noChangeArrowheads="1" noChangeShapeType="1" noTextEdit="1"/>
              </p:cNvSpPr>
              <p:nvPr/>
            </p:nvSpPr>
            <p:spPr>
              <a:xfrm rot="1869299">
                <a:off x="4177950" y="3660149"/>
                <a:ext cx="861261" cy="257956"/>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6" name="Rectángulo 55">
                <a:extLst>
                  <a:ext uri="{FF2B5EF4-FFF2-40B4-BE49-F238E27FC236}">
                    <a16:creationId xmlns:a16="http://schemas.microsoft.com/office/drawing/2014/main" id="{AA01556C-FE88-412C-ACFA-3945B11D499C}"/>
                  </a:ext>
                </a:extLst>
              </p:cNvPr>
              <p:cNvSpPr/>
              <p:nvPr/>
            </p:nvSpPr>
            <p:spPr>
              <a:xfrm rot="19603776">
                <a:off x="4264301" y="4444037"/>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𝟐</m:t>
                          </m:r>
                        </m:sub>
                        <m:sup>
                          <m:r>
                            <a:rPr lang="es-ES" sz="800" b="1" i="1">
                              <a:solidFill>
                                <a:schemeClr val="accent6"/>
                              </a:solidFill>
                              <a:latin typeface="Cambria Math" panose="02040503050406030204" pitchFamily="18" charset="0"/>
                            </a:rPr>
                            <m:t>(</m:t>
                          </m:r>
                          <m:r>
                            <a:rPr lang="es-ES" sz="800" b="1" i="1">
                              <a:solidFill>
                                <a:schemeClr val="accent6"/>
                              </a:solidFill>
                              <a:latin typeface="Cambria Math" panose="02040503050406030204" pitchFamily="18" charset="0"/>
                            </a:rPr>
                            <m:t>𝟐</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𝟎𝟕</m:t>
                      </m:r>
                    </m:oMath>
                  </m:oMathPara>
                </a14:m>
                <a:endParaRPr lang="es-ES" sz="1400" b="1" dirty="0"/>
              </a:p>
            </p:txBody>
          </p:sp>
        </mc:Choice>
        <mc:Fallback xmlns="">
          <p:sp>
            <p:nvSpPr>
              <p:cNvPr id="56" name="Rectángulo 55">
                <a:extLst>
                  <a:ext uri="{FF2B5EF4-FFF2-40B4-BE49-F238E27FC236}">
                    <a16:creationId xmlns:a16="http://schemas.microsoft.com/office/drawing/2014/main" id="{AA01556C-FE88-412C-ACFA-3945B11D499C}"/>
                  </a:ext>
                </a:extLst>
              </p:cNvPr>
              <p:cNvSpPr>
                <a:spLocks noRot="1" noChangeAspect="1" noMove="1" noResize="1" noEditPoints="1" noAdjustHandles="1" noChangeArrowheads="1" noChangeShapeType="1" noTextEdit="1"/>
              </p:cNvSpPr>
              <p:nvPr/>
            </p:nvSpPr>
            <p:spPr>
              <a:xfrm rot="19603776">
                <a:off x="4264301" y="4444037"/>
                <a:ext cx="861261" cy="257956"/>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7" name="Rectángulo 56">
                <a:extLst>
                  <a:ext uri="{FF2B5EF4-FFF2-40B4-BE49-F238E27FC236}">
                    <a16:creationId xmlns:a16="http://schemas.microsoft.com/office/drawing/2014/main" id="{57B1C0FC-C1D4-45DB-A899-B655E3267BB4}"/>
                  </a:ext>
                </a:extLst>
              </p:cNvPr>
              <p:cNvSpPr/>
              <p:nvPr/>
            </p:nvSpPr>
            <p:spPr>
              <a:xfrm>
                <a:off x="5532462" y="3512574"/>
                <a:ext cx="807593" cy="246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i="1" smtClean="0">
                              <a:solidFill>
                                <a:schemeClr val="accent1"/>
                              </a:solidFill>
                              <a:latin typeface="Cambria Math" panose="02040503050406030204" pitchFamily="18" charset="0"/>
                            </a:rPr>
                          </m:ctrlPr>
                        </m:sSubSupPr>
                        <m:e>
                          <m:r>
                            <a:rPr lang="es-ES" sz="800" i="1">
                              <a:solidFill>
                                <a:schemeClr val="accent1"/>
                              </a:solidFill>
                              <a:latin typeface="Cambria Math" panose="02040503050406030204" pitchFamily="18" charset="0"/>
                              <a:ea typeface="Cambria Math" panose="02040503050406030204" pitchFamily="18" charset="0"/>
                            </a:rPr>
                            <m:t>𝛿</m:t>
                          </m:r>
                        </m:e>
                        <m:sub>
                          <m:r>
                            <a:rPr lang="es-ES" sz="800" i="1">
                              <a:solidFill>
                                <a:schemeClr val="accent1"/>
                              </a:solidFill>
                              <a:latin typeface="Cambria Math" panose="02040503050406030204" pitchFamily="18" charset="0"/>
                            </a:rPr>
                            <m:t>1</m:t>
                          </m:r>
                        </m:sub>
                        <m:sup>
                          <m:r>
                            <a:rPr lang="es-ES" sz="800" i="1">
                              <a:solidFill>
                                <a:schemeClr val="accent1"/>
                              </a:solidFill>
                              <a:latin typeface="Cambria Math" panose="02040503050406030204" pitchFamily="18" charset="0"/>
                            </a:rPr>
                            <m:t>(2)</m:t>
                          </m:r>
                        </m:sup>
                      </m:sSubSup>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m:t>
                      </m:r>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𝟏𝟔</m:t>
                      </m:r>
                    </m:oMath>
                  </m:oMathPara>
                </a14:m>
                <a:endParaRPr lang="es-ES" b="1" dirty="0">
                  <a:solidFill>
                    <a:schemeClr val="accent1"/>
                  </a:solidFill>
                </a:endParaRPr>
              </a:p>
            </p:txBody>
          </p:sp>
        </mc:Choice>
        <mc:Fallback xmlns="">
          <p:sp>
            <p:nvSpPr>
              <p:cNvPr id="57" name="Rectángulo 56">
                <a:extLst>
                  <a:ext uri="{FF2B5EF4-FFF2-40B4-BE49-F238E27FC236}">
                    <a16:creationId xmlns:a16="http://schemas.microsoft.com/office/drawing/2014/main" id="{57B1C0FC-C1D4-45DB-A899-B655E3267BB4}"/>
                  </a:ext>
                </a:extLst>
              </p:cNvPr>
              <p:cNvSpPr>
                <a:spLocks noRot="1" noChangeAspect="1" noMove="1" noResize="1" noEditPoints="1" noAdjustHandles="1" noChangeArrowheads="1" noChangeShapeType="1" noTextEdit="1"/>
              </p:cNvSpPr>
              <p:nvPr/>
            </p:nvSpPr>
            <p:spPr>
              <a:xfrm>
                <a:off x="5532462" y="3512574"/>
                <a:ext cx="807593" cy="246093"/>
              </a:xfrm>
              <a:prstGeom prst="rect">
                <a:avLst/>
              </a:prstGeom>
              <a:blipFill>
                <a:blip r:embed="rId1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8" name="Rectángulo 57">
                <a:extLst>
                  <a:ext uri="{FF2B5EF4-FFF2-40B4-BE49-F238E27FC236}">
                    <a16:creationId xmlns:a16="http://schemas.microsoft.com/office/drawing/2014/main" id="{EA7636FD-EC85-42EF-B7D2-439CA70A0CBC}"/>
                  </a:ext>
                </a:extLst>
              </p:cNvPr>
              <p:cNvSpPr/>
              <p:nvPr/>
            </p:nvSpPr>
            <p:spPr>
              <a:xfrm>
                <a:off x="3497563" y="2774472"/>
                <a:ext cx="807593" cy="246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i="1" smtClean="0">
                              <a:solidFill>
                                <a:schemeClr val="accent1"/>
                              </a:solidFill>
                              <a:latin typeface="Cambria Math" panose="02040503050406030204" pitchFamily="18" charset="0"/>
                            </a:rPr>
                          </m:ctrlPr>
                        </m:sSubSupPr>
                        <m:e>
                          <m:r>
                            <a:rPr lang="es-ES" sz="800" i="1">
                              <a:solidFill>
                                <a:schemeClr val="accent1"/>
                              </a:solidFill>
                              <a:latin typeface="Cambria Math" panose="02040503050406030204" pitchFamily="18" charset="0"/>
                              <a:ea typeface="Cambria Math" panose="02040503050406030204" pitchFamily="18" charset="0"/>
                            </a:rPr>
                            <m:t>𝛿</m:t>
                          </m:r>
                        </m:e>
                        <m:sub>
                          <m:r>
                            <a:rPr lang="es-ES" sz="800" i="1">
                              <a:solidFill>
                                <a:schemeClr val="accent1"/>
                              </a:solidFill>
                              <a:latin typeface="Cambria Math" panose="02040503050406030204" pitchFamily="18" charset="0"/>
                            </a:rPr>
                            <m:t>1</m:t>
                          </m:r>
                        </m:sub>
                        <m:sup>
                          <m:r>
                            <a:rPr lang="es-ES" sz="800" i="1">
                              <a:solidFill>
                                <a:schemeClr val="accent1"/>
                              </a:solidFill>
                              <a:latin typeface="Cambria Math" panose="02040503050406030204" pitchFamily="18" charset="0"/>
                            </a:rPr>
                            <m:t>(</m:t>
                          </m:r>
                          <m:r>
                            <a:rPr lang="es-ES" sz="800" b="0" i="1" smtClean="0">
                              <a:solidFill>
                                <a:schemeClr val="accent1"/>
                              </a:solidFill>
                              <a:latin typeface="Cambria Math" panose="02040503050406030204" pitchFamily="18" charset="0"/>
                            </a:rPr>
                            <m:t>1</m:t>
                          </m:r>
                          <m:r>
                            <a:rPr lang="es-ES" sz="800" i="1">
                              <a:solidFill>
                                <a:schemeClr val="accent1"/>
                              </a:solidFill>
                              <a:latin typeface="Cambria Math" panose="02040503050406030204" pitchFamily="18" charset="0"/>
                            </a:rPr>
                            <m:t>)</m:t>
                          </m:r>
                        </m:sup>
                      </m:sSubSup>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m:t>
                      </m:r>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𝟎𝟐</m:t>
                      </m:r>
                    </m:oMath>
                  </m:oMathPara>
                </a14:m>
                <a:endParaRPr lang="es-ES" b="1" dirty="0">
                  <a:solidFill>
                    <a:schemeClr val="accent1"/>
                  </a:solidFill>
                </a:endParaRPr>
              </a:p>
            </p:txBody>
          </p:sp>
        </mc:Choice>
        <mc:Fallback xmlns="">
          <p:sp>
            <p:nvSpPr>
              <p:cNvPr id="58" name="Rectángulo 57">
                <a:extLst>
                  <a:ext uri="{FF2B5EF4-FFF2-40B4-BE49-F238E27FC236}">
                    <a16:creationId xmlns:a16="http://schemas.microsoft.com/office/drawing/2014/main" id="{EA7636FD-EC85-42EF-B7D2-439CA70A0CBC}"/>
                  </a:ext>
                </a:extLst>
              </p:cNvPr>
              <p:cNvSpPr>
                <a:spLocks noRot="1" noChangeAspect="1" noMove="1" noResize="1" noEditPoints="1" noAdjustHandles="1" noChangeArrowheads="1" noChangeShapeType="1" noTextEdit="1"/>
              </p:cNvSpPr>
              <p:nvPr/>
            </p:nvSpPr>
            <p:spPr>
              <a:xfrm>
                <a:off x="3497563" y="2774472"/>
                <a:ext cx="807593" cy="246093"/>
              </a:xfrm>
              <a:prstGeom prst="rect">
                <a:avLst/>
              </a:prstGeom>
              <a:blipFill>
                <a:blip r:embed="rId1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9" name="Rectángulo 58">
                <a:extLst>
                  <a:ext uri="{FF2B5EF4-FFF2-40B4-BE49-F238E27FC236}">
                    <a16:creationId xmlns:a16="http://schemas.microsoft.com/office/drawing/2014/main" id="{8A1AD14D-706A-496E-9FE2-3A8530CDCD1D}"/>
                  </a:ext>
                </a:extLst>
              </p:cNvPr>
              <p:cNvSpPr/>
              <p:nvPr/>
            </p:nvSpPr>
            <p:spPr>
              <a:xfrm>
                <a:off x="3530712" y="4337849"/>
                <a:ext cx="730649" cy="246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i="1" smtClean="0">
                              <a:solidFill>
                                <a:schemeClr val="accent1"/>
                              </a:solidFill>
                              <a:latin typeface="Cambria Math" panose="02040503050406030204" pitchFamily="18" charset="0"/>
                            </a:rPr>
                          </m:ctrlPr>
                        </m:sSubSupPr>
                        <m:e>
                          <m:r>
                            <a:rPr lang="es-ES" sz="800" i="1">
                              <a:solidFill>
                                <a:schemeClr val="accent1"/>
                              </a:solidFill>
                              <a:latin typeface="Cambria Math" panose="02040503050406030204" pitchFamily="18" charset="0"/>
                              <a:ea typeface="Cambria Math" panose="02040503050406030204" pitchFamily="18" charset="0"/>
                            </a:rPr>
                            <m:t>𝛿</m:t>
                          </m:r>
                        </m:e>
                        <m:sub>
                          <m:r>
                            <a:rPr lang="es-ES" sz="800" i="1">
                              <a:solidFill>
                                <a:schemeClr val="accent1"/>
                              </a:solidFill>
                              <a:latin typeface="Cambria Math" panose="02040503050406030204" pitchFamily="18" charset="0"/>
                            </a:rPr>
                            <m:t>1</m:t>
                          </m:r>
                        </m:sub>
                        <m:sup>
                          <m:r>
                            <a:rPr lang="es-ES" sz="800" i="1">
                              <a:solidFill>
                                <a:schemeClr val="accent1"/>
                              </a:solidFill>
                              <a:latin typeface="Cambria Math" panose="02040503050406030204" pitchFamily="18" charset="0"/>
                            </a:rPr>
                            <m:t>(</m:t>
                          </m:r>
                          <m:r>
                            <a:rPr lang="es-ES" sz="800" b="0" i="1" smtClean="0">
                              <a:solidFill>
                                <a:schemeClr val="accent1"/>
                              </a:solidFill>
                              <a:latin typeface="Cambria Math" panose="02040503050406030204" pitchFamily="18" charset="0"/>
                            </a:rPr>
                            <m:t>1</m:t>
                          </m:r>
                          <m:r>
                            <a:rPr lang="es-ES" sz="800" i="1">
                              <a:solidFill>
                                <a:schemeClr val="accent1"/>
                              </a:solidFill>
                              <a:latin typeface="Cambria Math" panose="02040503050406030204" pitchFamily="18" charset="0"/>
                            </a:rPr>
                            <m:t>)</m:t>
                          </m:r>
                        </m:sup>
                      </m:sSubSup>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m:t>
                      </m:r>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𝟎𝟐</m:t>
                      </m:r>
                    </m:oMath>
                  </m:oMathPara>
                </a14:m>
                <a:endParaRPr lang="es-ES" b="1" dirty="0">
                  <a:solidFill>
                    <a:schemeClr val="accent1"/>
                  </a:solidFill>
                </a:endParaRPr>
              </a:p>
            </p:txBody>
          </p:sp>
        </mc:Choice>
        <mc:Fallback xmlns="">
          <p:sp>
            <p:nvSpPr>
              <p:cNvPr id="59" name="Rectángulo 58">
                <a:extLst>
                  <a:ext uri="{FF2B5EF4-FFF2-40B4-BE49-F238E27FC236}">
                    <a16:creationId xmlns:a16="http://schemas.microsoft.com/office/drawing/2014/main" id="{8A1AD14D-706A-496E-9FE2-3A8530CDCD1D}"/>
                  </a:ext>
                </a:extLst>
              </p:cNvPr>
              <p:cNvSpPr>
                <a:spLocks noRot="1" noChangeAspect="1" noMove="1" noResize="1" noEditPoints="1" noAdjustHandles="1" noChangeArrowheads="1" noChangeShapeType="1" noTextEdit="1"/>
              </p:cNvSpPr>
              <p:nvPr/>
            </p:nvSpPr>
            <p:spPr>
              <a:xfrm>
                <a:off x="3530712" y="4337849"/>
                <a:ext cx="730649" cy="246093"/>
              </a:xfrm>
              <a:prstGeom prst="rect">
                <a:avLst/>
              </a:prstGeom>
              <a:blipFill>
                <a:blip r:embed="rId20"/>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61605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C9997A7B-F8B5-4073-83DB-D0A4BA4873EF}"/>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defTabSz="914400"/>
            <a:r>
              <a:rPr lang="en-US" sz="5400" kern="1200" dirty="0" err="1">
                <a:solidFill>
                  <a:srgbClr val="FFFFFF"/>
                </a:solidFill>
                <a:latin typeface="+mj-lt"/>
                <a:ea typeface="+mj-ea"/>
                <a:cs typeface="+mj-cs"/>
              </a:rPr>
              <a:t>Tema</a:t>
            </a:r>
            <a:r>
              <a:rPr lang="en-US" sz="5400" kern="1200" dirty="0">
                <a:solidFill>
                  <a:srgbClr val="FFFFFF"/>
                </a:solidFill>
                <a:latin typeface="+mj-lt"/>
                <a:ea typeface="+mj-ea"/>
                <a:cs typeface="+mj-cs"/>
              </a:rPr>
              <a:t> 1: </a:t>
            </a:r>
            <a:br>
              <a:rPr lang="en-US" sz="5400" kern="1200" dirty="0">
                <a:solidFill>
                  <a:srgbClr val="FFFFFF"/>
                </a:solidFill>
                <a:latin typeface="+mj-lt"/>
                <a:ea typeface="+mj-ea"/>
                <a:cs typeface="+mj-cs"/>
              </a:rPr>
            </a:br>
            <a:r>
              <a:rPr lang="en-US" sz="5400" kern="1200" dirty="0" err="1">
                <a:solidFill>
                  <a:srgbClr val="FFFFFF"/>
                </a:solidFill>
                <a:latin typeface="+mj-lt"/>
                <a:ea typeface="+mj-ea"/>
                <a:cs typeface="+mj-cs"/>
              </a:rPr>
              <a:t>Introducción</a:t>
            </a:r>
            <a:r>
              <a:rPr lang="en-US" sz="5400" kern="1200" dirty="0">
                <a:solidFill>
                  <a:srgbClr val="FFFFFF"/>
                </a:solidFill>
                <a:latin typeface="+mj-lt"/>
                <a:ea typeface="+mj-ea"/>
                <a:cs typeface="+mj-cs"/>
              </a:rPr>
              <a:t>: </a:t>
            </a:r>
            <a:br>
              <a:rPr lang="en-US" sz="5400" kern="1200" dirty="0">
                <a:solidFill>
                  <a:srgbClr val="FFFFFF"/>
                </a:solidFill>
                <a:latin typeface="+mj-lt"/>
                <a:ea typeface="+mj-ea"/>
                <a:cs typeface="+mj-cs"/>
              </a:rPr>
            </a:br>
            <a:r>
              <a:rPr lang="es-ES" sz="2400" dirty="0">
                <a:solidFill>
                  <a:schemeClr val="bg1"/>
                </a:solidFill>
              </a:rPr>
              <a:t>El Cerebro Humano vs Artificial</a:t>
            </a:r>
            <a:endParaRPr lang="en-US" sz="5400" kern="1200" dirty="0">
              <a:solidFill>
                <a:schemeClr val="bg1"/>
              </a:solidFill>
            </a:endParaRPr>
          </a:p>
        </p:txBody>
      </p:sp>
      <p:sp>
        <p:nvSpPr>
          <p:cNvPr id="4" name="Marcador de número de diapositiva 3">
            <a:extLst>
              <a:ext uri="{FF2B5EF4-FFF2-40B4-BE49-F238E27FC236}">
                <a16:creationId xmlns:a16="http://schemas.microsoft.com/office/drawing/2014/main" id="{331111C5-4353-4A90-B040-A6A835B399F4}"/>
              </a:ext>
            </a:extLst>
          </p:cNvPr>
          <p:cNvSpPr>
            <a:spLocks noGrp="1"/>
          </p:cNvSpPr>
          <p:nvPr>
            <p:ph type="sldNum" sz="quarter" idx="12"/>
          </p:nvPr>
        </p:nvSpPr>
        <p:spPr>
          <a:xfrm>
            <a:off x="10491536" y="6356350"/>
            <a:ext cx="862263" cy="365125"/>
          </a:xfrm>
          <a:prstGeom prst="ellipse">
            <a:avLst/>
          </a:prstGeom>
        </p:spPr>
        <p:txBody>
          <a:bodyPr vert="horz" lIns="91440" tIns="45720" rIns="91440" bIns="45720" rtlCol="0" anchor="ctr">
            <a:normAutofit/>
          </a:bodyPr>
          <a:lstStyle/>
          <a:p>
            <a:pPr defTabSz="914400">
              <a:lnSpc>
                <a:spcPct val="90000"/>
              </a:lnSpc>
              <a:spcAft>
                <a:spcPts val="600"/>
              </a:spcAft>
            </a:pPr>
            <a:fld id="{022E5588-4F17-4671-809B-01DC44419EF5}" type="slidenum">
              <a:rPr lang="en-US" sz="1200" smtClean="0"/>
              <a:pPr defTabSz="914400">
                <a:lnSpc>
                  <a:spcPct val="90000"/>
                </a:lnSpc>
                <a:spcAft>
                  <a:spcPts val="600"/>
                </a:spcAft>
              </a:pPr>
              <a:t>3</a:t>
            </a:fld>
            <a:endParaRPr lang="en-US" sz="1200"/>
          </a:p>
        </p:txBody>
      </p:sp>
      <p:pic>
        <p:nvPicPr>
          <p:cNvPr id="5" name="Imagen 4" descr="Imagen que contiene exterior, dibujo, nieve, firmar&#10;&#10;Descripción generada automáticamente">
            <a:extLst>
              <a:ext uri="{FF2B5EF4-FFF2-40B4-BE49-F238E27FC236}">
                <a16:creationId xmlns:a16="http://schemas.microsoft.com/office/drawing/2014/main" id="{45B43D63-08F0-D64D-A1EC-C2B382B1B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215" y="351485"/>
            <a:ext cx="4786452" cy="6285324"/>
          </a:xfrm>
          <a:prstGeom prst="rect">
            <a:avLst/>
          </a:prstGeom>
        </p:spPr>
      </p:pic>
    </p:spTree>
    <p:extLst>
      <p:ext uri="{BB962C8B-B14F-4D97-AF65-F5344CB8AC3E}">
        <p14:creationId xmlns:p14="http://schemas.microsoft.com/office/powerpoint/2010/main" val="3917287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Perceptrón Multicapa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30</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3F586BA3-1176-4DE9-AD26-C38173504F98}"/>
              </a:ext>
            </a:extLst>
          </p:cNvPr>
          <p:cNvSpPr/>
          <p:nvPr/>
        </p:nvSpPr>
        <p:spPr>
          <a:xfrm>
            <a:off x="1707399" y="1546044"/>
            <a:ext cx="756000" cy="755219"/>
          </a:xfrm>
          <a:prstGeom prst="ellipse">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0</a:t>
            </a:r>
          </a:p>
          <a:p>
            <a:pPr algn="ctr"/>
            <a:r>
              <a:rPr lang="es-ES" sz="1000" dirty="0">
                <a:ln w="0"/>
                <a:solidFill>
                  <a:srgbClr val="FF0000"/>
                </a:solidFill>
                <a:effectLst>
                  <a:outerShdw blurRad="38100" dist="19050" dir="2700000" algn="tl" rotWithShape="0">
                    <a:schemeClr val="dk1">
                      <a:alpha val="40000"/>
                    </a:schemeClr>
                  </a:outerShdw>
                </a:effectLst>
              </a:rPr>
              <a:t>1</a:t>
            </a:r>
            <a:endParaRPr lang="es-ES" dirty="0">
              <a:ln w="0"/>
              <a:solidFill>
                <a:schemeClr val="tx1"/>
              </a:solidFill>
              <a:effectLst>
                <a:outerShdw blurRad="38100" dist="19050" dir="2700000" algn="tl" rotWithShape="0">
                  <a:schemeClr val="dk1">
                    <a:alpha val="40000"/>
                  </a:schemeClr>
                </a:outerShdw>
              </a:effectLst>
            </a:endParaRPr>
          </a:p>
        </p:txBody>
      </p:sp>
      <p:sp>
        <p:nvSpPr>
          <p:cNvPr id="9" name="Elipse 8">
            <a:extLst>
              <a:ext uri="{FF2B5EF4-FFF2-40B4-BE49-F238E27FC236}">
                <a16:creationId xmlns:a16="http://schemas.microsoft.com/office/drawing/2014/main" id="{3E478253-963A-4528-8FD2-D5E9645D94B9}"/>
              </a:ext>
            </a:extLst>
          </p:cNvPr>
          <p:cNvSpPr/>
          <p:nvPr/>
        </p:nvSpPr>
        <p:spPr>
          <a:xfrm>
            <a:off x="951399" y="3061056"/>
            <a:ext cx="756000" cy="75521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0" name="Elipse 9">
            <a:extLst>
              <a:ext uri="{FF2B5EF4-FFF2-40B4-BE49-F238E27FC236}">
                <a16:creationId xmlns:a16="http://schemas.microsoft.com/office/drawing/2014/main" id="{3EF02CC9-EBA5-49EB-BBF4-632F078FCC82}"/>
              </a:ext>
            </a:extLst>
          </p:cNvPr>
          <p:cNvSpPr/>
          <p:nvPr/>
        </p:nvSpPr>
        <p:spPr>
          <a:xfrm>
            <a:off x="951399" y="4571993"/>
            <a:ext cx="756000" cy="7552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1" name="Elipse 10">
            <a:extLst>
              <a:ext uri="{FF2B5EF4-FFF2-40B4-BE49-F238E27FC236}">
                <a16:creationId xmlns:a16="http://schemas.microsoft.com/office/drawing/2014/main" id="{AF3AC6A9-647F-4E31-836A-5E5FA976CEFD}"/>
              </a:ext>
            </a:extLst>
          </p:cNvPr>
          <p:cNvSpPr/>
          <p:nvPr/>
        </p:nvSpPr>
        <p:spPr>
          <a:xfrm>
            <a:off x="3572100" y="3061057"/>
            <a:ext cx="756000" cy="755219"/>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1 </a:t>
            </a:r>
            <a:r>
              <a:rPr lang="es-ES" sz="1000" dirty="0">
                <a:ln w="0"/>
                <a:solidFill>
                  <a:srgbClr val="FF0000"/>
                </a:solidFill>
                <a:effectLst>
                  <a:outerShdw blurRad="38100" dist="19050" dir="2700000" algn="tl" rotWithShape="0">
                    <a:schemeClr val="dk1">
                      <a:alpha val="40000"/>
                    </a:schemeClr>
                  </a:outerShdw>
                </a:effectLst>
              </a:rPr>
              <a:t>0.73</a:t>
            </a:r>
            <a:endParaRPr lang="es-ES" baseline="-25000" dirty="0">
              <a:ln w="0"/>
              <a:solidFill>
                <a:srgbClr val="FF0000"/>
              </a:solidFill>
              <a:effectLst>
                <a:outerShdw blurRad="38100" dist="19050" dir="2700000" algn="tl" rotWithShape="0">
                  <a:schemeClr val="dk1">
                    <a:alpha val="40000"/>
                  </a:schemeClr>
                </a:outerShdw>
              </a:effectLst>
            </a:endParaRPr>
          </a:p>
        </p:txBody>
      </p:sp>
      <p:sp>
        <p:nvSpPr>
          <p:cNvPr id="12" name="Elipse 11">
            <a:extLst>
              <a:ext uri="{FF2B5EF4-FFF2-40B4-BE49-F238E27FC236}">
                <a16:creationId xmlns:a16="http://schemas.microsoft.com/office/drawing/2014/main" id="{C3A8EDB3-088D-4E41-BA79-3A7B52A26880}"/>
              </a:ext>
            </a:extLst>
          </p:cNvPr>
          <p:cNvSpPr/>
          <p:nvPr/>
        </p:nvSpPr>
        <p:spPr>
          <a:xfrm>
            <a:off x="3572100" y="4571993"/>
            <a:ext cx="756000" cy="755219"/>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2</a:t>
            </a:r>
          </a:p>
          <a:p>
            <a:pPr algn="ctr"/>
            <a:r>
              <a:rPr lang="es-ES" sz="1000" dirty="0">
                <a:ln w="0"/>
                <a:solidFill>
                  <a:srgbClr val="FF0000"/>
                </a:solidFill>
                <a:effectLst>
                  <a:outerShdw blurRad="38100" dist="19050" dir="2700000" algn="tl" rotWithShape="0">
                    <a:schemeClr val="dk1">
                      <a:alpha val="40000"/>
                    </a:schemeClr>
                  </a:outerShdw>
                </a:effectLst>
              </a:rPr>
              <a:t>0.88</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3" name="Elipse 12">
            <a:extLst>
              <a:ext uri="{FF2B5EF4-FFF2-40B4-BE49-F238E27FC236}">
                <a16:creationId xmlns:a16="http://schemas.microsoft.com/office/drawing/2014/main" id="{87B87DC3-CCEF-4521-A871-FD838F36B0E0}"/>
              </a:ext>
            </a:extLst>
          </p:cNvPr>
          <p:cNvSpPr/>
          <p:nvPr/>
        </p:nvSpPr>
        <p:spPr>
          <a:xfrm>
            <a:off x="5547515" y="3817796"/>
            <a:ext cx="756000" cy="755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S</a:t>
            </a:r>
            <a:r>
              <a:rPr lang="es-ES" baseline="-25000" dirty="0">
                <a:ln w="0"/>
                <a:solidFill>
                  <a:schemeClr val="tx1"/>
                </a:solidFill>
                <a:effectLst>
                  <a:outerShdw blurRad="38100" dist="19050" dir="2700000" algn="tl" rotWithShape="0">
                    <a:schemeClr val="dk1">
                      <a:alpha val="40000"/>
                    </a:schemeClr>
                  </a:outerShdw>
                </a:effectLst>
              </a:rPr>
              <a:t>1</a:t>
            </a:r>
          </a:p>
          <a:p>
            <a:pPr algn="ctr"/>
            <a:r>
              <a:rPr lang="es-ES" sz="1000" dirty="0">
                <a:ln w="0"/>
                <a:solidFill>
                  <a:srgbClr val="FF0000"/>
                </a:solidFill>
                <a:effectLst>
                  <a:outerShdw blurRad="38100" dist="19050" dir="2700000" algn="tl" rotWithShape="0">
                    <a:schemeClr val="dk1">
                      <a:alpha val="40000"/>
                    </a:schemeClr>
                  </a:outerShdw>
                </a:effectLst>
              </a:rPr>
              <a:t>0.71</a:t>
            </a:r>
            <a:endParaRPr lang="es-ES" baseline="-25000" dirty="0">
              <a:ln w="0"/>
              <a:solidFill>
                <a:schemeClr val="tx1"/>
              </a:solidFill>
              <a:effectLst>
                <a:outerShdw blurRad="38100" dist="19050" dir="2700000" algn="tl" rotWithShape="0">
                  <a:schemeClr val="dk1">
                    <a:alpha val="40000"/>
                  </a:schemeClr>
                </a:outerShdw>
              </a:effectLst>
            </a:endParaRPr>
          </a:p>
        </p:txBody>
      </p:sp>
      <p:sp>
        <p:nvSpPr>
          <p:cNvPr id="14" name="Elipse 13">
            <a:extLst>
              <a:ext uri="{FF2B5EF4-FFF2-40B4-BE49-F238E27FC236}">
                <a16:creationId xmlns:a16="http://schemas.microsoft.com/office/drawing/2014/main" id="{F09F2242-2B19-442C-B444-D964F6269FFB}"/>
              </a:ext>
            </a:extLst>
          </p:cNvPr>
          <p:cNvSpPr/>
          <p:nvPr/>
        </p:nvSpPr>
        <p:spPr>
          <a:xfrm>
            <a:off x="4330301" y="1530788"/>
            <a:ext cx="756000" cy="755219"/>
          </a:xfrm>
          <a:prstGeom prst="ellipse">
            <a:avLst/>
          </a:prstGeom>
          <a:solidFill>
            <a:schemeClr val="bg1">
              <a:lumMod val="95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15" name="CuadroTexto 14">
            <a:extLst>
              <a:ext uri="{FF2B5EF4-FFF2-40B4-BE49-F238E27FC236}">
                <a16:creationId xmlns:a16="http://schemas.microsoft.com/office/drawing/2014/main" id="{46870AA8-C2F4-4301-A138-37DF45BA5498}"/>
              </a:ext>
            </a:extLst>
          </p:cNvPr>
          <p:cNvSpPr txBox="1"/>
          <p:nvPr/>
        </p:nvSpPr>
        <p:spPr>
          <a:xfrm>
            <a:off x="902411" y="5833137"/>
            <a:ext cx="853975" cy="492443"/>
          </a:xfrm>
          <a:prstGeom prst="rect">
            <a:avLst/>
          </a:prstGeom>
          <a:noFill/>
        </p:spPr>
        <p:txBody>
          <a:bodyPr wrap="square" rtlCol="0">
            <a:spAutoFit/>
          </a:bodyPr>
          <a:lstStyle/>
          <a:p>
            <a:pPr algn="ctr"/>
            <a:r>
              <a:rPr lang="es-ES" sz="1400" dirty="0"/>
              <a:t>Capa 0</a:t>
            </a:r>
          </a:p>
          <a:p>
            <a:pPr algn="ctr"/>
            <a:r>
              <a:rPr lang="es-ES" sz="1100" dirty="0">
                <a:solidFill>
                  <a:schemeClr val="accent6"/>
                </a:solidFill>
              </a:rPr>
              <a:t>Entrada</a:t>
            </a:r>
            <a:endParaRPr lang="es-ES" sz="1400" dirty="0">
              <a:solidFill>
                <a:schemeClr val="accent6"/>
              </a:solidFill>
            </a:endParaRPr>
          </a:p>
        </p:txBody>
      </p:sp>
      <p:sp>
        <p:nvSpPr>
          <p:cNvPr id="16" name="CuadroTexto 15">
            <a:extLst>
              <a:ext uri="{FF2B5EF4-FFF2-40B4-BE49-F238E27FC236}">
                <a16:creationId xmlns:a16="http://schemas.microsoft.com/office/drawing/2014/main" id="{1AF46529-A4D1-49C3-AD61-283CCCC1A1F5}"/>
              </a:ext>
            </a:extLst>
          </p:cNvPr>
          <p:cNvSpPr txBox="1"/>
          <p:nvPr/>
        </p:nvSpPr>
        <p:spPr>
          <a:xfrm>
            <a:off x="3523112" y="5833137"/>
            <a:ext cx="853975" cy="492443"/>
          </a:xfrm>
          <a:prstGeom prst="rect">
            <a:avLst/>
          </a:prstGeom>
          <a:noFill/>
        </p:spPr>
        <p:txBody>
          <a:bodyPr wrap="square" rtlCol="0">
            <a:spAutoFit/>
          </a:bodyPr>
          <a:lstStyle/>
          <a:p>
            <a:pPr algn="ctr"/>
            <a:r>
              <a:rPr lang="es-ES" sz="1400" dirty="0"/>
              <a:t>Capa 1</a:t>
            </a:r>
          </a:p>
          <a:p>
            <a:pPr algn="ctr"/>
            <a:r>
              <a:rPr lang="es-ES" sz="1100" dirty="0">
                <a:solidFill>
                  <a:schemeClr val="accent1"/>
                </a:solidFill>
              </a:rPr>
              <a:t>Oculta</a:t>
            </a:r>
            <a:endParaRPr lang="es-ES" sz="1400" dirty="0">
              <a:solidFill>
                <a:schemeClr val="accent1"/>
              </a:solidFill>
            </a:endParaRPr>
          </a:p>
        </p:txBody>
      </p:sp>
      <p:sp>
        <p:nvSpPr>
          <p:cNvPr id="17" name="CuadroTexto 16">
            <a:extLst>
              <a:ext uri="{FF2B5EF4-FFF2-40B4-BE49-F238E27FC236}">
                <a16:creationId xmlns:a16="http://schemas.microsoft.com/office/drawing/2014/main" id="{4D95126E-1FF1-4E04-ADDF-39E1FDC5666D}"/>
              </a:ext>
            </a:extLst>
          </p:cNvPr>
          <p:cNvSpPr txBox="1"/>
          <p:nvPr/>
        </p:nvSpPr>
        <p:spPr>
          <a:xfrm>
            <a:off x="5498527" y="5833136"/>
            <a:ext cx="853975" cy="492443"/>
          </a:xfrm>
          <a:prstGeom prst="rect">
            <a:avLst/>
          </a:prstGeom>
          <a:noFill/>
        </p:spPr>
        <p:txBody>
          <a:bodyPr wrap="square" rtlCol="0">
            <a:spAutoFit/>
          </a:bodyPr>
          <a:lstStyle/>
          <a:p>
            <a:pPr algn="ctr"/>
            <a:r>
              <a:rPr lang="es-ES" sz="1400" dirty="0"/>
              <a:t>Capa 2</a:t>
            </a:r>
          </a:p>
          <a:p>
            <a:pPr algn="ctr"/>
            <a:r>
              <a:rPr lang="es-ES" sz="1100" dirty="0">
                <a:solidFill>
                  <a:srgbClr val="FF0000"/>
                </a:solidFill>
              </a:rPr>
              <a:t>Salida</a:t>
            </a:r>
          </a:p>
        </p:txBody>
      </p:sp>
      <p:cxnSp>
        <p:nvCxnSpPr>
          <p:cNvPr id="19" name="Conector recto de flecha 18">
            <a:extLst>
              <a:ext uri="{FF2B5EF4-FFF2-40B4-BE49-F238E27FC236}">
                <a16:creationId xmlns:a16="http://schemas.microsoft.com/office/drawing/2014/main" id="{07DC33E1-E36A-40CD-8CE3-B7742E452C8E}"/>
              </a:ext>
            </a:extLst>
          </p:cNvPr>
          <p:cNvCxnSpPr>
            <a:stCxn id="9" idx="6"/>
            <a:endCxn id="11" idx="2"/>
          </p:cNvCxnSpPr>
          <p:nvPr/>
        </p:nvCxnSpPr>
        <p:spPr>
          <a:xfrm>
            <a:off x="1707399" y="3438666"/>
            <a:ext cx="1864701" cy="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BDA5C15-51A9-4165-BBCC-480678C6F94C}"/>
              </a:ext>
            </a:extLst>
          </p:cNvPr>
          <p:cNvCxnSpPr>
            <a:stCxn id="9" idx="6"/>
            <a:endCxn id="12" idx="2"/>
          </p:cNvCxnSpPr>
          <p:nvPr/>
        </p:nvCxnSpPr>
        <p:spPr>
          <a:xfrm>
            <a:off x="1707399" y="3438666"/>
            <a:ext cx="1864701" cy="15109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F29C73A9-9DF8-43E7-BD8E-3FDD9760B182}"/>
              </a:ext>
            </a:extLst>
          </p:cNvPr>
          <p:cNvCxnSpPr>
            <a:cxnSpLocks/>
            <a:stCxn id="10" idx="6"/>
            <a:endCxn id="11" idx="2"/>
          </p:cNvCxnSpPr>
          <p:nvPr/>
        </p:nvCxnSpPr>
        <p:spPr>
          <a:xfrm flipV="1">
            <a:off x="1707399" y="3438667"/>
            <a:ext cx="1864701" cy="151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6110A85-B4C5-4B60-8003-5687C95F7642}"/>
              </a:ext>
            </a:extLst>
          </p:cNvPr>
          <p:cNvCxnSpPr>
            <a:cxnSpLocks/>
            <a:stCxn id="10" idx="6"/>
            <a:endCxn id="12" idx="2"/>
          </p:cNvCxnSpPr>
          <p:nvPr/>
        </p:nvCxnSpPr>
        <p:spPr>
          <a:xfrm>
            <a:off x="1707399" y="4949603"/>
            <a:ext cx="18647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5B859404-C6D1-4EB8-BCDE-DCD738CDDF47}"/>
              </a:ext>
            </a:extLst>
          </p:cNvPr>
          <p:cNvCxnSpPr>
            <a:cxnSpLocks/>
            <a:stCxn id="7" idx="5"/>
            <a:endCxn id="11" idx="2"/>
          </p:cNvCxnSpPr>
          <p:nvPr/>
        </p:nvCxnSpPr>
        <p:spPr>
          <a:xfrm>
            <a:off x="2352685" y="2190664"/>
            <a:ext cx="1219415" cy="124800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ector recto de flecha 31">
            <a:extLst>
              <a:ext uri="{FF2B5EF4-FFF2-40B4-BE49-F238E27FC236}">
                <a16:creationId xmlns:a16="http://schemas.microsoft.com/office/drawing/2014/main" id="{6D9F6146-E798-4556-A0EA-21FB12BD7406}"/>
              </a:ext>
            </a:extLst>
          </p:cNvPr>
          <p:cNvCxnSpPr>
            <a:cxnSpLocks/>
            <a:stCxn id="7" idx="5"/>
            <a:endCxn id="12" idx="2"/>
          </p:cNvCxnSpPr>
          <p:nvPr/>
        </p:nvCxnSpPr>
        <p:spPr>
          <a:xfrm>
            <a:off x="2352685" y="2190664"/>
            <a:ext cx="1219415" cy="275893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4" name="Conector recto de flecha 33">
            <a:extLst>
              <a:ext uri="{FF2B5EF4-FFF2-40B4-BE49-F238E27FC236}">
                <a16:creationId xmlns:a16="http://schemas.microsoft.com/office/drawing/2014/main" id="{31E45650-BD41-493E-87D4-1C94D14F65DE}"/>
              </a:ext>
            </a:extLst>
          </p:cNvPr>
          <p:cNvCxnSpPr>
            <a:stCxn id="11" idx="6"/>
            <a:endCxn id="13" idx="2"/>
          </p:cNvCxnSpPr>
          <p:nvPr/>
        </p:nvCxnSpPr>
        <p:spPr>
          <a:xfrm>
            <a:off x="4328100" y="3438667"/>
            <a:ext cx="1219415" cy="7567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5B1A9C4-C941-479E-A2C7-0D6F268D9C74}"/>
              </a:ext>
            </a:extLst>
          </p:cNvPr>
          <p:cNvCxnSpPr>
            <a:stCxn id="12" idx="6"/>
            <a:endCxn id="13" idx="2"/>
          </p:cNvCxnSpPr>
          <p:nvPr/>
        </p:nvCxnSpPr>
        <p:spPr>
          <a:xfrm flipV="1">
            <a:off x="4328100" y="4195406"/>
            <a:ext cx="1219415" cy="75419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D131B8FF-6246-4DA4-88CC-D0E06D6CBCFD}"/>
              </a:ext>
            </a:extLst>
          </p:cNvPr>
          <p:cNvCxnSpPr>
            <a:cxnSpLocks/>
            <a:stCxn id="14" idx="5"/>
            <a:endCxn id="13" idx="2"/>
          </p:cNvCxnSpPr>
          <p:nvPr/>
        </p:nvCxnSpPr>
        <p:spPr>
          <a:xfrm>
            <a:off x="4975587" y="2175408"/>
            <a:ext cx="571928" cy="201999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E1F7410-8A11-4708-A81B-48AFCEF29FD5}"/>
              </a:ext>
            </a:extLst>
          </p:cNvPr>
          <p:cNvCxnSpPr>
            <a:cxnSpLocks/>
            <a:stCxn id="13" idx="6"/>
          </p:cNvCxnSpPr>
          <p:nvPr/>
        </p:nvCxnSpPr>
        <p:spPr>
          <a:xfrm flipV="1">
            <a:off x="6303515" y="4194134"/>
            <a:ext cx="367235" cy="12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3D0F6CF-6A75-4754-B48C-AB8C295BE7A5}"/>
                  </a:ext>
                </a:extLst>
              </p:cNvPr>
              <p:cNvSpPr txBox="1"/>
              <p:nvPr/>
            </p:nvSpPr>
            <p:spPr>
              <a:xfrm>
                <a:off x="2602649" y="208107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4" name="CuadroTexto 43">
                <a:extLst>
                  <a:ext uri="{FF2B5EF4-FFF2-40B4-BE49-F238E27FC236}">
                    <a16:creationId xmlns:a16="http://schemas.microsoft.com/office/drawing/2014/main" id="{13D0F6CF-6A75-4754-B48C-AB8C295BE7A5}"/>
                  </a:ext>
                </a:extLst>
              </p:cNvPr>
              <p:cNvSpPr txBox="1">
                <a:spLocks noRot="1" noChangeAspect="1" noMove="1" noResize="1" noEditPoints="1" noAdjustHandles="1" noChangeArrowheads="1" noChangeShapeType="1" noTextEdit="1"/>
              </p:cNvSpPr>
              <p:nvPr/>
            </p:nvSpPr>
            <p:spPr>
              <a:xfrm>
                <a:off x="2602649" y="2081079"/>
                <a:ext cx="506036" cy="204928"/>
              </a:xfrm>
              <a:prstGeom prst="rect">
                <a:avLst/>
              </a:prstGeom>
              <a:blipFill>
                <a:blip r:embed="rId2"/>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5733E149-661C-4134-BE06-C0A68DEAA2E3}"/>
                  </a:ext>
                </a:extLst>
              </p:cNvPr>
              <p:cNvSpPr txBox="1"/>
              <p:nvPr/>
            </p:nvSpPr>
            <p:spPr>
              <a:xfrm>
                <a:off x="2004383" y="2507714"/>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=2</m:t>
                      </m:r>
                    </m:oMath>
                  </m:oMathPara>
                </a14:m>
                <a:endParaRPr lang="es-ES" dirty="0"/>
              </a:p>
            </p:txBody>
          </p:sp>
        </mc:Choice>
        <mc:Fallback xmlns="">
          <p:sp>
            <p:nvSpPr>
              <p:cNvPr id="45" name="CuadroTexto 44">
                <a:extLst>
                  <a:ext uri="{FF2B5EF4-FFF2-40B4-BE49-F238E27FC236}">
                    <a16:creationId xmlns:a16="http://schemas.microsoft.com/office/drawing/2014/main" id="{5733E149-661C-4134-BE06-C0A68DEAA2E3}"/>
                  </a:ext>
                </a:extLst>
              </p:cNvPr>
              <p:cNvSpPr txBox="1">
                <a:spLocks noRot="1" noChangeAspect="1" noMove="1" noResize="1" noEditPoints="1" noAdjustHandles="1" noChangeArrowheads="1" noChangeShapeType="1" noTextEdit="1"/>
              </p:cNvSpPr>
              <p:nvPr/>
            </p:nvSpPr>
            <p:spPr>
              <a:xfrm>
                <a:off x="2004383" y="2507714"/>
                <a:ext cx="506036" cy="204928"/>
              </a:xfrm>
              <a:prstGeom prst="rect">
                <a:avLst/>
              </a:prstGeom>
              <a:blipFill>
                <a:blip r:embed="rId3"/>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7EBD752-7D5F-485F-B2BE-0C3A6B3EBA87}"/>
                  </a:ext>
                </a:extLst>
              </p:cNvPr>
              <p:cNvSpPr txBox="1"/>
              <p:nvPr/>
            </p:nvSpPr>
            <p:spPr>
              <a:xfrm>
                <a:off x="1846018" y="32124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6" name="CuadroTexto 45">
                <a:extLst>
                  <a:ext uri="{FF2B5EF4-FFF2-40B4-BE49-F238E27FC236}">
                    <a16:creationId xmlns:a16="http://schemas.microsoft.com/office/drawing/2014/main" id="{07EBD752-7D5F-485F-B2BE-0C3A6B3EBA87}"/>
                  </a:ext>
                </a:extLst>
              </p:cNvPr>
              <p:cNvSpPr txBox="1">
                <a:spLocks noRot="1" noChangeAspect="1" noMove="1" noResize="1" noEditPoints="1" noAdjustHandles="1" noChangeArrowheads="1" noChangeShapeType="1" noTextEdit="1"/>
              </p:cNvSpPr>
              <p:nvPr/>
            </p:nvSpPr>
            <p:spPr>
              <a:xfrm>
                <a:off x="1846018" y="3212425"/>
                <a:ext cx="602216" cy="204800"/>
              </a:xfrm>
              <a:prstGeom prst="rect">
                <a:avLst/>
              </a:prstGeom>
              <a:blipFill>
                <a:blip r:embed="rId4"/>
                <a:stretch>
                  <a:fillRect l="-3030" t="-2941" r="-5051"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136D7DC4-D951-42A7-9C57-05D0B45FD7EA}"/>
                  </a:ext>
                </a:extLst>
              </p:cNvPr>
              <p:cNvSpPr txBox="1"/>
              <p:nvPr/>
            </p:nvSpPr>
            <p:spPr>
              <a:xfrm>
                <a:off x="1680802" y="379128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7" name="CuadroTexto 46">
                <a:extLst>
                  <a:ext uri="{FF2B5EF4-FFF2-40B4-BE49-F238E27FC236}">
                    <a16:creationId xmlns:a16="http://schemas.microsoft.com/office/drawing/2014/main" id="{136D7DC4-D951-42A7-9C57-05D0B45FD7EA}"/>
                  </a:ext>
                </a:extLst>
              </p:cNvPr>
              <p:cNvSpPr txBox="1">
                <a:spLocks noRot="1" noChangeAspect="1" noMove="1" noResize="1" noEditPoints="1" noAdjustHandles="1" noChangeArrowheads="1" noChangeShapeType="1" noTextEdit="1"/>
              </p:cNvSpPr>
              <p:nvPr/>
            </p:nvSpPr>
            <p:spPr>
              <a:xfrm>
                <a:off x="1680802" y="3791289"/>
                <a:ext cx="506036" cy="204928"/>
              </a:xfrm>
              <a:prstGeom prst="rect">
                <a:avLst/>
              </a:prstGeom>
              <a:blipFill>
                <a:blip r:embed="rId5"/>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3DE06835-CA3C-4E06-9A86-19F90B8525DA}"/>
                  </a:ext>
                </a:extLst>
              </p:cNvPr>
              <p:cNvSpPr txBox="1"/>
              <p:nvPr/>
            </p:nvSpPr>
            <p:spPr>
              <a:xfrm>
                <a:off x="1795827" y="4997388"/>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=1</m:t>
                      </m:r>
                    </m:oMath>
                  </m:oMathPara>
                </a14:m>
                <a:endParaRPr lang="es-ES" dirty="0"/>
              </a:p>
            </p:txBody>
          </p:sp>
        </mc:Choice>
        <mc:Fallback xmlns="">
          <p:sp>
            <p:nvSpPr>
              <p:cNvPr id="48" name="CuadroTexto 47">
                <a:extLst>
                  <a:ext uri="{FF2B5EF4-FFF2-40B4-BE49-F238E27FC236}">
                    <a16:creationId xmlns:a16="http://schemas.microsoft.com/office/drawing/2014/main" id="{3DE06835-CA3C-4E06-9A86-19F90B8525DA}"/>
                  </a:ext>
                </a:extLst>
              </p:cNvPr>
              <p:cNvSpPr txBox="1">
                <a:spLocks noRot="1" noChangeAspect="1" noMove="1" noResize="1" noEditPoints="1" noAdjustHandles="1" noChangeArrowheads="1" noChangeShapeType="1" noTextEdit="1"/>
              </p:cNvSpPr>
              <p:nvPr/>
            </p:nvSpPr>
            <p:spPr>
              <a:xfrm>
                <a:off x="1795827" y="4997388"/>
                <a:ext cx="506036" cy="204928"/>
              </a:xfrm>
              <a:prstGeom prst="rect">
                <a:avLst/>
              </a:prstGeom>
              <a:blipFill>
                <a:blip r:embed="rId6"/>
                <a:stretch>
                  <a:fillRect l="-3614" t="-3030" r="-6024"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EBF96380-C026-4A93-929D-47DB53B8D568}"/>
                  </a:ext>
                </a:extLst>
              </p:cNvPr>
              <p:cNvSpPr txBox="1"/>
              <p:nvPr/>
            </p:nvSpPr>
            <p:spPr>
              <a:xfrm>
                <a:off x="1680802" y="4420630"/>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=0</m:t>
                      </m:r>
                    </m:oMath>
                  </m:oMathPara>
                </a14:m>
                <a:endParaRPr lang="es-ES" dirty="0"/>
              </a:p>
            </p:txBody>
          </p:sp>
        </mc:Choice>
        <mc:Fallback xmlns="">
          <p:sp>
            <p:nvSpPr>
              <p:cNvPr id="49" name="CuadroTexto 48">
                <a:extLst>
                  <a:ext uri="{FF2B5EF4-FFF2-40B4-BE49-F238E27FC236}">
                    <a16:creationId xmlns:a16="http://schemas.microsoft.com/office/drawing/2014/main" id="{EBF96380-C026-4A93-929D-47DB53B8D568}"/>
                  </a:ext>
                </a:extLst>
              </p:cNvPr>
              <p:cNvSpPr txBox="1">
                <a:spLocks noRot="1" noChangeAspect="1" noMove="1" noResize="1" noEditPoints="1" noAdjustHandles="1" noChangeArrowheads="1" noChangeShapeType="1" noTextEdit="1"/>
              </p:cNvSpPr>
              <p:nvPr/>
            </p:nvSpPr>
            <p:spPr>
              <a:xfrm>
                <a:off x="1680802" y="4420630"/>
                <a:ext cx="506036" cy="204928"/>
              </a:xfrm>
              <a:prstGeom prst="rect">
                <a:avLst/>
              </a:prstGeom>
              <a:blipFill>
                <a:blip r:embed="rId7"/>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C9487ECF-2C12-4032-8DDB-4305A3F0B920}"/>
                  </a:ext>
                </a:extLst>
              </p:cNvPr>
              <p:cNvSpPr txBox="1"/>
              <p:nvPr/>
            </p:nvSpPr>
            <p:spPr>
              <a:xfrm>
                <a:off x="5140713" y="2412545"/>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=1</m:t>
                      </m:r>
                    </m:oMath>
                  </m:oMathPara>
                </a14:m>
                <a:endParaRPr lang="es-ES" dirty="0"/>
              </a:p>
            </p:txBody>
          </p:sp>
        </mc:Choice>
        <mc:Fallback xmlns="">
          <p:sp>
            <p:nvSpPr>
              <p:cNvPr id="50" name="CuadroTexto 49">
                <a:extLst>
                  <a:ext uri="{FF2B5EF4-FFF2-40B4-BE49-F238E27FC236}">
                    <a16:creationId xmlns:a16="http://schemas.microsoft.com/office/drawing/2014/main" id="{C9487ECF-2C12-4032-8DDB-4305A3F0B920}"/>
                  </a:ext>
                </a:extLst>
              </p:cNvPr>
              <p:cNvSpPr txBox="1">
                <a:spLocks noRot="1" noChangeAspect="1" noMove="1" noResize="1" noEditPoints="1" noAdjustHandles="1" noChangeArrowheads="1" noChangeShapeType="1" noTextEdit="1"/>
              </p:cNvSpPr>
              <p:nvPr/>
            </p:nvSpPr>
            <p:spPr>
              <a:xfrm>
                <a:off x="5140713" y="2412545"/>
                <a:ext cx="506036" cy="204928"/>
              </a:xfrm>
              <a:prstGeom prst="rect">
                <a:avLst/>
              </a:prstGeom>
              <a:blipFill>
                <a:blip r:embed="rId8"/>
                <a:stretch>
                  <a:fillRect l="-2410" t="-3030" r="-7229"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617AD13-15B6-4891-A263-5597644A43E4}"/>
                  </a:ext>
                </a:extLst>
              </p:cNvPr>
              <p:cNvSpPr txBox="1"/>
              <p:nvPr/>
            </p:nvSpPr>
            <p:spPr>
              <a:xfrm>
                <a:off x="4442317" y="331482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1" name="CuadroTexto 50">
                <a:extLst>
                  <a:ext uri="{FF2B5EF4-FFF2-40B4-BE49-F238E27FC236}">
                    <a16:creationId xmlns:a16="http://schemas.microsoft.com/office/drawing/2014/main" id="{2617AD13-15B6-4891-A263-5597644A43E4}"/>
                  </a:ext>
                </a:extLst>
              </p:cNvPr>
              <p:cNvSpPr txBox="1">
                <a:spLocks noRot="1" noChangeAspect="1" noMove="1" noResize="1" noEditPoints="1" noAdjustHandles="1" noChangeArrowheads="1" noChangeShapeType="1" noTextEdit="1"/>
              </p:cNvSpPr>
              <p:nvPr/>
            </p:nvSpPr>
            <p:spPr>
              <a:xfrm>
                <a:off x="4442317" y="3314825"/>
                <a:ext cx="602216" cy="204800"/>
              </a:xfrm>
              <a:prstGeom prst="rect">
                <a:avLst/>
              </a:prstGeom>
              <a:blipFill>
                <a:blip r:embed="rId9"/>
                <a:stretch>
                  <a:fillRect l="-3030" t="-3030" r="-6061"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CEE521AA-8683-4B5E-8654-42F6D44741B6}"/>
                  </a:ext>
                </a:extLst>
              </p:cNvPr>
              <p:cNvSpPr txBox="1"/>
              <p:nvPr/>
            </p:nvSpPr>
            <p:spPr>
              <a:xfrm>
                <a:off x="4490407" y="4792460"/>
                <a:ext cx="69839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=−0,5</m:t>
                      </m:r>
                    </m:oMath>
                  </m:oMathPara>
                </a14:m>
                <a:endParaRPr lang="es-ES" dirty="0"/>
              </a:p>
            </p:txBody>
          </p:sp>
        </mc:Choice>
        <mc:Fallback xmlns="">
          <p:sp>
            <p:nvSpPr>
              <p:cNvPr id="53" name="CuadroTexto 52">
                <a:extLst>
                  <a:ext uri="{FF2B5EF4-FFF2-40B4-BE49-F238E27FC236}">
                    <a16:creationId xmlns:a16="http://schemas.microsoft.com/office/drawing/2014/main" id="{CEE521AA-8683-4B5E-8654-42F6D44741B6}"/>
                  </a:ext>
                </a:extLst>
              </p:cNvPr>
              <p:cNvSpPr txBox="1">
                <a:spLocks noRot="1" noChangeAspect="1" noMove="1" noResize="1" noEditPoints="1" noAdjustHandles="1" noChangeArrowheads="1" noChangeShapeType="1" noTextEdit="1"/>
              </p:cNvSpPr>
              <p:nvPr/>
            </p:nvSpPr>
            <p:spPr>
              <a:xfrm>
                <a:off x="4490407" y="4792460"/>
                <a:ext cx="698396" cy="204928"/>
              </a:xfrm>
              <a:prstGeom prst="rect">
                <a:avLst/>
              </a:prstGeom>
              <a:blipFill>
                <a:blip r:embed="rId10"/>
                <a:stretch>
                  <a:fillRect l="-2632" t="-2941" r="-6140"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C0F762C8-CB12-4EDE-9EB9-562EA5334AF6}"/>
                  </a:ext>
                </a:extLst>
              </p:cNvPr>
              <p:cNvSpPr txBox="1"/>
              <p:nvPr/>
            </p:nvSpPr>
            <p:spPr>
              <a:xfrm>
                <a:off x="4648121" y="1342388"/>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4" name="CuadroTexto 53">
                <a:extLst>
                  <a:ext uri="{FF2B5EF4-FFF2-40B4-BE49-F238E27FC236}">
                    <a16:creationId xmlns:a16="http://schemas.microsoft.com/office/drawing/2014/main" id="{C0F762C8-CB12-4EDE-9EB9-562EA5334AF6}"/>
                  </a:ext>
                </a:extLst>
              </p:cNvPr>
              <p:cNvSpPr txBox="1">
                <a:spLocks noRot="1" noChangeAspect="1" noMove="1" noResize="1" noEditPoints="1" noAdjustHandles="1" noChangeArrowheads="1" noChangeShapeType="1" noTextEdit="1"/>
              </p:cNvSpPr>
              <p:nvPr/>
            </p:nvSpPr>
            <p:spPr>
              <a:xfrm>
                <a:off x="4648121" y="1342388"/>
                <a:ext cx="120226" cy="184666"/>
              </a:xfrm>
              <a:prstGeom prst="rect">
                <a:avLst/>
              </a:prstGeom>
              <a:blipFill>
                <a:blip r:embed="rId11"/>
                <a:stretch>
                  <a:fillRect l="-30000" r="-30000" b="-32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2258433D-8BE6-40E2-8ED8-D8135EBAD22C}"/>
                  </a:ext>
                </a:extLst>
              </p:cNvPr>
              <p:cNvSpPr txBox="1"/>
              <p:nvPr/>
            </p:nvSpPr>
            <p:spPr>
              <a:xfrm>
                <a:off x="2017765" y="1346865"/>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5" name="CuadroTexto 54">
                <a:extLst>
                  <a:ext uri="{FF2B5EF4-FFF2-40B4-BE49-F238E27FC236}">
                    <a16:creationId xmlns:a16="http://schemas.microsoft.com/office/drawing/2014/main" id="{2258433D-8BE6-40E2-8ED8-D8135EBAD22C}"/>
                  </a:ext>
                </a:extLst>
              </p:cNvPr>
              <p:cNvSpPr txBox="1">
                <a:spLocks noRot="1" noChangeAspect="1" noMove="1" noResize="1" noEditPoints="1" noAdjustHandles="1" noChangeArrowheads="1" noChangeShapeType="1" noTextEdit="1"/>
              </p:cNvSpPr>
              <p:nvPr/>
            </p:nvSpPr>
            <p:spPr>
              <a:xfrm>
                <a:off x="2017765" y="1346865"/>
                <a:ext cx="120226" cy="184666"/>
              </a:xfrm>
              <a:prstGeom prst="rect">
                <a:avLst/>
              </a:prstGeom>
              <a:blipFill>
                <a:blip r:embed="rId12"/>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92B3E1A-1DB7-4CAA-8AC2-3FA11F381A00}"/>
                  </a:ext>
                </a:extLst>
              </p:cNvPr>
              <p:cNvSpPr txBox="1"/>
              <p:nvPr/>
            </p:nvSpPr>
            <p:spPr>
              <a:xfrm>
                <a:off x="6951003" y="1347538"/>
                <a:ext cx="5075534" cy="3880934"/>
              </a:xfrm>
              <a:prstGeom prst="rect">
                <a:avLst/>
              </a:prstGeom>
              <a:noFill/>
            </p:spPr>
            <p:txBody>
              <a:bodyPr wrap="square" lIns="0" tIns="0" rIns="0" bIns="0" rtlCol="0">
                <a:spAutoFit/>
              </a:bodyPr>
              <a:lstStyle/>
              <a:p>
                <a:r>
                  <a:rPr lang="es-ES" u="sng" dirty="0"/>
                  <a:t>Actualización Pesos Capa 2:</a:t>
                </a:r>
              </a:p>
              <a:p>
                <a:endParaRPr lang="es-ES" dirty="0"/>
              </a:p>
              <a:p>
                <a:pPr/>
                <a14:m>
                  <m:oMathPara xmlns:m="http://schemas.openxmlformats.org/officeDocument/2006/math">
                    <m:oMathParaPr>
                      <m:jc m:val="centerGroup"/>
                    </m:oMathParaPr>
                    <m:oMath xmlns:m="http://schemas.openxmlformats.org/officeDocument/2006/math">
                      <m:sSup>
                        <m:sSupPr>
                          <m:ctrlPr>
                            <a:rPr lang="es-ES" sz="1400" i="1">
                              <a:latin typeface="Cambria Math" panose="02040503050406030204" pitchFamily="18" charset="0"/>
                            </a:rPr>
                          </m:ctrlPr>
                        </m:sSupPr>
                        <m:e>
                          <m:r>
                            <a:rPr lang="es-ES" sz="1400" i="1">
                              <a:latin typeface="Cambria Math" panose="02040503050406030204" pitchFamily="18" charset="0"/>
                            </a:rPr>
                            <m:t>𝑤</m:t>
                          </m:r>
                        </m:e>
                        <m:sup>
                          <m:r>
                            <a:rPr lang="es-ES" sz="1400" i="1">
                              <a:latin typeface="Cambria Math" panose="02040503050406030204" pitchFamily="18" charset="0"/>
                            </a:rPr>
                            <m:t>(2)</m:t>
                          </m:r>
                        </m:sup>
                      </m:sSup>
                      <m:r>
                        <a:rPr lang="es-ES" sz="1400" i="1">
                          <a:latin typeface="Cambria Math" panose="02040503050406030204" pitchFamily="18" charset="0"/>
                        </a:rPr>
                        <m:t>=</m:t>
                      </m:r>
                      <m:d>
                        <m:dPr>
                          <m:begChr m:val="["/>
                          <m:endChr m:val="]"/>
                          <m:ctrlPr>
                            <a:rPr lang="es-ES" sz="1400" i="1">
                              <a:latin typeface="Cambria Math" panose="02040503050406030204" pitchFamily="18" charset="0"/>
                            </a:rPr>
                          </m:ctrlPr>
                        </m:dPr>
                        <m:e>
                          <m:eqArr>
                            <m:eqArrPr>
                              <m:ctrlPr>
                                <a:rPr lang="es-ES" sz="1400" i="1">
                                  <a:latin typeface="Cambria Math" panose="02040503050406030204" pitchFamily="18" charset="0"/>
                                </a:rPr>
                              </m:ctrlPr>
                            </m:eqArrPr>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1,0</m:t>
                                  </m:r>
                                </m:sub>
                                <m:sup>
                                  <m:r>
                                    <a:rPr lang="es-ES" sz="1400" i="1">
                                      <a:latin typeface="Cambria Math" panose="02040503050406030204" pitchFamily="18" charset="0"/>
                                    </a:rPr>
                                    <m:t>(2)</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1,1</m:t>
                                  </m:r>
                                </m:sub>
                                <m:sup>
                                  <m:r>
                                    <a:rPr lang="es-ES" sz="1400" i="1">
                                      <a:latin typeface="Cambria Math" panose="02040503050406030204" pitchFamily="18" charset="0"/>
                                    </a:rPr>
                                    <m:t>(2)</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1,2</m:t>
                                  </m:r>
                                </m:sub>
                                <m:sup>
                                  <m:r>
                                    <a:rPr lang="es-ES" sz="1400" i="1">
                                      <a:latin typeface="Cambria Math" panose="02040503050406030204" pitchFamily="18" charset="0"/>
                                    </a:rPr>
                                    <m:t>(2)</m:t>
                                  </m:r>
                                </m:sup>
                              </m:sSubSup>
                            </m:e>
                          </m:eqArr>
                        </m:e>
                      </m:d>
                      <m:r>
                        <a:rPr lang="es-ES" sz="1400" b="0" i="1" smtClean="0">
                          <a:latin typeface="Cambria Math" panose="02040503050406030204" pitchFamily="18" charset="0"/>
                        </a:rPr>
                        <m:t>+</m:t>
                      </m:r>
                      <m:d>
                        <m:dPr>
                          <m:begChr m:val="["/>
                          <m:endChr m:val="]"/>
                          <m:ctrlPr>
                            <a:rPr lang="es-ES" sz="1400" i="1">
                              <a:latin typeface="Cambria Math" panose="02040503050406030204" pitchFamily="18" charset="0"/>
                            </a:rPr>
                          </m:ctrlPr>
                        </m:dPr>
                        <m:e>
                          <m:eqArr>
                            <m:eqArrPr>
                              <m:ctrlPr>
                                <a:rPr lang="es-ES" sz="1400" i="1">
                                  <a:latin typeface="Cambria Math" panose="02040503050406030204" pitchFamily="18" charset="0"/>
                                </a:rPr>
                              </m:ctrlPr>
                            </m:eqArrPr>
                            <m:e>
                              <m:sSubSup>
                                <m:sSubSupPr>
                                  <m:ctrlPr>
                                    <a:rPr lang="es-ES" sz="1400" i="1">
                                      <a:latin typeface="Cambria Math" panose="02040503050406030204" pitchFamily="18" charset="0"/>
                                    </a:rPr>
                                  </m:ctrlPr>
                                </m:sSubSupPr>
                                <m:e>
                                  <m:r>
                                    <a:rPr lang="es-ES" sz="1400" i="1" smtClean="0">
                                      <a:latin typeface="Cambria Math" panose="02040503050406030204" pitchFamily="18" charset="0"/>
                                      <a:ea typeface="Cambria Math" panose="02040503050406030204" pitchFamily="18" charset="0"/>
                                    </a:rPr>
                                    <m:t>∆</m:t>
                                  </m:r>
                                  <m:r>
                                    <a:rPr lang="es-ES" sz="1400" i="1">
                                      <a:latin typeface="Cambria Math" panose="02040503050406030204" pitchFamily="18" charset="0"/>
                                    </a:rPr>
                                    <m:t>𝑤</m:t>
                                  </m:r>
                                </m:e>
                                <m:sub>
                                  <m:r>
                                    <a:rPr lang="es-ES" sz="1400" i="1">
                                      <a:latin typeface="Cambria Math" panose="02040503050406030204" pitchFamily="18" charset="0"/>
                                    </a:rPr>
                                    <m:t>1,0</m:t>
                                  </m:r>
                                </m:sub>
                                <m:sup>
                                  <m:r>
                                    <a:rPr lang="es-ES" sz="1400" i="1">
                                      <a:latin typeface="Cambria Math" panose="02040503050406030204" pitchFamily="18" charset="0"/>
                                    </a:rPr>
                                    <m:t>(2)</m:t>
                                  </m:r>
                                </m:sup>
                              </m:sSubSup>
                            </m:e>
                            <m:e>
                              <m:sSubSup>
                                <m:sSubSupPr>
                                  <m:ctrlPr>
                                    <a:rPr lang="es-ES" sz="1400" i="1">
                                      <a:latin typeface="Cambria Math" panose="02040503050406030204" pitchFamily="18" charset="0"/>
                                    </a:rPr>
                                  </m:ctrlPr>
                                </m:sSubSupPr>
                                <m:e>
                                  <m:r>
                                    <a:rPr lang="es-ES" sz="1400" i="1" smtClean="0">
                                      <a:latin typeface="Cambria Math" panose="02040503050406030204" pitchFamily="18" charset="0"/>
                                      <a:ea typeface="Cambria Math" panose="02040503050406030204" pitchFamily="18" charset="0"/>
                                    </a:rPr>
                                    <m:t>∆</m:t>
                                  </m:r>
                                  <m:r>
                                    <a:rPr lang="es-ES" sz="1400" i="1">
                                      <a:latin typeface="Cambria Math" panose="02040503050406030204" pitchFamily="18" charset="0"/>
                                    </a:rPr>
                                    <m:t>𝑤</m:t>
                                  </m:r>
                                </m:e>
                                <m:sub>
                                  <m:r>
                                    <a:rPr lang="es-ES" sz="1400" i="1">
                                      <a:latin typeface="Cambria Math" panose="02040503050406030204" pitchFamily="18" charset="0"/>
                                    </a:rPr>
                                    <m:t>1,1</m:t>
                                  </m:r>
                                </m:sub>
                                <m:sup>
                                  <m:r>
                                    <a:rPr lang="es-ES" sz="1400" i="1">
                                      <a:latin typeface="Cambria Math" panose="02040503050406030204" pitchFamily="18" charset="0"/>
                                    </a:rPr>
                                    <m:t>(2)</m:t>
                                  </m:r>
                                </m:sup>
                              </m:sSubSup>
                            </m:e>
                            <m:e>
                              <m:r>
                                <a:rPr lang="es-ES" sz="1400" i="1" smtClean="0">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1,2</m:t>
                                  </m:r>
                                </m:sub>
                                <m:sup>
                                  <m:r>
                                    <a:rPr lang="es-ES" sz="1400" i="1">
                                      <a:latin typeface="Cambria Math" panose="02040503050406030204" pitchFamily="18" charset="0"/>
                                    </a:rPr>
                                    <m:t>(2)</m:t>
                                  </m:r>
                                </m:sup>
                              </m:sSubSup>
                            </m:e>
                          </m:eqArr>
                        </m:e>
                      </m:d>
                      <m:r>
                        <a:rPr lang="es-ES" sz="1400" i="1">
                          <a:latin typeface="Cambria Math" panose="02040503050406030204" pitchFamily="18" charset="0"/>
                        </a:rPr>
                        <m:t>=</m:t>
                      </m:r>
                      <m:d>
                        <m:dPr>
                          <m:begChr m:val="["/>
                          <m:endChr m:val="]"/>
                          <m:ctrlPr>
                            <a:rPr lang="es-ES" sz="1400" i="1">
                              <a:latin typeface="Cambria Math" panose="02040503050406030204" pitchFamily="18" charset="0"/>
                            </a:rPr>
                          </m:ctrlPr>
                        </m:dPr>
                        <m:e>
                          <m:eqArr>
                            <m:eqArrPr>
                              <m:ctrlPr>
                                <a:rPr lang="es-ES" sz="1400" i="1">
                                  <a:latin typeface="Cambria Math" panose="02040503050406030204" pitchFamily="18" charset="0"/>
                                </a:rPr>
                              </m:ctrlPr>
                            </m:eqArrPr>
                            <m:e>
                              <m:r>
                                <a:rPr lang="es-ES" sz="1400" i="1">
                                  <a:latin typeface="Cambria Math" panose="02040503050406030204" pitchFamily="18" charset="0"/>
                                </a:rPr>
                                <m:t>1</m:t>
                              </m:r>
                            </m:e>
                            <m:e>
                              <m:r>
                                <a:rPr lang="es-ES" sz="1400" i="1">
                                  <a:latin typeface="Cambria Math" panose="02040503050406030204" pitchFamily="18" charset="0"/>
                                </a:rPr>
                                <m:t>0,5</m:t>
                              </m:r>
                            </m:e>
                            <m:e>
                              <m:r>
                                <a:rPr lang="es-ES" sz="1400" i="1">
                                  <a:latin typeface="Cambria Math" panose="02040503050406030204" pitchFamily="18" charset="0"/>
                                </a:rPr>
                                <m:t>−0,5</m:t>
                              </m:r>
                            </m:e>
                          </m:eqArr>
                        </m:e>
                      </m:d>
                      <m:r>
                        <a:rPr lang="es-ES" sz="1400" b="0" i="1" smtClean="0">
                          <a:latin typeface="Cambria Math" panose="02040503050406030204" pitchFamily="18" charset="0"/>
                        </a:rPr>
                        <m:t>+</m:t>
                      </m:r>
                      <m:d>
                        <m:dPr>
                          <m:begChr m:val="["/>
                          <m:endChr m:val="]"/>
                          <m:ctrlPr>
                            <a:rPr lang="es-ES" sz="1400" i="1">
                              <a:latin typeface="Cambria Math" panose="02040503050406030204" pitchFamily="18" charset="0"/>
                            </a:rPr>
                          </m:ctrlPr>
                        </m:dPr>
                        <m:e>
                          <m:eqArr>
                            <m:eqArrPr>
                              <m:ctrlPr>
                                <a:rPr lang="es-ES" sz="1400" i="1">
                                  <a:latin typeface="Cambria Math" panose="02040503050406030204" pitchFamily="18" charset="0"/>
                                </a:rPr>
                              </m:ctrlPr>
                            </m:eqArrPr>
                            <m:e>
                              <m:r>
                                <a:rPr lang="es-ES" sz="1400" b="0" i="1" smtClean="0">
                                  <a:latin typeface="Cambria Math" panose="02040503050406030204" pitchFamily="18" charset="0"/>
                                </a:rPr>
                                <m:t>−0.08</m:t>
                              </m:r>
                            </m:e>
                            <m:e>
                              <m:r>
                                <a:rPr lang="es-ES" sz="1400" b="0" i="1" smtClean="0">
                                  <a:latin typeface="Cambria Math" panose="02040503050406030204" pitchFamily="18" charset="0"/>
                                </a:rPr>
                                <m:t>−0.06</m:t>
                              </m:r>
                            </m:e>
                            <m:e>
                              <m:r>
                                <a:rPr lang="es-ES" sz="1400" i="1">
                                  <a:latin typeface="Cambria Math" panose="02040503050406030204" pitchFamily="18" charset="0"/>
                                </a:rPr>
                                <m:t>−0,</m:t>
                              </m:r>
                              <m:r>
                                <a:rPr lang="es-ES" sz="1400" b="0" i="1" smtClean="0">
                                  <a:latin typeface="Cambria Math" panose="02040503050406030204" pitchFamily="18" charset="0"/>
                                </a:rPr>
                                <m:t>07</m:t>
                              </m:r>
                            </m:e>
                          </m:eqArr>
                        </m:e>
                      </m:d>
                      <m:r>
                        <a:rPr lang="es-ES" sz="1400" b="0" i="1" smtClean="0">
                          <a:latin typeface="Cambria Math" panose="02040503050406030204" pitchFamily="18" charset="0"/>
                        </a:rPr>
                        <m:t>=</m:t>
                      </m:r>
                      <m:d>
                        <m:dPr>
                          <m:begChr m:val="["/>
                          <m:endChr m:val="]"/>
                          <m:ctrlPr>
                            <a:rPr lang="es-ES" sz="1400" i="1">
                              <a:latin typeface="Cambria Math" panose="02040503050406030204" pitchFamily="18" charset="0"/>
                            </a:rPr>
                          </m:ctrlPr>
                        </m:dPr>
                        <m:e>
                          <m:eqArr>
                            <m:eqArrPr>
                              <m:ctrlPr>
                                <a:rPr lang="es-ES" sz="1400" b="1" i="1" smtClean="0">
                                  <a:solidFill>
                                    <a:srgbClr val="FF0000"/>
                                  </a:solidFill>
                                  <a:latin typeface="Cambria Math" panose="02040503050406030204" pitchFamily="18" charset="0"/>
                                </a:rPr>
                              </m:ctrlPr>
                            </m:eqArrPr>
                            <m:e>
                              <m:r>
                                <a:rPr lang="es-ES" sz="1400" b="1" i="1" smtClean="0">
                                  <a:solidFill>
                                    <a:srgbClr val="FF0000"/>
                                  </a:solidFill>
                                  <a:latin typeface="Cambria Math" panose="02040503050406030204" pitchFamily="18" charset="0"/>
                                </a:rPr>
                                <m:t>𝟎</m:t>
                              </m:r>
                              <m:r>
                                <a:rPr lang="es-ES" sz="1400" b="1" i="1" smtClean="0">
                                  <a:solidFill>
                                    <a:srgbClr val="FF0000"/>
                                  </a:solidFill>
                                  <a:latin typeface="Cambria Math" panose="02040503050406030204" pitchFamily="18" charset="0"/>
                                </a:rPr>
                                <m:t>.</m:t>
                              </m:r>
                              <m:r>
                                <a:rPr lang="es-ES" sz="1400" b="1" i="1" smtClean="0">
                                  <a:solidFill>
                                    <a:srgbClr val="FF0000"/>
                                  </a:solidFill>
                                  <a:latin typeface="Cambria Math" panose="02040503050406030204" pitchFamily="18" charset="0"/>
                                </a:rPr>
                                <m:t>𝟗𝟐</m:t>
                              </m:r>
                            </m:e>
                            <m:e>
                              <m:r>
                                <a:rPr lang="es-ES" sz="1400" b="1" i="1">
                                  <a:solidFill>
                                    <a:srgbClr val="FF0000"/>
                                  </a:solidFill>
                                  <a:latin typeface="Cambria Math" panose="02040503050406030204" pitchFamily="18" charset="0"/>
                                </a:rPr>
                                <m:t>𝟎</m:t>
                              </m:r>
                              <m:r>
                                <a:rPr lang="es-ES" sz="1400" b="1" i="1">
                                  <a:solidFill>
                                    <a:srgbClr val="FF0000"/>
                                  </a:solidFill>
                                  <a:latin typeface="Cambria Math" panose="02040503050406030204" pitchFamily="18" charset="0"/>
                                </a:rPr>
                                <m:t>,</m:t>
                              </m:r>
                              <m:r>
                                <a:rPr lang="es-ES" sz="1400" b="1" i="1" smtClean="0">
                                  <a:solidFill>
                                    <a:srgbClr val="FF0000"/>
                                  </a:solidFill>
                                  <a:latin typeface="Cambria Math" panose="02040503050406030204" pitchFamily="18" charset="0"/>
                                </a:rPr>
                                <m:t>𝟒𝟒</m:t>
                              </m:r>
                            </m:e>
                            <m:e>
                              <m:r>
                                <a:rPr lang="es-ES" sz="1400" b="1" i="1">
                                  <a:solidFill>
                                    <a:srgbClr val="FF0000"/>
                                  </a:solidFill>
                                  <a:latin typeface="Cambria Math" panose="02040503050406030204" pitchFamily="18" charset="0"/>
                                </a:rPr>
                                <m:t>−</m:t>
                              </m:r>
                              <m:r>
                                <a:rPr lang="es-ES" sz="1400" b="1" i="1">
                                  <a:solidFill>
                                    <a:srgbClr val="FF0000"/>
                                  </a:solidFill>
                                  <a:latin typeface="Cambria Math" panose="02040503050406030204" pitchFamily="18" charset="0"/>
                                </a:rPr>
                                <m:t>𝟎</m:t>
                              </m:r>
                              <m:r>
                                <a:rPr lang="es-ES" sz="1400" b="1" i="1">
                                  <a:solidFill>
                                    <a:srgbClr val="FF0000"/>
                                  </a:solidFill>
                                  <a:latin typeface="Cambria Math" panose="02040503050406030204" pitchFamily="18" charset="0"/>
                                </a:rPr>
                                <m:t>,</m:t>
                              </m:r>
                              <m:r>
                                <a:rPr lang="es-ES" sz="1400" b="1" i="1" smtClean="0">
                                  <a:solidFill>
                                    <a:srgbClr val="FF0000"/>
                                  </a:solidFill>
                                  <a:latin typeface="Cambria Math" panose="02040503050406030204" pitchFamily="18" charset="0"/>
                                </a:rPr>
                                <m:t>𝟒𝟑</m:t>
                              </m:r>
                            </m:e>
                          </m:eqArr>
                        </m:e>
                      </m:d>
                    </m:oMath>
                  </m:oMathPara>
                </a14:m>
                <a:endParaRPr lang="es-ES" sz="1400" dirty="0"/>
              </a:p>
              <a:p>
                <a:endParaRPr lang="es-ES" sz="1400" u="sng" dirty="0"/>
              </a:p>
              <a:p>
                <a:endParaRPr lang="es-ES" sz="1400" u="sng" dirty="0"/>
              </a:p>
              <a:p>
                <a:r>
                  <a:rPr lang="es-ES" u="sng" dirty="0"/>
                  <a:t>Actualización Pesos Capa 2:</a:t>
                </a:r>
              </a:p>
              <a:p>
                <a:endParaRPr lang="es-ES" sz="1400" u="sng" dirty="0"/>
              </a:p>
              <a:p>
                <a:pPr/>
                <a14:m>
                  <m:oMathPara xmlns:m="http://schemas.openxmlformats.org/officeDocument/2006/math">
                    <m:oMathParaPr>
                      <m:jc m:val="centerGroup"/>
                    </m:oMathParaPr>
                    <m:oMath xmlns:m="http://schemas.openxmlformats.org/officeDocument/2006/math">
                      <m:sSup>
                        <m:sSupPr>
                          <m:ctrlPr>
                            <a:rPr lang="es-ES" sz="1400" i="1">
                              <a:latin typeface="Cambria Math" panose="02040503050406030204" pitchFamily="18" charset="0"/>
                            </a:rPr>
                          </m:ctrlPr>
                        </m:sSupPr>
                        <m:e>
                          <m:r>
                            <a:rPr lang="es-ES" sz="1400" i="1">
                              <a:latin typeface="Cambria Math" panose="02040503050406030204" pitchFamily="18" charset="0"/>
                            </a:rPr>
                            <m:t>𝑤</m:t>
                          </m:r>
                        </m:e>
                        <m:sup>
                          <m:r>
                            <a:rPr lang="es-ES" sz="1400" i="1">
                              <a:latin typeface="Cambria Math" panose="02040503050406030204" pitchFamily="18" charset="0"/>
                            </a:rPr>
                            <m:t>(1)</m:t>
                          </m:r>
                        </m:sup>
                      </m:sSup>
                      <m:r>
                        <a:rPr lang="es-ES" sz="1400" i="1">
                          <a:latin typeface="Cambria Math" panose="02040503050406030204" pitchFamily="18" charset="0"/>
                        </a:rPr>
                        <m:t>=</m:t>
                      </m:r>
                      <m:d>
                        <m:dPr>
                          <m:begChr m:val="["/>
                          <m:endChr m:val="]"/>
                          <m:ctrlPr>
                            <a:rPr lang="es-ES" sz="1400" i="1">
                              <a:latin typeface="Cambria Math" panose="02040503050406030204" pitchFamily="18" charset="0"/>
                            </a:rPr>
                          </m:ctrlPr>
                        </m:dPr>
                        <m:e>
                          <m:m>
                            <m:mPr>
                              <m:mcs>
                                <m:mc>
                                  <m:mcPr>
                                    <m:count m:val="2"/>
                                    <m:mcJc m:val="center"/>
                                  </m:mcPr>
                                </m:mc>
                              </m:mcs>
                              <m:ctrlPr>
                                <a:rPr lang="es-ES" sz="1400" i="1">
                                  <a:latin typeface="Cambria Math" panose="02040503050406030204" pitchFamily="18" charset="0"/>
                                </a:rPr>
                              </m:ctrlPr>
                            </m:mPr>
                            <m:mr>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1,0</m:t>
                                    </m:r>
                                  </m:sub>
                                  <m:sup>
                                    <m:r>
                                      <a:rPr lang="es-ES" sz="1400" i="1">
                                        <a:latin typeface="Cambria Math" panose="02040503050406030204" pitchFamily="18" charset="0"/>
                                      </a:rPr>
                                      <m:t>(1)</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2,0</m:t>
                                    </m:r>
                                  </m:sub>
                                  <m:sup>
                                    <m:r>
                                      <a:rPr lang="es-ES" sz="1400" i="1">
                                        <a:latin typeface="Cambria Math" panose="02040503050406030204" pitchFamily="18" charset="0"/>
                                      </a:rPr>
                                      <m:t>(1)</m:t>
                                    </m:r>
                                  </m:sup>
                                </m:sSubSup>
                              </m:e>
                            </m:mr>
                            <m:mr>
                              <m:e>
                                <m:eqArr>
                                  <m:eqArrPr>
                                    <m:ctrlPr>
                                      <a:rPr lang="es-ES" sz="1400" i="1">
                                        <a:latin typeface="Cambria Math" panose="02040503050406030204" pitchFamily="18" charset="0"/>
                                      </a:rPr>
                                    </m:ctrlPr>
                                  </m:eqArrPr>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1,1</m:t>
                                        </m:r>
                                      </m:sub>
                                      <m:sup>
                                        <m:r>
                                          <a:rPr lang="es-ES" sz="1400" i="1">
                                            <a:latin typeface="Cambria Math" panose="02040503050406030204" pitchFamily="18" charset="0"/>
                                          </a:rPr>
                                          <m:t>(1)</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1,2</m:t>
                                        </m:r>
                                      </m:sub>
                                      <m:sup>
                                        <m:r>
                                          <a:rPr lang="es-ES" sz="1400" i="1">
                                            <a:latin typeface="Cambria Math" panose="02040503050406030204" pitchFamily="18" charset="0"/>
                                          </a:rPr>
                                          <m:t>(1)</m:t>
                                        </m:r>
                                      </m:sup>
                                    </m:sSubSup>
                                  </m:e>
                                </m:eqArr>
                              </m:e>
                              <m:e>
                                <m:eqArr>
                                  <m:eqArrPr>
                                    <m:ctrlPr>
                                      <a:rPr lang="es-ES" sz="1400" i="1">
                                        <a:latin typeface="Cambria Math" panose="02040503050406030204" pitchFamily="18" charset="0"/>
                                      </a:rPr>
                                    </m:ctrlPr>
                                  </m:eqArrPr>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2,1</m:t>
                                        </m:r>
                                      </m:sub>
                                      <m:sup>
                                        <m:r>
                                          <a:rPr lang="es-ES" sz="1400" i="1">
                                            <a:latin typeface="Cambria Math" panose="02040503050406030204" pitchFamily="18" charset="0"/>
                                          </a:rPr>
                                          <m:t>(1)</m:t>
                                        </m:r>
                                      </m:sup>
                                    </m:sSubSup>
                                  </m:e>
                                  <m:e>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2,2</m:t>
                                        </m:r>
                                      </m:sub>
                                      <m:sup>
                                        <m:r>
                                          <a:rPr lang="es-ES" sz="1400" i="1">
                                            <a:latin typeface="Cambria Math" panose="02040503050406030204" pitchFamily="18" charset="0"/>
                                          </a:rPr>
                                          <m:t>(1)</m:t>
                                        </m:r>
                                      </m:sup>
                                    </m:sSubSup>
                                  </m:e>
                                </m:eqArr>
                              </m:e>
                            </m:mr>
                          </m:m>
                        </m:e>
                      </m:d>
                      <m:r>
                        <a:rPr lang="es-ES" sz="1400" b="0" i="1" smtClean="0">
                          <a:latin typeface="Cambria Math" panose="02040503050406030204" pitchFamily="18" charset="0"/>
                        </a:rPr>
                        <m:t>+</m:t>
                      </m:r>
                      <m:d>
                        <m:dPr>
                          <m:begChr m:val="["/>
                          <m:endChr m:val="]"/>
                          <m:ctrlPr>
                            <a:rPr lang="es-ES" sz="1400" i="1">
                              <a:latin typeface="Cambria Math" panose="02040503050406030204" pitchFamily="18" charset="0"/>
                            </a:rPr>
                          </m:ctrlPr>
                        </m:dPr>
                        <m:e>
                          <m:m>
                            <m:mPr>
                              <m:mcs>
                                <m:mc>
                                  <m:mcPr>
                                    <m:count m:val="2"/>
                                    <m:mcJc m:val="center"/>
                                  </m:mcPr>
                                </m:mc>
                              </m:mcs>
                              <m:ctrlPr>
                                <a:rPr lang="es-ES" sz="1400" i="1">
                                  <a:latin typeface="Cambria Math" panose="02040503050406030204" pitchFamily="18" charset="0"/>
                                </a:rPr>
                              </m:ctrlPr>
                            </m:mPr>
                            <m:mr>
                              <m:e>
                                <m:sSubSup>
                                  <m:sSubSupPr>
                                    <m:ctrlPr>
                                      <a:rPr lang="es-ES" sz="1400" i="1">
                                        <a:latin typeface="Cambria Math" panose="02040503050406030204" pitchFamily="18" charset="0"/>
                                      </a:rPr>
                                    </m:ctrlPr>
                                  </m:sSubSupPr>
                                  <m:e>
                                    <m:r>
                                      <a:rPr lang="es-ES" sz="1400" i="1" smtClean="0">
                                        <a:latin typeface="Cambria Math" panose="02040503050406030204" pitchFamily="18" charset="0"/>
                                        <a:ea typeface="Cambria Math" panose="02040503050406030204" pitchFamily="18" charset="0"/>
                                      </a:rPr>
                                      <m:t>∆</m:t>
                                    </m:r>
                                    <m:r>
                                      <a:rPr lang="es-ES" sz="1400" i="1">
                                        <a:latin typeface="Cambria Math" panose="02040503050406030204" pitchFamily="18" charset="0"/>
                                      </a:rPr>
                                      <m:t>𝑤</m:t>
                                    </m:r>
                                  </m:e>
                                  <m:sub>
                                    <m:r>
                                      <a:rPr lang="es-ES" sz="1400" i="1">
                                        <a:latin typeface="Cambria Math" panose="02040503050406030204" pitchFamily="18" charset="0"/>
                                      </a:rPr>
                                      <m:t>1,0</m:t>
                                    </m:r>
                                  </m:sub>
                                  <m:sup>
                                    <m:r>
                                      <a:rPr lang="es-ES" sz="1400" i="1">
                                        <a:latin typeface="Cambria Math" panose="02040503050406030204" pitchFamily="18" charset="0"/>
                                      </a:rPr>
                                      <m:t>(1)</m:t>
                                    </m:r>
                                  </m:sup>
                                </m:sSubSup>
                              </m:e>
                              <m:e>
                                <m:r>
                                  <a:rPr lang="es-ES" sz="1400" i="1" smtClean="0">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2,0</m:t>
                                    </m:r>
                                  </m:sub>
                                  <m:sup>
                                    <m:r>
                                      <a:rPr lang="es-ES" sz="1400" i="1">
                                        <a:latin typeface="Cambria Math" panose="02040503050406030204" pitchFamily="18" charset="0"/>
                                      </a:rPr>
                                      <m:t>(1)</m:t>
                                    </m:r>
                                  </m:sup>
                                </m:sSubSup>
                              </m:e>
                            </m:mr>
                            <m:mr>
                              <m:e>
                                <m:eqArr>
                                  <m:eqArrPr>
                                    <m:ctrlPr>
                                      <a:rPr lang="es-ES" sz="1400" i="1">
                                        <a:latin typeface="Cambria Math" panose="02040503050406030204" pitchFamily="18" charset="0"/>
                                      </a:rPr>
                                    </m:ctrlPr>
                                  </m:eqArrPr>
                                  <m:e>
                                    <m:sSubSup>
                                      <m:sSubSupPr>
                                        <m:ctrlPr>
                                          <a:rPr lang="es-ES" sz="1400" i="1">
                                            <a:latin typeface="Cambria Math" panose="02040503050406030204" pitchFamily="18" charset="0"/>
                                          </a:rPr>
                                        </m:ctrlPr>
                                      </m:sSubSupPr>
                                      <m:e>
                                        <m:r>
                                          <a:rPr lang="es-ES" sz="1400" i="1" smtClean="0">
                                            <a:latin typeface="Cambria Math" panose="02040503050406030204" pitchFamily="18" charset="0"/>
                                            <a:ea typeface="Cambria Math" panose="02040503050406030204" pitchFamily="18" charset="0"/>
                                          </a:rPr>
                                          <m:t>∆</m:t>
                                        </m:r>
                                        <m:r>
                                          <a:rPr lang="es-ES" sz="1400" i="1">
                                            <a:latin typeface="Cambria Math" panose="02040503050406030204" pitchFamily="18" charset="0"/>
                                          </a:rPr>
                                          <m:t>𝑤</m:t>
                                        </m:r>
                                      </m:e>
                                      <m:sub>
                                        <m:r>
                                          <a:rPr lang="es-ES" sz="1400" i="1">
                                            <a:latin typeface="Cambria Math" panose="02040503050406030204" pitchFamily="18" charset="0"/>
                                          </a:rPr>
                                          <m:t>1,1</m:t>
                                        </m:r>
                                      </m:sub>
                                      <m:sup>
                                        <m:r>
                                          <a:rPr lang="es-ES" sz="1400" i="1">
                                            <a:latin typeface="Cambria Math" panose="02040503050406030204" pitchFamily="18" charset="0"/>
                                          </a:rPr>
                                          <m:t>(1)</m:t>
                                        </m:r>
                                      </m:sup>
                                    </m:sSubSup>
                                  </m:e>
                                  <m:e>
                                    <m:r>
                                      <a:rPr lang="es-ES" sz="1400" i="1" smtClean="0">
                                        <a:latin typeface="Cambria Math" panose="02040503050406030204" pitchFamily="18" charset="0"/>
                                        <a:ea typeface="Cambria Math" panose="02040503050406030204" pitchFamily="18" charset="0"/>
                                      </a:rPr>
                                      <m:t>∆</m:t>
                                    </m:r>
                                    <m:sSubSup>
                                      <m:sSubSupPr>
                                        <m:ctrlPr>
                                          <a:rPr lang="es-ES" sz="1400" i="1">
                                            <a:latin typeface="Cambria Math" panose="02040503050406030204" pitchFamily="18" charset="0"/>
                                          </a:rPr>
                                        </m:ctrlPr>
                                      </m:sSubSupPr>
                                      <m:e>
                                        <m:r>
                                          <a:rPr lang="es-ES" sz="1400" i="1">
                                            <a:latin typeface="Cambria Math" panose="02040503050406030204" pitchFamily="18" charset="0"/>
                                          </a:rPr>
                                          <m:t>𝑤</m:t>
                                        </m:r>
                                      </m:e>
                                      <m:sub>
                                        <m:r>
                                          <a:rPr lang="es-ES" sz="1400" i="1">
                                            <a:latin typeface="Cambria Math" panose="02040503050406030204" pitchFamily="18" charset="0"/>
                                          </a:rPr>
                                          <m:t>1,2</m:t>
                                        </m:r>
                                      </m:sub>
                                      <m:sup>
                                        <m:r>
                                          <a:rPr lang="es-ES" sz="1400" i="1">
                                            <a:latin typeface="Cambria Math" panose="02040503050406030204" pitchFamily="18" charset="0"/>
                                          </a:rPr>
                                          <m:t>(1)</m:t>
                                        </m:r>
                                      </m:sup>
                                    </m:sSubSup>
                                  </m:e>
                                </m:eqArr>
                              </m:e>
                              <m:e>
                                <m:eqArr>
                                  <m:eqArrPr>
                                    <m:ctrlPr>
                                      <a:rPr lang="es-ES" sz="1400" i="1">
                                        <a:latin typeface="Cambria Math" panose="02040503050406030204" pitchFamily="18" charset="0"/>
                                      </a:rPr>
                                    </m:ctrlPr>
                                  </m:eqArrPr>
                                  <m:e>
                                    <m:sSubSup>
                                      <m:sSubSupPr>
                                        <m:ctrlPr>
                                          <a:rPr lang="es-ES" sz="1400" i="1">
                                            <a:latin typeface="Cambria Math" panose="02040503050406030204" pitchFamily="18" charset="0"/>
                                          </a:rPr>
                                        </m:ctrlPr>
                                      </m:sSubSupPr>
                                      <m:e>
                                        <m:r>
                                          <a:rPr lang="es-ES" sz="1400" i="1" smtClean="0">
                                            <a:latin typeface="Cambria Math" panose="02040503050406030204" pitchFamily="18" charset="0"/>
                                            <a:ea typeface="Cambria Math" panose="02040503050406030204" pitchFamily="18" charset="0"/>
                                          </a:rPr>
                                          <m:t>∆</m:t>
                                        </m:r>
                                        <m:r>
                                          <a:rPr lang="es-ES" sz="1400" i="1">
                                            <a:latin typeface="Cambria Math" panose="02040503050406030204" pitchFamily="18" charset="0"/>
                                          </a:rPr>
                                          <m:t>𝑤</m:t>
                                        </m:r>
                                      </m:e>
                                      <m:sub>
                                        <m:r>
                                          <a:rPr lang="es-ES" sz="1400" i="1">
                                            <a:latin typeface="Cambria Math" panose="02040503050406030204" pitchFamily="18" charset="0"/>
                                          </a:rPr>
                                          <m:t>2,1</m:t>
                                        </m:r>
                                      </m:sub>
                                      <m:sup>
                                        <m:r>
                                          <a:rPr lang="es-ES" sz="1400" i="1">
                                            <a:latin typeface="Cambria Math" panose="02040503050406030204" pitchFamily="18" charset="0"/>
                                          </a:rPr>
                                          <m:t>(1)</m:t>
                                        </m:r>
                                      </m:sup>
                                    </m:sSubSup>
                                  </m:e>
                                  <m:e>
                                    <m:sSubSup>
                                      <m:sSubSupPr>
                                        <m:ctrlPr>
                                          <a:rPr lang="es-ES" sz="1400" i="1">
                                            <a:latin typeface="Cambria Math" panose="02040503050406030204" pitchFamily="18" charset="0"/>
                                          </a:rPr>
                                        </m:ctrlPr>
                                      </m:sSubSupPr>
                                      <m:e>
                                        <m:r>
                                          <a:rPr lang="es-ES" sz="1400" i="1" smtClean="0">
                                            <a:latin typeface="Cambria Math" panose="02040503050406030204" pitchFamily="18" charset="0"/>
                                            <a:ea typeface="Cambria Math" panose="02040503050406030204" pitchFamily="18" charset="0"/>
                                          </a:rPr>
                                          <m:t>∆</m:t>
                                        </m:r>
                                        <m:r>
                                          <a:rPr lang="es-ES" sz="1400" i="1">
                                            <a:latin typeface="Cambria Math" panose="02040503050406030204" pitchFamily="18" charset="0"/>
                                          </a:rPr>
                                          <m:t>𝑤</m:t>
                                        </m:r>
                                      </m:e>
                                      <m:sub>
                                        <m:r>
                                          <a:rPr lang="es-ES" sz="1400" i="1">
                                            <a:latin typeface="Cambria Math" panose="02040503050406030204" pitchFamily="18" charset="0"/>
                                          </a:rPr>
                                          <m:t>2,2</m:t>
                                        </m:r>
                                      </m:sub>
                                      <m:sup>
                                        <m:r>
                                          <a:rPr lang="es-ES" sz="1400" i="1">
                                            <a:latin typeface="Cambria Math" panose="02040503050406030204" pitchFamily="18" charset="0"/>
                                          </a:rPr>
                                          <m:t>(1)</m:t>
                                        </m:r>
                                      </m:sup>
                                    </m:sSubSup>
                                  </m:e>
                                </m:eqArr>
                              </m:e>
                            </m:mr>
                          </m:m>
                        </m:e>
                      </m:d>
                      <m:r>
                        <a:rPr lang="es-ES" sz="1400" i="1">
                          <a:latin typeface="Cambria Math" panose="02040503050406030204" pitchFamily="18" charset="0"/>
                        </a:rPr>
                        <m:t>=</m:t>
                      </m:r>
                      <m:d>
                        <m:dPr>
                          <m:begChr m:val="["/>
                          <m:endChr m:val="]"/>
                          <m:ctrlPr>
                            <a:rPr lang="es-ES" sz="1400" i="1">
                              <a:latin typeface="Cambria Math" panose="02040503050406030204" pitchFamily="18" charset="0"/>
                            </a:rPr>
                          </m:ctrlPr>
                        </m:dPr>
                        <m:e>
                          <m:m>
                            <m:mPr>
                              <m:mcs>
                                <m:mc>
                                  <m:mcPr>
                                    <m:count m:val="2"/>
                                    <m:mcJc m:val="center"/>
                                  </m:mcPr>
                                </m:mc>
                              </m:mcs>
                              <m:ctrlPr>
                                <a:rPr lang="es-ES" sz="1400" i="1">
                                  <a:latin typeface="Cambria Math" panose="02040503050406030204" pitchFamily="18" charset="0"/>
                                </a:rPr>
                              </m:ctrlPr>
                            </m:mPr>
                            <m:mr>
                              <m:e>
                                <m:r>
                                  <m:rPr>
                                    <m:brk m:alnAt="7"/>
                                  </m:rPr>
                                  <a:rPr lang="es-ES" sz="1400" i="1">
                                    <a:latin typeface="Cambria Math" panose="02040503050406030204" pitchFamily="18" charset="0"/>
                                  </a:rPr>
                                  <m:t>1</m:t>
                                </m:r>
                              </m:e>
                              <m:e>
                                <m:r>
                                  <a:rPr lang="es-ES" sz="1400" i="1">
                                    <a:latin typeface="Cambria Math" panose="02040503050406030204" pitchFamily="18" charset="0"/>
                                  </a:rPr>
                                  <m:t>2</m:t>
                                </m:r>
                              </m:e>
                            </m:mr>
                            <m:mr>
                              <m:e>
                                <m:eqArr>
                                  <m:eqArrPr>
                                    <m:ctrlPr>
                                      <a:rPr lang="es-ES" sz="1400" i="1">
                                        <a:latin typeface="Cambria Math" panose="02040503050406030204" pitchFamily="18" charset="0"/>
                                      </a:rPr>
                                    </m:ctrlPr>
                                  </m:eqArrPr>
                                  <m:e>
                                    <m:r>
                                      <a:rPr lang="es-ES" sz="1400" i="1">
                                        <a:latin typeface="Cambria Math" panose="02040503050406030204" pitchFamily="18" charset="0"/>
                                      </a:rPr>
                                      <m:t>−1</m:t>
                                    </m:r>
                                  </m:e>
                                  <m:e>
                                    <m:r>
                                      <a:rPr lang="es-ES" sz="1400" i="1">
                                        <a:latin typeface="Cambria Math" panose="02040503050406030204" pitchFamily="18" charset="0"/>
                                      </a:rPr>
                                      <m:t>0</m:t>
                                    </m:r>
                                  </m:e>
                                </m:eqArr>
                              </m:e>
                              <m:e>
                                <m:eqArr>
                                  <m:eqArrPr>
                                    <m:ctrlPr>
                                      <a:rPr lang="es-ES" sz="1400" i="1">
                                        <a:latin typeface="Cambria Math" panose="02040503050406030204" pitchFamily="18" charset="0"/>
                                      </a:rPr>
                                    </m:ctrlPr>
                                  </m:eqArrPr>
                                  <m:e>
                                    <m:r>
                                      <a:rPr lang="es-ES" sz="1400" i="1">
                                        <a:latin typeface="Cambria Math" panose="02040503050406030204" pitchFamily="18" charset="0"/>
                                      </a:rPr>
                                      <m:t>0</m:t>
                                    </m:r>
                                  </m:e>
                                  <m:e>
                                    <m:r>
                                      <a:rPr lang="es-ES" sz="1400" i="1">
                                        <a:latin typeface="Cambria Math" panose="02040503050406030204" pitchFamily="18" charset="0"/>
                                      </a:rPr>
                                      <m:t>1</m:t>
                                    </m:r>
                                  </m:e>
                                </m:eqArr>
                              </m:e>
                            </m:mr>
                          </m:m>
                        </m:e>
                      </m:d>
                      <m:r>
                        <a:rPr lang="es-ES" sz="1400" b="0" i="1" smtClean="0">
                          <a:latin typeface="Cambria Math" panose="02040503050406030204" pitchFamily="18" charset="0"/>
                        </a:rPr>
                        <m:t>+</m:t>
                      </m:r>
                      <m:d>
                        <m:dPr>
                          <m:begChr m:val="["/>
                          <m:endChr m:val="]"/>
                          <m:ctrlPr>
                            <a:rPr lang="es-ES" sz="1400" i="1">
                              <a:latin typeface="Cambria Math" panose="02040503050406030204" pitchFamily="18" charset="0"/>
                            </a:rPr>
                          </m:ctrlPr>
                        </m:dPr>
                        <m:e>
                          <m:m>
                            <m:mPr>
                              <m:mcs>
                                <m:mc>
                                  <m:mcPr>
                                    <m:count m:val="2"/>
                                    <m:mcJc m:val="center"/>
                                  </m:mcPr>
                                </m:mc>
                              </m:mcs>
                              <m:ctrlPr>
                                <a:rPr lang="es-ES" sz="1400" i="1">
                                  <a:latin typeface="Cambria Math" panose="02040503050406030204" pitchFamily="18" charset="0"/>
                                </a:rPr>
                              </m:ctrlPr>
                            </m:mPr>
                            <m:mr>
                              <m:e>
                                <m:r>
                                  <m:rPr>
                                    <m:brk m:alnAt="7"/>
                                  </m:rPr>
                                  <a:rPr lang="es-ES" sz="1400" b="0" i="1" smtClean="0">
                                    <a:latin typeface="Cambria Math" panose="02040503050406030204" pitchFamily="18" charset="0"/>
                                  </a:rPr>
                                  <m:t>−</m:t>
                                </m:r>
                                <m:r>
                                  <a:rPr lang="es-ES" sz="1400" b="0" i="1" smtClean="0">
                                    <a:latin typeface="Cambria Math" panose="02040503050406030204" pitchFamily="18" charset="0"/>
                                  </a:rPr>
                                  <m:t>0.01</m:t>
                                </m:r>
                              </m:e>
                              <m:e>
                                <m:r>
                                  <a:rPr lang="es-ES" sz="1400" b="0" i="1" smtClean="0">
                                    <a:latin typeface="Cambria Math" panose="02040503050406030204" pitchFamily="18" charset="0"/>
                                  </a:rPr>
                                  <m:t>0.01</m:t>
                                </m:r>
                              </m:e>
                            </m:mr>
                            <m:mr>
                              <m:e>
                                <m:eqArr>
                                  <m:eqArrPr>
                                    <m:ctrlPr>
                                      <a:rPr lang="es-ES" sz="1400" i="1">
                                        <a:latin typeface="Cambria Math" panose="02040503050406030204" pitchFamily="18" charset="0"/>
                                      </a:rPr>
                                    </m:ctrlPr>
                                  </m:eqArrPr>
                                  <m:e>
                                    <m:r>
                                      <a:rPr lang="es-ES" sz="1400" b="0" i="1" smtClean="0">
                                        <a:latin typeface="Cambria Math" panose="02040503050406030204" pitchFamily="18" charset="0"/>
                                      </a:rPr>
                                      <m:t>0</m:t>
                                    </m:r>
                                  </m:e>
                                  <m:e>
                                    <m:r>
                                      <a:rPr lang="es-ES" sz="1400" i="1">
                                        <a:latin typeface="Cambria Math" panose="02040503050406030204" pitchFamily="18" charset="0"/>
                                      </a:rPr>
                                      <m:t>0</m:t>
                                    </m:r>
                                  </m:e>
                                </m:eqArr>
                              </m:e>
                              <m:e>
                                <m:eqArr>
                                  <m:eqArrPr>
                                    <m:ctrlPr>
                                      <a:rPr lang="es-ES" sz="1400" i="1">
                                        <a:latin typeface="Cambria Math" panose="02040503050406030204" pitchFamily="18" charset="0"/>
                                      </a:rPr>
                                    </m:ctrlPr>
                                  </m:eqArrPr>
                                  <m:e>
                                    <m:r>
                                      <a:rPr lang="es-ES" sz="1400" i="1">
                                        <a:latin typeface="Cambria Math" panose="02040503050406030204" pitchFamily="18" charset="0"/>
                                      </a:rPr>
                                      <m:t>0</m:t>
                                    </m:r>
                                  </m:e>
                                  <m:e>
                                    <m:r>
                                      <a:rPr lang="es-ES" sz="1400" b="0" i="1" smtClean="0">
                                        <a:latin typeface="Cambria Math" panose="02040503050406030204" pitchFamily="18" charset="0"/>
                                      </a:rPr>
                                      <m:t>0</m:t>
                                    </m:r>
                                  </m:e>
                                </m:eqArr>
                              </m:e>
                            </m:mr>
                          </m:m>
                        </m:e>
                      </m:d>
                      <m:r>
                        <a:rPr lang="es-ES" sz="1400" b="0" i="1" smtClean="0">
                          <a:latin typeface="Cambria Math" panose="02040503050406030204" pitchFamily="18" charset="0"/>
                        </a:rPr>
                        <m:t>=</m:t>
                      </m:r>
                      <m:d>
                        <m:dPr>
                          <m:begChr m:val="["/>
                          <m:endChr m:val="]"/>
                          <m:ctrlPr>
                            <a:rPr lang="es-ES" sz="1400" i="1">
                              <a:latin typeface="Cambria Math" panose="02040503050406030204" pitchFamily="18" charset="0"/>
                            </a:rPr>
                          </m:ctrlPr>
                        </m:dPr>
                        <m:e>
                          <m:m>
                            <m:mPr>
                              <m:mcs>
                                <m:mc>
                                  <m:mcPr>
                                    <m:count m:val="2"/>
                                    <m:mcJc m:val="center"/>
                                  </m:mcPr>
                                </m:mc>
                              </m:mcs>
                              <m:ctrlPr>
                                <a:rPr lang="es-ES" sz="1400" b="1" i="1" smtClean="0">
                                  <a:solidFill>
                                    <a:srgbClr val="FF0000"/>
                                  </a:solidFill>
                                  <a:latin typeface="Cambria Math" panose="02040503050406030204" pitchFamily="18" charset="0"/>
                                </a:rPr>
                              </m:ctrlPr>
                            </m:mPr>
                            <m:mr>
                              <m:e>
                                <m:r>
                                  <a:rPr lang="es-ES" sz="1400" b="1" i="1">
                                    <a:solidFill>
                                      <a:srgbClr val="FF0000"/>
                                    </a:solidFill>
                                    <a:latin typeface="Cambria Math" panose="02040503050406030204" pitchFamily="18" charset="0"/>
                                  </a:rPr>
                                  <m:t>𝟎</m:t>
                                </m:r>
                                <m:r>
                                  <a:rPr lang="es-ES" sz="1400" b="1" i="1">
                                    <a:solidFill>
                                      <a:srgbClr val="FF0000"/>
                                    </a:solidFill>
                                    <a:latin typeface="Cambria Math" panose="02040503050406030204" pitchFamily="18" charset="0"/>
                                  </a:rPr>
                                  <m:t>.</m:t>
                                </m:r>
                                <m:r>
                                  <a:rPr lang="es-ES" sz="1400" b="1" i="1" smtClean="0">
                                    <a:solidFill>
                                      <a:srgbClr val="FF0000"/>
                                    </a:solidFill>
                                    <a:latin typeface="Cambria Math" panose="02040503050406030204" pitchFamily="18" charset="0"/>
                                  </a:rPr>
                                  <m:t>𝟗𝟗</m:t>
                                </m:r>
                              </m:e>
                              <m:e>
                                <m:r>
                                  <a:rPr lang="es-ES" sz="1400" b="1" i="1" smtClean="0">
                                    <a:solidFill>
                                      <a:srgbClr val="FF0000"/>
                                    </a:solidFill>
                                    <a:latin typeface="Cambria Math" panose="02040503050406030204" pitchFamily="18" charset="0"/>
                                  </a:rPr>
                                  <m:t>𝟐</m:t>
                                </m:r>
                                <m:r>
                                  <a:rPr lang="es-ES" sz="1400" b="1" i="1">
                                    <a:solidFill>
                                      <a:srgbClr val="FF0000"/>
                                    </a:solidFill>
                                    <a:latin typeface="Cambria Math" panose="02040503050406030204" pitchFamily="18" charset="0"/>
                                  </a:rPr>
                                  <m:t>.</m:t>
                                </m:r>
                                <m:r>
                                  <a:rPr lang="es-ES" sz="1400" b="1" i="1">
                                    <a:solidFill>
                                      <a:srgbClr val="FF0000"/>
                                    </a:solidFill>
                                    <a:latin typeface="Cambria Math" panose="02040503050406030204" pitchFamily="18" charset="0"/>
                                  </a:rPr>
                                  <m:t>𝟎𝟏</m:t>
                                </m:r>
                              </m:e>
                            </m:mr>
                            <m:mr>
                              <m:e>
                                <m:eqArr>
                                  <m:eqArrPr>
                                    <m:ctrlPr>
                                      <a:rPr lang="es-ES" sz="1400" b="1" i="1">
                                        <a:solidFill>
                                          <a:srgbClr val="FF0000"/>
                                        </a:solidFill>
                                        <a:latin typeface="Cambria Math" panose="02040503050406030204" pitchFamily="18" charset="0"/>
                                      </a:rPr>
                                    </m:ctrlPr>
                                  </m:eqArrPr>
                                  <m:e>
                                    <m:r>
                                      <a:rPr lang="es-ES" sz="1400" b="1" i="1" smtClean="0">
                                        <a:solidFill>
                                          <a:srgbClr val="FF0000"/>
                                        </a:solidFill>
                                        <a:latin typeface="Cambria Math" panose="02040503050406030204" pitchFamily="18" charset="0"/>
                                      </a:rPr>
                                      <m:t>−</m:t>
                                    </m:r>
                                    <m:r>
                                      <a:rPr lang="es-ES" sz="1400" b="1" i="1" smtClean="0">
                                        <a:solidFill>
                                          <a:srgbClr val="FF0000"/>
                                        </a:solidFill>
                                        <a:latin typeface="Cambria Math" panose="02040503050406030204" pitchFamily="18" charset="0"/>
                                      </a:rPr>
                                      <m:t>𝟏</m:t>
                                    </m:r>
                                  </m:e>
                                  <m:e>
                                    <m:r>
                                      <a:rPr lang="es-ES" sz="1400" b="1" i="1">
                                        <a:solidFill>
                                          <a:srgbClr val="FF0000"/>
                                        </a:solidFill>
                                        <a:latin typeface="Cambria Math" panose="02040503050406030204" pitchFamily="18" charset="0"/>
                                      </a:rPr>
                                      <m:t>𝟎</m:t>
                                    </m:r>
                                  </m:e>
                                </m:eqArr>
                              </m:e>
                              <m:e>
                                <m:eqArr>
                                  <m:eqArrPr>
                                    <m:ctrlPr>
                                      <a:rPr lang="es-ES" sz="1400" b="1" i="1">
                                        <a:solidFill>
                                          <a:srgbClr val="FF0000"/>
                                        </a:solidFill>
                                        <a:latin typeface="Cambria Math" panose="02040503050406030204" pitchFamily="18" charset="0"/>
                                      </a:rPr>
                                    </m:ctrlPr>
                                  </m:eqArrPr>
                                  <m:e>
                                    <m:r>
                                      <a:rPr lang="es-ES" sz="1400" b="1" i="1">
                                        <a:solidFill>
                                          <a:srgbClr val="FF0000"/>
                                        </a:solidFill>
                                        <a:latin typeface="Cambria Math" panose="02040503050406030204" pitchFamily="18" charset="0"/>
                                      </a:rPr>
                                      <m:t>𝟎</m:t>
                                    </m:r>
                                  </m:e>
                                  <m:e>
                                    <m:r>
                                      <a:rPr lang="es-ES" sz="1400" b="1" i="1" smtClean="0">
                                        <a:solidFill>
                                          <a:srgbClr val="FF0000"/>
                                        </a:solidFill>
                                        <a:latin typeface="Cambria Math" panose="02040503050406030204" pitchFamily="18" charset="0"/>
                                      </a:rPr>
                                      <m:t>𝟏</m:t>
                                    </m:r>
                                  </m:e>
                                </m:eqArr>
                              </m:e>
                            </m:mr>
                          </m:m>
                        </m:e>
                      </m:d>
                    </m:oMath>
                  </m:oMathPara>
                </a14:m>
                <a:endParaRPr lang="es-ES" sz="1400" u="sng" dirty="0"/>
              </a:p>
            </p:txBody>
          </p:sp>
        </mc:Choice>
        <mc:Fallback xmlns="">
          <p:sp>
            <p:nvSpPr>
              <p:cNvPr id="64" name="CuadroTexto 63">
                <a:extLst>
                  <a:ext uri="{FF2B5EF4-FFF2-40B4-BE49-F238E27FC236}">
                    <a16:creationId xmlns:a16="http://schemas.microsoft.com/office/drawing/2014/main" id="{892B3E1A-1DB7-4CAA-8AC2-3FA11F381A00}"/>
                  </a:ext>
                </a:extLst>
              </p:cNvPr>
              <p:cNvSpPr txBox="1">
                <a:spLocks noRot="1" noChangeAspect="1" noMove="1" noResize="1" noEditPoints="1" noAdjustHandles="1" noChangeArrowheads="1" noChangeShapeType="1" noTextEdit="1"/>
              </p:cNvSpPr>
              <p:nvPr/>
            </p:nvSpPr>
            <p:spPr>
              <a:xfrm>
                <a:off x="6951003" y="1347538"/>
                <a:ext cx="5075534" cy="3880934"/>
              </a:xfrm>
              <a:prstGeom prst="rect">
                <a:avLst/>
              </a:prstGeom>
              <a:blipFill>
                <a:blip r:embed="rId13"/>
                <a:stretch>
                  <a:fillRect l="-2761" t="-2041"/>
                </a:stretch>
              </a:blipFill>
            </p:spPr>
            <p:txBody>
              <a:bodyPr/>
              <a:lstStyle/>
              <a:p>
                <a:r>
                  <a:rPr lang="es-ES">
                    <a:noFill/>
                  </a:rPr>
                  <a:t> </a:t>
                </a:r>
              </a:p>
            </p:txBody>
          </p:sp>
        </mc:Fallback>
      </mc:AlternateContent>
      <p:cxnSp>
        <p:nvCxnSpPr>
          <p:cNvPr id="4" name="Conector recto de flecha 3">
            <a:extLst>
              <a:ext uri="{FF2B5EF4-FFF2-40B4-BE49-F238E27FC236}">
                <a16:creationId xmlns:a16="http://schemas.microsoft.com/office/drawing/2014/main" id="{681AEF01-BB74-48B7-A1E7-D14009D2F463}"/>
              </a:ext>
            </a:extLst>
          </p:cNvPr>
          <p:cNvCxnSpPr>
            <a:endCxn id="9" idx="2"/>
          </p:cNvCxnSpPr>
          <p:nvPr/>
        </p:nvCxnSpPr>
        <p:spPr>
          <a:xfrm>
            <a:off x="670560" y="3438666"/>
            <a:ext cx="28083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F9E065E2-1570-4A81-B1EA-B89794E1E2F1}"/>
              </a:ext>
            </a:extLst>
          </p:cNvPr>
          <p:cNvCxnSpPr/>
          <p:nvPr/>
        </p:nvCxnSpPr>
        <p:spPr>
          <a:xfrm>
            <a:off x="670560" y="4951405"/>
            <a:ext cx="2808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C5408B7D-625F-409B-8E28-CB62009F136D}"/>
                  </a:ext>
                </a:extLst>
              </p:cNvPr>
              <p:cNvSpPr txBox="1"/>
              <p:nvPr/>
            </p:nvSpPr>
            <p:spPr>
              <a:xfrm>
                <a:off x="523459" y="3346332"/>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0" name="CuadroTexto 39">
                <a:extLst>
                  <a:ext uri="{FF2B5EF4-FFF2-40B4-BE49-F238E27FC236}">
                    <a16:creationId xmlns:a16="http://schemas.microsoft.com/office/drawing/2014/main" id="{C5408B7D-625F-409B-8E28-CB62009F136D}"/>
                  </a:ext>
                </a:extLst>
              </p:cNvPr>
              <p:cNvSpPr txBox="1">
                <a:spLocks noRot="1" noChangeAspect="1" noMove="1" noResize="1" noEditPoints="1" noAdjustHandles="1" noChangeArrowheads="1" noChangeShapeType="1" noTextEdit="1"/>
              </p:cNvSpPr>
              <p:nvPr/>
            </p:nvSpPr>
            <p:spPr>
              <a:xfrm>
                <a:off x="523459" y="3346332"/>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8D3EB880-7385-475C-8F75-F1E5CCE199B3}"/>
                  </a:ext>
                </a:extLst>
              </p:cNvPr>
              <p:cNvSpPr txBox="1"/>
              <p:nvPr/>
            </p:nvSpPr>
            <p:spPr>
              <a:xfrm>
                <a:off x="501660" y="4857269"/>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1" name="CuadroTexto 40">
                <a:extLst>
                  <a:ext uri="{FF2B5EF4-FFF2-40B4-BE49-F238E27FC236}">
                    <a16:creationId xmlns:a16="http://schemas.microsoft.com/office/drawing/2014/main" id="{8D3EB880-7385-475C-8F75-F1E5CCE199B3}"/>
                  </a:ext>
                </a:extLst>
              </p:cNvPr>
              <p:cNvSpPr txBox="1">
                <a:spLocks noRot="1" noChangeAspect="1" noMove="1" noResize="1" noEditPoints="1" noAdjustHandles="1" noChangeArrowheads="1" noChangeShapeType="1" noTextEdit="1"/>
              </p:cNvSpPr>
              <p:nvPr/>
            </p:nvSpPr>
            <p:spPr>
              <a:xfrm>
                <a:off x="501660" y="4857269"/>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B2E4B99A-0F26-46F3-9295-874642339844}"/>
                  </a:ext>
                </a:extLst>
              </p:cNvPr>
              <p:cNvSpPr txBox="1"/>
              <p:nvPr/>
            </p:nvSpPr>
            <p:spPr>
              <a:xfrm>
                <a:off x="6670750" y="4101801"/>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0</m:t>
                      </m:r>
                    </m:oMath>
                  </m:oMathPara>
                </a14:m>
                <a:endParaRPr lang="es-ES" sz="2800" dirty="0"/>
              </a:p>
            </p:txBody>
          </p:sp>
        </mc:Choice>
        <mc:Fallback xmlns="">
          <p:sp>
            <p:nvSpPr>
              <p:cNvPr id="42" name="CuadroTexto 41">
                <a:extLst>
                  <a:ext uri="{FF2B5EF4-FFF2-40B4-BE49-F238E27FC236}">
                    <a16:creationId xmlns:a16="http://schemas.microsoft.com/office/drawing/2014/main" id="{B2E4B99A-0F26-46F3-9295-874642339844}"/>
                  </a:ext>
                </a:extLst>
              </p:cNvPr>
              <p:cNvSpPr txBox="1">
                <a:spLocks noRot="1" noChangeAspect="1" noMove="1" noResize="1" noEditPoints="1" noAdjustHandles="1" noChangeArrowheads="1" noChangeShapeType="1" noTextEdit="1"/>
              </p:cNvSpPr>
              <p:nvPr/>
            </p:nvSpPr>
            <p:spPr>
              <a:xfrm>
                <a:off x="6670750" y="4101801"/>
                <a:ext cx="120226" cy="184666"/>
              </a:xfrm>
              <a:prstGeom prst="rect">
                <a:avLst/>
              </a:prstGeom>
              <a:blipFill>
                <a:blip r:embed="rId14"/>
                <a:stretch>
                  <a:fillRect l="-30000" r="-30000" b="-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13FAF743-A75B-48C4-8D0B-045B84BFEBEE}"/>
                  </a:ext>
                </a:extLst>
              </p:cNvPr>
              <p:cNvSpPr/>
              <p:nvPr/>
            </p:nvSpPr>
            <p:spPr>
              <a:xfrm>
                <a:off x="4296916" y="2406931"/>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rPr>
                            <m:t>𝟎</m:t>
                          </m:r>
                        </m:sub>
                        <m:sup>
                          <m:r>
                            <a:rPr lang="es-ES" sz="800" b="1" i="1">
                              <a:solidFill>
                                <a:schemeClr val="accent6"/>
                              </a:solidFill>
                              <a:latin typeface="Cambria Math" panose="02040503050406030204" pitchFamily="18" charset="0"/>
                            </a:rPr>
                            <m:t>(</m:t>
                          </m:r>
                          <m:r>
                            <a:rPr lang="es-ES" sz="800" b="1" i="1">
                              <a:solidFill>
                                <a:schemeClr val="accent6"/>
                              </a:solidFill>
                              <a:latin typeface="Cambria Math" panose="02040503050406030204" pitchFamily="18" charset="0"/>
                            </a:rPr>
                            <m:t>𝟐</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𝟎𝟖</m:t>
                      </m:r>
                    </m:oMath>
                  </m:oMathPara>
                </a14:m>
                <a:endParaRPr lang="es-ES" b="1" dirty="0"/>
              </a:p>
            </p:txBody>
          </p:sp>
        </mc:Choice>
        <mc:Fallback xmlns="">
          <p:sp>
            <p:nvSpPr>
              <p:cNvPr id="3" name="Rectángulo 2">
                <a:extLst>
                  <a:ext uri="{FF2B5EF4-FFF2-40B4-BE49-F238E27FC236}">
                    <a16:creationId xmlns:a16="http://schemas.microsoft.com/office/drawing/2014/main" id="{13FAF743-A75B-48C4-8D0B-045B84BFEBEE}"/>
                  </a:ext>
                </a:extLst>
              </p:cNvPr>
              <p:cNvSpPr>
                <a:spLocks noRot="1" noChangeAspect="1" noMove="1" noResize="1" noEditPoints="1" noAdjustHandles="1" noChangeArrowheads="1" noChangeShapeType="1" noTextEdit="1"/>
              </p:cNvSpPr>
              <p:nvPr/>
            </p:nvSpPr>
            <p:spPr>
              <a:xfrm>
                <a:off x="4296916" y="2406931"/>
                <a:ext cx="861261" cy="257956"/>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2" name="Rectángulo 51">
                <a:extLst>
                  <a:ext uri="{FF2B5EF4-FFF2-40B4-BE49-F238E27FC236}">
                    <a16:creationId xmlns:a16="http://schemas.microsoft.com/office/drawing/2014/main" id="{B8091360-38DC-495B-81BE-503AAE26C120}"/>
                  </a:ext>
                </a:extLst>
              </p:cNvPr>
              <p:cNvSpPr/>
              <p:nvPr/>
            </p:nvSpPr>
            <p:spPr>
              <a:xfrm rot="1869299">
                <a:off x="4177950" y="3660149"/>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𝟏</m:t>
                          </m:r>
                        </m:sub>
                        <m:sup>
                          <m:r>
                            <a:rPr lang="es-ES" sz="800" b="1" i="1">
                              <a:solidFill>
                                <a:schemeClr val="accent6"/>
                              </a:solidFill>
                              <a:latin typeface="Cambria Math" panose="02040503050406030204" pitchFamily="18" charset="0"/>
                            </a:rPr>
                            <m:t>(</m:t>
                          </m:r>
                          <m:r>
                            <a:rPr lang="es-ES" sz="800" b="1" i="1">
                              <a:solidFill>
                                <a:schemeClr val="accent6"/>
                              </a:solidFill>
                              <a:latin typeface="Cambria Math" panose="02040503050406030204" pitchFamily="18" charset="0"/>
                            </a:rPr>
                            <m:t>𝟐</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𝟎𝟔</m:t>
                      </m:r>
                    </m:oMath>
                  </m:oMathPara>
                </a14:m>
                <a:endParaRPr lang="es-ES" b="1" dirty="0"/>
              </a:p>
            </p:txBody>
          </p:sp>
        </mc:Choice>
        <mc:Fallback xmlns="">
          <p:sp>
            <p:nvSpPr>
              <p:cNvPr id="52" name="Rectángulo 51">
                <a:extLst>
                  <a:ext uri="{FF2B5EF4-FFF2-40B4-BE49-F238E27FC236}">
                    <a16:creationId xmlns:a16="http://schemas.microsoft.com/office/drawing/2014/main" id="{B8091360-38DC-495B-81BE-503AAE26C120}"/>
                  </a:ext>
                </a:extLst>
              </p:cNvPr>
              <p:cNvSpPr>
                <a:spLocks noRot="1" noChangeAspect="1" noMove="1" noResize="1" noEditPoints="1" noAdjustHandles="1" noChangeArrowheads="1" noChangeShapeType="1" noTextEdit="1"/>
              </p:cNvSpPr>
              <p:nvPr/>
            </p:nvSpPr>
            <p:spPr>
              <a:xfrm rot="1869299">
                <a:off x="4177950" y="3660149"/>
                <a:ext cx="861261" cy="257956"/>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6" name="Rectángulo 55">
                <a:extLst>
                  <a:ext uri="{FF2B5EF4-FFF2-40B4-BE49-F238E27FC236}">
                    <a16:creationId xmlns:a16="http://schemas.microsoft.com/office/drawing/2014/main" id="{AA01556C-FE88-412C-ACFA-3945B11D499C}"/>
                  </a:ext>
                </a:extLst>
              </p:cNvPr>
              <p:cNvSpPr/>
              <p:nvPr/>
            </p:nvSpPr>
            <p:spPr>
              <a:xfrm rot="19603776">
                <a:off x="4264301" y="4444037"/>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𝟐</m:t>
                          </m:r>
                        </m:sub>
                        <m:sup>
                          <m:r>
                            <a:rPr lang="es-ES" sz="800" b="1" i="1">
                              <a:solidFill>
                                <a:schemeClr val="accent6"/>
                              </a:solidFill>
                              <a:latin typeface="Cambria Math" panose="02040503050406030204" pitchFamily="18" charset="0"/>
                            </a:rPr>
                            <m:t>(</m:t>
                          </m:r>
                          <m:r>
                            <a:rPr lang="es-ES" sz="800" b="1" i="1">
                              <a:solidFill>
                                <a:schemeClr val="accent6"/>
                              </a:solidFill>
                              <a:latin typeface="Cambria Math" panose="02040503050406030204" pitchFamily="18" charset="0"/>
                            </a:rPr>
                            <m:t>𝟐</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𝟎𝟕</m:t>
                      </m:r>
                    </m:oMath>
                  </m:oMathPara>
                </a14:m>
                <a:endParaRPr lang="es-ES" sz="1400" b="1" dirty="0"/>
              </a:p>
            </p:txBody>
          </p:sp>
        </mc:Choice>
        <mc:Fallback xmlns="">
          <p:sp>
            <p:nvSpPr>
              <p:cNvPr id="56" name="Rectángulo 55">
                <a:extLst>
                  <a:ext uri="{FF2B5EF4-FFF2-40B4-BE49-F238E27FC236}">
                    <a16:creationId xmlns:a16="http://schemas.microsoft.com/office/drawing/2014/main" id="{AA01556C-FE88-412C-ACFA-3945B11D499C}"/>
                  </a:ext>
                </a:extLst>
              </p:cNvPr>
              <p:cNvSpPr>
                <a:spLocks noRot="1" noChangeAspect="1" noMove="1" noResize="1" noEditPoints="1" noAdjustHandles="1" noChangeArrowheads="1" noChangeShapeType="1" noTextEdit="1"/>
              </p:cNvSpPr>
              <p:nvPr/>
            </p:nvSpPr>
            <p:spPr>
              <a:xfrm rot="19603776">
                <a:off x="4264301" y="4444037"/>
                <a:ext cx="861261" cy="257956"/>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7" name="Rectángulo 56">
                <a:extLst>
                  <a:ext uri="{FF2B5EF4-FFF2-40B4-BE49-F238E27FC236}">
                    <a16:creationId xmlns:a16="http://schemas.microsoft.com/office/drawing/2014/main" id="{57B1C0FC-C1D4-45DB-A899-B655E3267BB4}"/>
                  </a:ext>
                </a:extLst>
              </p:cNvPr>
              <p:cNvSpPr/>
              <p:nvPr/>
            </p:nvSpPr>
            <p:spPr>
              <a:xfrm>
                <a:off x="5532462" y="3512574"/>
                <a:ext cx="807593" cy="246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i="1" smtClean="0">
                              <a:solidFill>
                                <a:schemeClr val="accent1"/>
                              </a:solidFill>
                              <a:latin typeface="Cambria Math" panose="02040503050406030204" pitchFamily="18" charset="0"/>
                            </a:rPr>
                          </m:ctrlPr>
                        </m:sSubSupPr>
                        <m:e>
                          <m:r>
                            <a:rPr lang="es-ES" sz="800" i="1">
                              <a:solidFill>
                                <a:schemeClr val="accent1"/>
                              </a:solidFill>
                              <a:latin typeface="Cambria Math" panose="02040503050406030204" pitchFamily="18" charset="0"/>
                              <a:ea typeface="Cambria Math" panose="02040503050406030204" pitchFamily="18" charset="0"/>
                            </a:rPr>
                            <m:t>𝛿</m:t>
                          </m:r>
                        </m:e>
                        <m:sub>
                          <m:r>
                            <a:rPr lang="es-ES" sz="800" i="1">
                              <a:solidFill>
                                <a:schemeClr val="accent1"/>
                              </a:solidFill>
                              <a:latin typeface="Cambria Math" panose="02040503050406030204" pitchFamily="18" charset="0"/>
                            </a:rPr>
                            <m:t>1</m:t>
                          </m:r>
                        </m:sub>
                        <m:sup>
                          <m:r>
                            <a:rPr lang="es-ES" sz="800" i="1">
                              <a:solidFill>
                                <a:schemeClr val="accent1"/>
                              </a:solidFill>
                              <a:latin typeface="Cambria Math" panose="02040503050406030204" pitchFamily="18" charset="0"/>
                            </a:rPr>
                            <m:t>(2)</m:t>
                          </m:r>
                        </m:sup>
                      </m:sSubSup>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m:t>
                      </m:r>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𝟏𝟔</m:t>
                      </m:r>
                    </m:oMath>
                  </m:oMathPara>
                </a14:m>
                <a:endParaRPr lang="es-ES" b="1" dirty="0">
                  <a:solidFill>
                    <a:schemeClr val="accent1"/>
                  </a:solidFill>
                </a:endParaRPr>
              </a:p>
            </p:txBody>
          </p:sp>
        </mc:Choice>
        <mc:Fallback xmlns="">
          <p:sp>
            <p:nvSpPr>
              <p:cNvPr id="57" name="Rectángulo 56">
                <a:extLst>
                  <a:ext uri="{FF2B5EF4-FFF2-40B4-BE49-F238E27FC236}">
                    <a16:creationId xmlns:a16="http://schemas.microsoft.com/office/drawing/2014/main" id="{57B1C0FC-C1D4-45DB-A899-B655E3267BB4}"/>
                  </a:ext>
                </a:extLst>
              </p:cNvPr>
              <p:cNvSpPr>
                <a:spLocks noRot="1" noChangeAspect="1" noMove="1" noResize="1" noEditPoints="1" noAdjustHandles="1" noChangeArrowheads="1" noChangeShapeType="1" noTextEdit="1"/>
              </p:cNvSpPr>
              <p:nvPr/>
            </p:nvSpPr>
            <p:spPr>
              <a:xfrm>
                <a:off x="5532462" y="3512574"/>
                <a:ext cx="807593" cy="246093"/>
              </a:xfrm>
              <a:prstGeom prst="rect">
                <a:avLst/>
              </a:prstGeom>
              <a:blipFill>
                <a:blip r:embed="rId1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8" name="Rectángulo 57">
                <a:extLst>
                  <a:ext uri="{FF2B5EF4-FFF2-40B4-BE49-F238E27FC236}">
                    <a16:creationId xmlns:a16="http://schemas.microsoft.com/office/drawing/2014/main" id="{EA7636FD-EC85-42EF-B7D2-439CA70A0CBC}"/>
                  </a:ext>
                </a:extLst>
              </p:cNvPr>
              <p:cNvSpPr/>
              <p:nvPr/>
            </p:nvSpPr>
            <p:spPr>
              <a:xfrm>
                <a:off x="3497563" y="2774472"/>
                <a:ext cx="807593" cy="246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i="1" smtClean="0">
                              <a:solidFill>
                                <a:schemeClr val="accent1"/>
                              </a:solidFill>
                              <a:latin typeface="Cambria Math" panose="02040503050406030204" pitchFamily="18" charset="0"/>
                            </a:rPr>
                          </m:ctrlPr>
                        </m:sSubSupPr>
                        <m:e>
                          <m:r>
                            <a:rPr lang="es-ES" sz="800" i="1">
                              <a:solidFill>
                                <a:schemeClr val="accent1"/>
                              </a:solidFill>
                              <a:latin typeface="Cambria Math" panose="02040503050406030204" pitchFamily="18" charset="0"/>
                              <a:ea typeface="Cambria Math" panose="02040503050406030204" pitchFamily="18" charset="0"/>
                            </a:rPr>
                            <m:t>𝛿</m:t>
                          </m:r>
                        </m:e>
                        <m:sub>
                          <m:r>
                            <a:rPr lang="es-ES" sz="800" i="1">
                              <a:solidFill>
                                <a:schemeClr val="accent1"/>
                              </a:solidFill>
                              <a:latin typeface="Cambria Math" panose="02040503050406030204" pitchFamily="18" charset="0"/>
                            </a:rPr>
                            <m:t>1</m:t>
                          </m:r>
                        </m:sub>
                        <m:sup>
                          <m:r>
                            <a:rPr lang="es-ES" sz="800" i="1">
                              <a:solidFill>
                                <a:schemeClr val="accent1"/>
                              </a:solidFill>
                              <a:latin typeface="Cambria Math" panose="02040503050406030204" pitchFamily="18" charset="0"/>
                            </a:rPr>
                            <m:t>(</m:t>
                          </m:r>
                          <m:r>
                            <a:rPr lang="es-ES" sz="800" b="0" i="1" smtClean="0">
                              <a:solidFill>
                                <a:schemeClr val="accent1"/>
                              </a:solidFill>
                              <a:latin typeface="Cambria Math" panose="02040503050406030204" pitchFamily="18" charset="0"/>
                            </a:rPr>
                            <m:t>1</m:t>
                          </m:r>
                          <m:r>
                            <a:rPr lang="es-ES" sz="800" i="1">
                              <a:solidFill>
                                <a:schemeClr val="accent1"/>
                              </a:solidFill>
                              <a:latin typeface="Cambria Math" panose="02040503050406030204" pitchFamily="18" charset="0"/>
                            </a:rPr>
                            <m:t>)</m:t>
                          </m:r>
                        </m:sup>
                      </m:sSubSup>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m:t>
                      </m:r>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𝟎𝟐</m:t>
                      </m:r>
                    </m:oMath>
                  </m:oMathPara>
                </a14:m>
                <a:endParaRPr lang="es-ES" b="1" dirty="0">
                  <a:solidFill>
                    <a:schemeClr val="accent1"/>
                  </a:solidFill>
                </a:endParaRPr>
              </a:p>
            </p:txBody>
          </p:sp>
        </mc:Choice>
        <mc:Fallback xmlns="">
          <p:sp>
            <p:nvSpPr>
              <p:cNvPr id="58" name="Rectángulo 57">
                <a:extLst>
                  <a:ext uri="{FF2B5EF4-FFF2-40B4-BE49-F238E27FC236}">
                    <a16:creationId xmlns:a16="http://schemas.microsoft.com/office/drawing/2014/main" id="{EA7636FD-EC85-42EF-B7D2-439CA70A0CBC}"/>
                  </a:ext>
                </a:extLst>
              </p:cNvPr>
              <p:cNvSpPr>
                <a:spLocks noRot="1" noChangeAspect="1" noMove="1" noResize="1" noEditPoints="1" noAdjustHandles="1" noChangeArrowheads="1" noChangeShapeType="1" noTextEdit="1"/>
              </p:cNvSpPr>
              <p:nvPr/>
            </p:nvSpPr>
            <p:spPr>
              <a:xfrm>
                <a:off x="3497563" y="2774472"/>
                <a:ext cx="807593" cy="246093"/>
              </a:xfrm>
              <a:prstGeom prst="rect">
                <a:avLst/>
              </a:prstGeom>
              <a:blipFill>
                <a:blip r:embed="rId1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9" name="Rectángulo 58">
                <a:extLst>
                  <a:ext uri="{FF2B5EF4-FFF2-40B4-BE49-F238E27FC236}">
                    <a16:creationId xmlns:a16="http://schemas.microsoft.com/office/drawing/2014/main" id="{8A1AD14D-706A-496E-9FE2-3A8530CDCD1D}"/>
                  </a:ext>
                </a:extLst>
              </p:cNvPr>
              <p:cNvSpPr/>
              <p:nvPr/>
            </p:nvSpPr>
            <p:spPr>
              <a:xfrm>
                <a:off x="3530712" y="4337849"/>
                <a:ext cx="730649" cy="246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i="1" smtClean="0">
                              <a:solidFill>
                                <a:schemeClr val="accent1"/>
                              </a:solidFill>
                              <a:latin typeface="Cambria Math" panose="02040503050406030204" pitchFamily="18" charset="0"/>
                            </a:rPr>
                          </m:ctrlPr>
                        </m:sSubSupPr>
                        <m:e>
                          <m:r>
                            <a:rPr lang="es-ES" sz="800" i="1">
                              <a:solidFill>
                                <a:schemeClr val="accent1"/>
                              </a:solidFill>
                              <a:latin typeface="Cambria Math" panose="02040503050406030204" pitchFamily="18" charset="0"/>
                              <a:ea typeface="Cambria Math" panose="02040503050406030204" pitchFamily="18" charset="0"/>
                            </a:rPr>
                            <m:t>𝛿</m:t>
                          </m:r>
                        </m:e>
                        <m:sub>
                          <m:r>
                            <a:rPr lang="es-ES" sz="800" i="1">
                              <a:solidFill>
                                <a:schemeClr val="accent1"/>
                              </a:solidFill>
                              <a:latin typeface="Cambria Math" panose="02040503050406030204" pitchFamily="18" charset="0"/>
                            </a:rPr>
                            <m:t>1</m:t>
                          </m:r>
                        </m:sub>
                        <m:sup>
                          <m:r>
                            <a:rPr lang="es-ES" sz="800" i="1">
                              <a:solidFill>
                                <a:schemeClr val="accent1"/>
                              </a:solidFill>
                              <a:latin typeface="Cambria Math" panose="02040503050406030204" pitchFamily="18" charset="0"/>
                            </a:rPr>
                            <m:t>(</m:t>
                          </m:r>
                          <m:r>
                            <a:rPr lang="es-ES" sz="800" b="0" i="1" smtClean="0">
                              <a:solidFill>
                                <a:schemeClr val="accent1"/>
                              </a:solidFill>
                              <a:latin typeface="Cambria Math" panose="02040503050406030204" pitchFamily="18" charset="0"/>
                            </a:rPr>
                            <m:t>1</m:t>
                          </m:r>
                          <m:r>
                            <a:rPr lang="es-ES" sz="800" i="1">
                              <a:solidFill>
                                <a:schemeClr val="accent1"/>
                              </a:solidFill>
                              <a:latin typeface="Cambria Math" panose="02040503050406030204" pitchFamily="18" charset="0"/>
                            </a:rPr>
                            <m:t>)</m:t>
                          </m:r>
                        </m:sup>
                      </m:sSubSup>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m:t>
                      </m:r>
                      <m:r>
                        <a:rPr lang="es-ES" sz="800" b="1" i="1" smtClean="0">
                          <a:solidFill>
                            <a:schemeClr val="accent1"/>
                          </a:solidFill>
                          <a:latin typeface="Cambria Math" panose="02040503050406030204" pitchFamily="18" charset="0"/>
                        </a:rPr>
                        <m:t>.</m:t>
                      </m:r>
                      <m:r>
                        <a:rPr lang="es-ES" sz="800" b="1" i="1" smtClean="0">
                          <a:solidFill>
                            <a:schemeClr val="accent1"/>
                          </a:solidFill>
                          <a:latin typeface="Cambria Math" panose="02040503050406030204" pitchFamily="18" charset="0"/>
                        </a:rPr>
                        <m:t>𝟎𝟐</m:t>
                      </m:r>
                    </m:oMath>
                  </m:oMathPara>
                </a14:m>
                <a:endParaRPr lang="es-ES" b="1" dirty="0">
                  <a:solidFill>
                    <a:schemeClr val="accent1"/>
                  </a:solidFill>
                </a:endParaRPr>
              </a:p>
            </p:txBody>
          </p:sp>
        </mc:Choice>
        <mc:Fallback xmlns="">
          <p:sp>
            <p:nvSpPr>
              <p:cNvPr id="59" name="Rectángulo 58">
                <a:extLst>
                  <a:ext uri="{FF2B5EF4-FFF2-40B4-BE49-F238E27FC236}">
                    <a16:creationId xmlns:a16="http://schemas.microsoft.com/office/drawing/2014/main" id="{8A1AD14D-706A-496E-9FE2-3A8530CDCD1D}"/>
                  </a:ext>
                </a:extLst>
              </p:cNvPr>
              <p:cNvSpPr>
                <a:spLocks noRot="1" noChangeAspect="1" noMove="1" noResize="1" noEditPoints="1" noAdjustHandles="1" noChangeArrowheads="1" noChangeShapeType="1" noTextEdit="1"/>
              </p:cNvSpPr>
              <p:nvPr/>
            </p:nvSpPr>
            <p:spPr>
              <a:xfrm>
                <a:off x="3530712" y="4337849"/>
                <a:ext cx="730649" cy="246093"/>
              </a:xfrm>
              <a:prstGeom prst="rect">
                <a:avLst/>
              </a:prstGeom>
              <a:blipFill>
                <a:blip r:embed="rId2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0" name="Rectángulo 59">
                <a:extLst>
                  <a:ext uri="{FF2B5EF4-FFF2-40B4-BE49-F238E27FC236}">
                    <a16:creationId xmlns:a16="http://schemas.microsoft.com/office/drawing/2014/main" id="{1CADCDA8-1844-4D7C-80DB-BA9F3D49F810}"/>
                  </a:ext>
                </a:extLst>
              </p:cNvPr>
              <p:cNvSpPr/>
              <p:nvPr/>
            </p:nvSpPr>
            <p:spPr>
              <a:xfrm>
                <a:off x="2463399" y="1848876"/>
                <a:ext cx="861261"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rPr>
                            <m:t>𝟎</m:t>
                          </m:r>
                        </m:sub>
                        <m:sup>
                          <m:r>
                            <a:rPr lang="es-ES" sz="800" b="1" i="1">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𝟏</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𝟎𝟏</m:t>
                      </m:r>
                    </m:oMath>
                  </m:oMathPara>
                </a14:m>
                <a:endParaRPr lang="es-ES" b="1" dirty="0"/>
              </a:p>
            </p:txBody>
          </p:sp>
        </mc:Choice>
        <mc:Fallback xmlns="">
          <p:sp>
            <p:nvSpPr>
              <p:cNvPr id="60" name="Rectángulo 59">
                <a:extLst>
                  <a:ext uri="{FF2B5EF4-FFF2-40B4-BE49-F238E27FC236}">
                    <a16:creationId xmlns:a16="http://schemas.microsoft.com/office/drawing/2014/main" id="{1CADCDA8-1844-4D7C-80DB-BA9F3D49F810}"/>
                  </a:ext>
                </a:extLst>
              </p:cNvPr>
              <p:cNvSpPr>
                <a:spLocks noRot="1" noChangeAspect="1" noMove="1" noResize="1" noEditPoints="1" noAdjustHandles="1" noChangeArrowheads="1" noChangeShapeType="1" noTextEdit="1"/>
              </p:cNvSpPr>
              <p:nvPr/>
            </p:nvSpPr>
            <p:spPr>
              <a:xfrm>
                <a:off x="2463399" y="1848876"/>
                <a:ext cx="861261" cy="257956"/>
              </a:xfrm>
              <a:prstGeom prst="rect">
                <a:avLst/>
              </a:prstGeom>
              <a:blipFill>
                <a:blip r:embed="rId2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1" name="Rectángulo 60">
                <a:extLst>
                  <a:ext uri="{FF2B5EF4-FFF2-40B4-BE49-F238E27FC236}">
                    <a16:creationId xmlns:a16="http://schemas.microsoft.com/office/drawing/2014/main" id="{4D4AF2A4-B58A-423E-8C92-02929E1AD587}"/>
                  </a:ext>
                </a:extLst>
              </p:cNvPr>
              <p:cNvSpPr/>
              <p:nvPr/>
            </p:nvSpPr>
            <p:spPr>
              <a:xfrm>
                <a:off x="1846018" y="2698846"/>
                <a:ext cx="784317"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𝟐</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rPr>
                            <m:t>𝟎</m:t>
                          </m:r>
                        </m:sub>
                        <m:sup>
                          <m:r>
                            <a:rPr lang="es-ES" sz="800" b="1" i="1">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𝟏</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𝟎𝟏</m:t>
                      </m:r>
                    </m:oMath>
                  </m:oMathPara>
                </a14:m>
                <a:endParaRPr lang="es-ES" b="1" dirty="0"/>
              </a:p>
            </p:txBody>
          </p:sp>
        </mc:Choice>
        <mc:Fallback xmlns="">
          <p:sp>
            <p:nvSpPr>
              <p:cNvPr id="61" name="Rectángulo 60">
                <a:extLst>
                  <a:ext uri="{FF2B5EF4-FFF2-40B4-BE49-F238E27FC236}">
                    <a16:creationId xmlns:a16="http://schemas.microsoft.com/office/drawing/2014/main" id="{4D4AF2A4-B58A-423E-8C92-02929E1AD587}"/>
                  </a:ext>
                </a:extLst>
              </p:cNvPr>
              <p:cNvSpPr>
                <a:spLocks noRot="1" noChangeAspect="1" noMove="1" noResize="1" noEditPoints="1" noAdjustHandles="1" noChangeArrowheads="1" noChangeShapeType="1" noTextEdit="1"/>
              </p:cNvSpPr>
              <p:nvPr/>
            </p:nvSpPr>
            <p:spPr>
              <a:xfrm>
                <a:off x="1846018" y="2698846"/>
                <a:ext cx="784317" cy="257956"/>
              </a:xfrm>
              <a:prstGeom prst="rect">
                <a:avLst/>
              </a:prstGeom>
              <a:blipFill>
                <a:blip r:embed="rId2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2" name="Rectángulo 61">
                <a:extLst>
                  <a:ext uri="{FF2B5EF4-FFF2-40B4-BE49-F238E27FC236}">
                    <a16:creationId xmlns:a16="http://schemas.microsoft.com/office/drawing/2014/main" id="{2385D1DB-979D-4696-85F0-E911682C3AB8}"/>
                  </a:ext>
                </a:extLst>
              </p:cNvPr>
              <p:cNvSpPr/>
              <p:nvPr/>
            </p:nvSpPr>
            <p:spPr>
              <a:xfrm>
                <a:off x="1802351" y="3407615"/>
                <a:ext cx="624530"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𝟏</m:t>
                          </m:r>
                        </m:sub>
                        <m:sup>
                          <m:r>
                            <a:rPr lang="es-ES" sz="800" b="1" i="1">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𝟏</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oMath>
                  </m:oMathPara>
                </a14:m>
                <a:endParaRPr lang="es-ES" b="1" dirty="0"/>
              </a:p>
            </p:txBody>
          </p:sp>
        </mc:Choice>
        <mc:Fallback xmlns="">
          <p:sp>
            <p:nvSpPr>
              <p:cNvPr id="62" name="Rectángulo 61">
                <a:extLst>
                  <a:ext uri="{FF2B5EF4-FFF2-40B4-BE49-F238E27FC236}">
                    <a16:creationId xmlns:a16="http://schemas.microsoft.com/office/drawing/2014/main" id="{2385D1DB-979D-4696-85F0-E911682C3AB8}"/>
                  </a:ext>
                </a:extLst>
              </p:cNvPr>
              <p:cNvSpPr>
                <a:spLocks noRot="1" noChangeAspect="1" noMove="1" noResize="1" noEditPoints="1" noAdjustHandles="1" noChangeArrowheads="1" noChangeShapeType="1" noTextEdit="1"/>
              </p:cNvSpPr>
              <p:nvPr/>
            </p:nvSpPr>
            <p:spPr>
              <a:xfrm>
                <a:off x="1802351" y="3407615"/>
                <a:ext cx="624530" cy="257956"/>
              </a:xfrm>
              <a:prstGeom prst="rect">
                <a:avLst/>
              </a:prstGeom>
              <a:blipFill>
                <a:blip r:embed="rId2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3" name="Rectángulo 62">
                <a:extLst>
                  <a:ext uri="{FF2B5EF4-FFF2-40B4-BE49-F238E27FC236}">
                    <a16:creationId xmlns:a16="http://schemas.microsoft.com/office/drawing/2014/main" id="{2DB4281B-111D-4A71-91EB-F423EA333373}"/>
                  </a:ext>
                </a:extLst>
              </p:cNvPr>
              <p:cNvSpPr/>
              <p:nvPr/>
            </p:nvSpPr>
            <p:spPr>
              <a:xfrm rot="2516087">
                <a:off x="2094426" y="3706348"/>
                <a:ext cx="624530"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𝟐</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𝟏</m:t>
                          </m:r>
                        </m:sub>
                        <m:sup>
                          <m:r>
                            <a:rPr lang="es-ES" sz="800" b="1" i="1">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𝟏</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oMath>
                  </m:oMathPara>
                </a14:m>
                <a:endParaRPr lang="es-ES" b="1" dirty="0"/>
              </a:p>
            </p:txBody>
          </p:sp>
        </mc:Choice>
        <mc:Fallback xmlns="">
          <p:sp>
            <p:nvSpPr>
              <p:cNvPr id="63" name="Rectángulo 62">
                <a:extLst>
                  <a:ext uri="{FF2B5EF4-FFF2-40B4-BE49-F238E27FC236}">
                    <a16:creationId xmlns:a16="http://schemas.microsoft.com/office/drawing/2014/main" id="{2DB4281B-111D-4A71-91EB-F423EA333373}"/>
                  </a:ext>
                </a:extLst>
              </p:cNvPr>
              <p:cNvSpPr>
                <a:spLocks noRot="1" noChangeAspect="1" noMove="1" noResize="1" noEditPoints="1" noAdjustHandles="1" noChangeArrowheads="1" noChangeShapeType="1" noTextEdit="1"/>
              </p:cNvSpPr>
              <p:nvPr/>
            </p:nvSpPr>
            <p:spPr>
              <a:xfrm rot="2516087">
                <a:off x="2094426" y="3706348"/>
                <a:ext cx="624530" cy="257956"/>
              </a:xfrm>
              <a:prstGeom prst="rect">
                <a:avLst/>
              </a:prstGeom>
              <a:blipFill>
                <a:blip r:embed="rId2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5" name="Rectángulo 64">
                <a:extLst>
                  <a:ext uri="{FF2B5EF4-FFF2-40B4-BE49-F238E27FC236}">
                    <a16:creationId xmlns:a16="http://schemas.microsoft.com/office/drawing/2014/main" id="{909D4099-E9FA-49C2-BDB3-EABB26B87B5A}"/>
                  </a:ext>
                </a:extLst>
              </p:cNvPr>
              <p:cNvSpPr/>
              <p:nvPr/>
            </p:nvSpPr>
            <p:spPr>
              <a:xfrm>
                <a:off x="1930904" y="4580412"/>
                <a:ext cx="624530"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𝟏</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𝟐</m:t>
                          </m:r>
                        </m:sub>
                        <m:sup>
                          <m:r>
                            <a:rPr lang="es-ES" sz="800" b="1" i="1">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𝟏</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oMath>
                  </m:oMathPara>
                </a14:m>
                <a:endParaRPr lang="es-ES" b="1" dirty="0"/>
              </a:p>
            </p:txBody>
          </p:sp>
        </mc:Choice>
        <mc:Fallback xmlns="">
          <p:sp>
            <p:nvSpPr>
              <p:cNvPr id="65" name="Rectángulo 64">
                <a:extLst>
                  <a:ext uri="{FF2B5EF4-FFF2-40B4-BE49-F238E27FC236}">
                    <a16:creationId xmlns:a16="http://schemas.microsoft.com/office/drawing/2014/main" id="{909D4099-E9FA-49C2-BDB3-EABB26B87B5A}"/>
                  </a:ext>
                </a:extLst>
              </p:cNvPr>
              <p:cNvSpPr>
                <a:spLocks noRot="1" noChangeAspect="1" noMove="1" noResize="1" noEditPoints="1" noAdjustHandles="1" noChangeArrowheads="1" noChangeShapeType="1" noTextEdit="1"/>
              </p:cNvSpPr>
              <p:nvPr/>
            </p:nvSpPr>
            <p:spPr>
              <a:xfrm>
                <a:off x="1930904" y="4580412"/>
                <a:ext cx="624530" cy="257956"/>
              </a:xfrm>
              <a:prstGeom prst="rect">
                <a:avLst/>
              </a:prstGeom>
              <a:blipFill>
                <a:blip r:embed="rId2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6" name="Rectángulo 65">
                <a:extLst>
                  <a:ext uri="{FF2B5EF4-FFF2-40B4-BE49-F238E27FC236}">
                    <a16:creationId xmlns:a16="http://schemas.microsoft.com/office/drawing/2014/main" id="{2C68F3D3-A615-4EC7-A3D1-B6B65693B177}"/>
                  </a:ext>
                </a:extLst>
              </p:cNvPr>
              <p:cNvSpPr/>
              <p:nvPr/>
            </p:nvSpPr>
            <p:spPr>
              <a:xfrm>
                <a:off x="2231432" y="4980407"/>
                <a:ext cx="624530" cy="257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800" b="1" i="1" smtClean="0">
                              <a:solidFill>
                                <a:schemeClr val="accent6"/>
                              </a:solidFill>
                              <a:latin typeface="Cambria Math" panose="02040503050406030204" pitchFamily="18" charset="0"/>
                            </a:rPr>
                          </m:ctrlPr>
                        </m:sSubSupPr>
                        <m:e>
                          <m:r>
                            <a:rPr lang="es-ES" sz="800" b="1" i="1">
                              <a:solidFill>
                                <a:schemeClr val="accent6"/>
                              </a:solidFill>
                              <a:latin typeface="Cambria Math" panose="02040503050406030204" pitchFamily="18" charset="0"/>
                              <a:ea typeface="Cambria Math" panose="02040503050406030204" pitchFamily="18" charset="0"/>
                            </a:rPr>
                            <m:t>∆</m:t>
                          </m:r>
                          <m:r>
                            <a:rPr lang="es-ES" sz="800" b="1" i="1">
                              <a:solidFill>
                                <a:schemeClr val="accent6"/>
                              </a:solidFill>
                              <a:latin typeface="Cambria Math" panose="02040503050406030204" pitchFamily="18" charset="0"/>
                              <a:ea typeface="Cambria Math" panose="02040503050406030204" pitchFamily="18" charset="0"/>
                            </a:rPr>
                            <m:t>𝒘</m:t>
                          </m:r>
                        </m:e>
                        <m:sub>
                          <m:r>
                            <a:rPr lang="es-ES" sz="800" b="1" i="1" smtClean="0">
                              <a:solidFill>
                                <a:schemeClr val="accent6"/>
                              </a:solidFill>
                              <a:latin typeface="Cambria Math" panose="02040503050406030204" pitchFamily="18" charset="0"/>
                              <a:ea typeface="Cambria Math" panose="02040503050406030204" pitchFamily="18" charset="0"/>
                            </a:rPr>
                            <m:t>𝟐</m:t>
                          </m:r>
                          <m:r>
                            <a:rPr lang="es-ES" sz="800" b="1" i="1" smtClean="0">
                              <a:solidFill>
                                <a:schemeClr val="accent6"/>
                              </a:solidFill>
                              <a:latin typeface="Cambria Math" panose="02040503050406030204" pitchFamily="18" charset="0"/>
                              <a:ea typeface="Cambria Math" panose="02040503050406030204" pitchFamily="18" charset="0"/>
                            </a:rPr>
                            <m:t>,</m:t>
                          </m:r>
                          <m:r>
                            <a:rPr lang="es-ES" sz="800" b="1" i="1" smtClean="0">
                              <a:solidFill>
                                <a:schemeClr val="accent6"/>
                              </a:solidFill>
                              <a:latin typeface="Cambria Math" panose="02040503050406030204" pitchFamily="18" charset="0"/>
                              <a:ea typeface="Cambria Math" panose="02040503050406030204" pitchFamily="18" charset="0"/>
                            </a:rPr>
                            <m:t>𝟐</m:t>
                          </m:r>
                        </m:sub>
                        <m:sup>
                          <m:r>
                            <a:rPr lang="es-ES" sz="800" b="1" i="1">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𝟏</m:t>
                          </m:r>
                          <m:r>
                            <a:rPr lang="es-ES" sz="800" b="1" i="1">
                              <a:solidFill>
                                <a:schemeClr val="accent6"/>
                              </a:solidFill>
                              <a:latin typeface="Cambria Math" panose="02040503050406030204" pitchFamily="18" charset="0"/>
                            </a:rPr>
                            <m:t>)</m:t>
                          </m:r>
                        </m:sup>
                      </m:sSubSup>
                      <m:r>
                        <a:rPr lang="es-ES" sz="800" b="1" i="1" smtClean="0">
                          <a:solidFill>
                            <a:schemeClr val="accent6"/>
                          </a:solidFill>
                          <a:latin typeface="Cambria Math" panose="02040503050406030204" pitchFamily="18" charset="0"/>
                        </a:rPr>
                        <m:t>=</m:t>
                      </m:r>
                      <m:r>
                        <a:rPr lang="es-ES" sz="800" b="1" i="1" smtClean="0">
                          <a:solidFill>
                            <a:schemeClr val="accent6"/>
                          </a:solidFill>
                          <a:latin typeface="Cambria Math" panose="02040503050406030204" pitchFamily="18" charset="0"/>
                        </a:rPr>
                        <m:t>𝟎</m:t>
                      </m:r>
                    </m:oMath>
                  </m:oMathPara>
                </a14:m>
                <a:endParaRPr lang="es-ES" b="1" dirty="0"/>
              </a:p>
            </p:txBody>
          </p:sp>
        </mc:Choice>
        <mc:Fallback xmlns="">
          <p:sp>
            <p:nvSpPr>
              <p:cNvPr id="66" name="Rectángulo 65">
                <a:extLst>
                  <a:ext uri="{FF2B5EF4-FFF2-40B4-BE49-F238E27FC236}">
                    <a16:creationId xmlns:a16="http://schemas.microsoft.com/office/drawing/2014/main" id="{2C68F3D3-A615-4EC7-A3D1-B6B65693B177}"/>
                  </a:ext>
                </a:extLst>
              </p:cNvPr>
              <p:cNvSpPr>
                <a:spLocks noRot="1" noChangeAspect="1" noMove="1" noResize="1" noEditPoints="1" noAdjustHandles="1" noChangeArrowheads="1" noChangeShapeType="1" noTextEdit="1"/>
              </p:cNvSpPr>
              <p:nvPr/>
            </p:nvSpPr>
            <p:spPr>
              <a:xfrm>
                <a:off x="2231432" y="4980407"/>
                <a:ext cx="624530" cy="257956"/>
              </a:xfrm>
              <a:prstGeom prst="rect">
                <a:avLst/>
              </a:prstGeom>
              <a:blipFill>
                <a:blip r:embed="rId26"/>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870308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Perceptrón Multicapa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31</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3F586BA3-1176-4DE9-AD26-C38173504F98}"/>
              </a:ext>
            </a:extLst>
          </p:cNvPr>
          <p:cNvSpPr/>
          <p:nvPr/>
        </p:nvSpPr>
        <p:spPr>
          <a:xfrm>
            <a:off x="3980362" y="1485084"/>
            <a:ext cx="756000" cy="755219"/>
          </a:xfrm>
          <a:prstGeom prst="ellipse">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9" name="Elipse 8">
            <a:extLst>
              <a:ext uri="{FF2B5EF4-FFF2-40B4-BE49-F238E27FC236}">
                <a16:creationId xmlns:a16="http://schemas.microsoft.com/office/drawing/2014/main" id="{3E478253-963A-4528-8FD2-D5E9645D94B9}"/>
              </a:ext>
            </a:extLst>
          </p:cNvPr>
          <p:cNvSpPr/>
          <p:nvPr/>
        </p:nvSpPr>
        <p:spPr>
          <a:xfrm>
            <a:off x="3224362" y="3000096"/>
            <a:ext cx="756000" cy="75521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1</a:t>
            </a:r>
          </a:p>
        </p:txBody>
      </p:sp>
      <p:sp>
        <p:nvSpPr>
          <p:cNvPr id="10" name="Elipse 9">
            <a:extLst>
              <a:ext uri="{FF2B5EF4-FFF2-40B4-BE49-F238E27FC236}">
                <a16:creationId xmlns:a16="http://schemas.microsoft.com/office/drawing/2014/main" id="{3EF02CC9-EBA5-49EB-BBF4-632F078FCC82}"/>
              </a:ext>
            </a:extLst>
          </p:cNvPr>
          <p:cNvSpPr/>
          <p:nvPr/>
        </p:nvSpPr>
        <p:spPr>
          <a:xfrm>
            <a:off x="3224362" y="4511033"/>
            <a:ext cx="756000" cy="7552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I</a:t>
            </a:r>
            <a:r>
              <a:rPr lang="es-ES" baseline="-25000" dirty="0">
                <a:ln w="0"/>
                <a:solidFill>
                  <a:schemeClr val="tx1"/>
                </a:solidFill>
                <a:effectLst>
                  <a:outerShdw blurRad="38100" dist="19050" dir="2700000" algn="tl" rotWithShape="0">
                    <a:schemeClr val="dk1">
                      <a:alpha val="40000"/>
                    </a:schemeClr>
                  </a:outerShdw>
                </a:effectLst>
              </a:rPr>
              <a:t>2</a:t>
            </a:r>
          </a:p>
        </p:txBody>
      </p:sp>
      <p:sp>
        <p:nvSpPr>
          <p:cNvPr id="11" name="Elipse 10">
            <a:extLst>
              <a:ext uri="{FF2B5EF4-FFF2-40B4-BE49-F238E27FC236}">
                <a16:creationId xmlns:a16="http://schemas.microsoft.com/office/drawing/2014/main" id="{AF3AC6A9-647F-4E31-836A-5E5FA976CEFD}"/>
              </a:ext>
            </a:extLst>
          </p:cNvPr>
          <p:cNvSpPr/>
          <p:nvPr/>
        </p:nvSpPr>
        <p:spPr>
          <a:xfrm>
            <a:off x="5845063" y="3000097"/>
            <a:ext cx="756000" cy="755219"/>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1</a:t>
            </a:r>
            <a:endParaRPr lang="es-ES" baseline="-25000" dirty="0">
              <a:ln w="0"/>
              <a:solidFill>
                <a:srgbClr val="FF0000"/>
              </a:solidFill>
              <a:effectLst>
                <a:outerShdw blurRad="38100" dist="19050" dir="2700000" algn="tl" rotWithShape="0">
                  <a:schemeClr val="dk1">
                    <a:alpha val="40000"/>
                  </a:schemeClr>
                </a:outerShdw>
              </a:effectLst>
            </a:endParaRPr>
          </a:p>
        </p:txBody>
      </p:sp>
      <p:sp>
        <p:nvSpPr>
          <p:cNvPr id="12" name="Elipse 11">
            <a:extLst>
              <a:ext uri="{FF2B5EF4-FFF2-40B4-BE49-F238E27FC236}">
                <a16:creationId xmlns:a16="http://schemas.microsoft.com/office/drawing/2014/main" id="{C3A8EDB3-088D-4E41-BA79-3A7B52A26880}"/>
              </a:ext>
            </a:extLst>
          </p:cNvPr>
          <p:cNvSpPr/>
          <p:nvPr/>
        </p:nvSpPr>
        <p:spPr>
          <a:xfrm>
            <a:off x="5845063" y="4511033"/>
            <a:ext cx="756000" cy="755219"/>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2</a:t>
            </a:r>
          </a:p>
        </p:txBody>
      </p:sp>
      <p:sp>
        <p:nvSpPr>
          <p:cNvPr id="13" name="Elipse 12">
            <a:extLst>
              <a:ext uri="{FF2B5EF4-FFF2-40B4-BE49-F238E27FC236}">
                <a16:creationId xmlns:a16="http://schemas.microsoft.com/office/drawing/2014/main" id="{87B87DC3-CCEF-4521-A871-FD838F36B0E0}"/>
              </a:ext>
            </a:extLst>
          </p:cNvPr>
          <p:cNvSpPr/>
          <p:nvPr/>
        </p:nvSpPr>
        <p:spPr>
          <a:xfrm>
            <a:off x="7820478" y="3756836"/>
            <a:ext cx="756000" cy="7552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S</a:t>
            </a:r>
            <a:r>
              <a:rPr lang="es-ES" baseline="-25000" dirty="0">
                <a:ln w="0"/>
                <a:solidFill>
                  <a:schemeClr val="tx1"/>
                </a:solidFill>
                <a:effectLst>
                  <a:outerShdw blurRad="38100" dist="19050" dir="2700000" algn="tl" rotWithShape="0">
                    <a:schemeClr val="dk1">
                      <a:alpha val="40000"/>
                    </a:schemeClr>
                  </a:outerShdw>
                </a:effectLst>
              </a:rPr>
              <a:t>1</a:t>
            </a:r>
          </a:p>
        </p:txBody>
      </p:sp>
      <p:sp>
        <p:nvSpPr>
          <p:cNvPr id="14" name="Elipse 13">
            <a:extLst>
              <a:ext uri="{FF2B5EF4-FFF2-40B4-BE49-F238E27FC236}">
                <a16:creationId xmlns:a16="http://schemas.microsoft.com/office/drawing/2014/main" id="{F09F2242-2B19-442C-B444-D964F6269FFB}"/>
              </a:ext>
            </a:extLst>
          </p:cNvPr>
          <p:cNvSpPr/>
          <p:nvPr/>
        </p:nvSpPr>
        <p:spPr>
          <a:xfrm>
            <a:off x="6603264" y="1469828"/>
            <a:ext cx="756000" cy="755219"/>
          </a:xfrm>
          <a:prstGeom prst="ellipse">
            <a:avLst/>
          </a:prstGeom>
          <a:solidFill>
            <a:schemeClr val="bg1">
              <a:lumMod val="95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w="0"/>
                <a:solidFill>
                  <a:schemeClr val="tx1"/>
                </a:solidFill>
                <a:effectLst>
                  <a:outerShdw blurRad="38100" dist="19050" dir="2700000" algn="tl" rotWithShape="0">
                    <a:schemeClr val="dk1">
                      <a:alpha val="40000"/>
                    </a:schemeClr>
                  </a:outerShdw>
                </a:effectLst>
              </a:rPr>
              <a:t>N</a:t>
            </a:r>
            <a:r>
              <a:rPr lang="es-ES" baseline="-25000" dirty="0">
                <a:ln w="0"/>
                <a:solidFill>
                  <a:schemeClr val="tx1"/>
                </a:solidFill>
                <a:effectLst>
                  <a:outerShdw blurRad="38100" dist="19050" dir="2700000" algn="tl" rotWithShape="0">
                    <a:schemeClr val="dk1">
                      <a:alpha val="40000"/>
                    </a:schemeClr>
                  </a:outerShdw>
                </a:effectLst>
              </a:rPr>
              <a:t>0</a:t>
            </a:r>
          </a:p>
        </p:txBody>
      </p:sp>
      <p:sp>
        <p:nvSpPr>
          <p:cNvPr id="15" name="CuadroTexto 14">
            <a:extLst>
              <a:ext uri="{FF2B5EF4-FFF2-40B4-BE49-F238E27FC236}">
                <a16:creationId xmlns:a16="http://schemas.microsoft.com/office/drawing/2014/main" id="{46870AA8-C2F4-4301-A138-37DF45BA5498}"/>
              </a:ext>
            </a:extLst>
          </p:cNvPr>
          <p:cNvSpPr txBox="1"/>
          <p:nvPr/>
        </p:nvSpPr>
        <p:spPr>
          <a:xfrm>
            <a:off x="3175374" y="5772177"/>
            <a:ext cx="853975" cy="492443"/>
          </a:xfrm>
          <a:prstGeom prst="rect">
            <a:avLst/>
          </a:prstGeom>
          <a:noFill/>
        </p:spPr>
        <p:txBody>
          <a:bodyPr wrap="square" rtlCol="0">
            <a:spAutoFit/>
          </a:bodyPr>
          <a:lstStyle/>
          <a:p>
            <a:pPr algn="ctr"/>
            <a:r>
              <a:rPr lang="es-ES" sz="1400" dirty="0"/>
              <a:t>Capa 0</a:t>
            </a:r>
          </a:p>
          <a:p>
            <a:pPr algn="ctr"/>
            <a:r>
              <a:rPr lang="es-ES" sz="1100" dirty="0">
                <a:solidFill>
                  <a:schemeClr val="accent6"/>
                </a:solidFill>
              </a:rPr>
              <a:t>Entrada</a:t>
            </a:r>
            <a:endParaRPr lang="es-ES" sz="1400" dirty="0">
              <a:solidFill>
                <a:schemeClr val="accent6"/>
              </a:solidFill>
            </a:endParaRPr>
          </a:p>
        </p:txBody>
      </p:sp>
      <p:sp>
        <p:nvSpPr>
          <p:cNvPr id="16" name="CuadroTexto 15">
            <a:extLst>
              <a:ext uri="{FF2B5EF4-FFF2-40B4-BE49-F238E27FC236}">
                <a16:creationId xmlns:a16="http://schemas.microsoft.com/office/drawing/2014/main" id="{1AF46529-A4D1-49C3-AD61-283CCCC1A1F5}"/>
              </a:ext>
            </a:extLst>
          </p:cNvPr>
          <p:cNvSpPr txBox="1"/>
          <p:nvPr/>
        </p:nvSpPr>
        <p:spPr>
          <a:xfrm>
            <a:off x="5796075" y="5772177"/>
            <a:ext cx="853975" cy="492443"/>
          </a:xfrm>
          <a:prstGeom prst="rect">
            <a:avLst/>
          </a:prstGeom>
          <a:noFill/>
        </p:spPr>
        <p:txBody>
          <a:bodyPr wrap="square" rtlCol="0">
            <a:spAutoFit/>
          </a:bodyPr>
          <a:lstStyle/>
          <a:p>
            <a:pPr algn="ctr"/>
            <a:r>
              <a:rPr lang="es-ES" sz="1400" dirty="0"/>
              <a:t>Capa 1</a:t>
            </a:r>
          </a:p>
          <a:p>
            <a:pPr algn="ctr"/>
            <a:r>
              <a:rPr lang="es-ES" sz="1100" dirty="0">
                <a:solidFill>
                  <a:schemeClr val="accent1"/>
                </a:solidFill>
              </a:rPr>
              <a:t>Oculta</a:t>
            </a:r>
            <a:endParaRPr lang="es-ES" sz="1400" dirty="0">
              <a:solidFill>
                <a:schemeClr val="accent1"/>
              </a:solidFill>
            </a:endParaRPr>
          </a:p>
        </p:txBody>
      </p:sp>
      <p:sp>
        <p:nvSpPr>
          <p:cNvPr id="17" name="CuadroTexto 16">
            <a:extLst>
              <a:ext uri="{FF2B5EF4-FFF2-40B4-BE49-F238E27FC236}">
                <a16:creationId xmlns:a16="http://schemas.microsoft.com/office/drawing/2014/main" id="{4D95126E-1FF1-4E04-ADDF-39E1FDC5666D}"/>
              </a:ext>
            </a:extLst>
          </p:cNvPr>
          <p:cNvSpPr txBox="1"/>
          <p:nvPr/>
        </p:nvSpPr>
        <p:spPr>
          <a:xfrm>
            <a:off x="7771490" y="5772176"/>
            <a:ext cx="853975" cy="492443"/>
          </a:xfrm>
          <a:prstGeom prst="rect">
            <a:avLst/>
          </a:prstGeom>
          <a:noFill/>
        </p:spPr>
        <p:txBody>
          <a:bodyPr wrap="square" rtlCol="0">
            <a:spAutoFit/>
          </a:bodyPr>
          <a:lstStyle/>
          <a:p>
            <a:pPr algn="ctr"/>
            <a:r>
              <a:rPr lang="es-ES" sz="1400" dirty="0"/>
              <a:t>Capa 2</a:t>
            </a:r>
          </a:p>
          <a:p>
            <a:pPr algn="ctr"/>
            <a:r>
              <a:rPr lang="es-ES" sz="1100" dirty="0">
                <a:solidFill>
                  <a:srgbClr val="FF0000"/>
                </a:solidFill>
              </a:rPr>
              <a:t>Salida</a:t>
            </a:r>
          </a:p>
        </p:txBody>
      </p:sp>
      <p:cxnSp>
        <p:nvCxnSpPr>
          <p:cNvPr id="19" name="Conector recto de flecha 18">
            <a:extLst>
              <a:ext uri="{FF2B5EF4-FFF2-40B4-BE49-F238E27FC236}">
                <a16:creationId xmlns:a16="http://schemas.microsoft.com/office/drawing/2014/main" id="{07DC33E1-E36A-40CD-8CE3-B7742E452C8E}"/>
              </a:ext>
            </a:extLst>
          </p:cNvPr>
          <p:cNvCxnSpPr>
            <a:stCxn id="9" idx="6"/>
            <a:endCxn id="11" idx="2"/>
          </p:cNvCxnSpPr>
          <p:nvPr/>
        </p:nvCxnSpPr>
        <p:spPr>
          <a:xfrm>
            <a:off x="3980362" y="3377706"/>
            <a:ext cx="1864701" cy="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BDA5C15-51A9-4165-BBCC-480678C6F94C}"/>
              </a:ext>
            </a:extLst>
          </p:cNvPr>
          <p:cNvCxnSpPr>
            <a:stCxn id="9" idx="6"/>
            <a:endCxn id="12" idx="2"/>
          </p:cNvCxnSpPr>
          <p:nvPr/>
        </p:nvCxnSpPr>
        <p:spPr>
          <a:xfrm>
            <a:off x="3980362" y="3377706"/>
            <a:ext cx="1864701" cy="15109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F29C73A9-9DF8-43E7-BD8E-3FDD9760B182}"/>
              </a:ext>
            </a:extLst>
          </p:cNvPr>
          <p:cNvCxnSpPr>
            <a:cxnSpLocks/>
            <a:stCxn id="10" idx="6"/>
            <a:endCxn id="11" idx="2"/>
          </p:cNvCxnSpPr>
          <p:nvPr/>
        </p:nvCxnSpPr>
        <p:spPr>
          <a:xfrm flipV="1">
            <a:off x="3980362" y="3377707"/>
            <a:ext cx="1864701" cy="1510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6110A85-B4C5-4B60-8003-5687C95F7642}"/>
              </a:ext>
            </a:extLst>
          </p:cNvPr>
          <p:cNvCxnSpPr>
            <a:cxnSpLocks/>
            <a:stCxn id="10" idx="6"/>
            <a:endCxn id="12" idx="2"/>
          </p:cNvCxnSpPr>
          <p:nvPr/>
        </p:nvCxnSpPr>
        <p:spPr>
          <a:xfrm>
            <a:off x="3980362" y="4888643"/>
            <a:ext cx="18647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5B859404-C6D1-4EB8-BCDE-DCD738CDDF47}"/>
              </a:ext>
            </a:extLst>
          </p:cNvPr>
          <p:cNvCxnSpPr>
            <a:cxnSpLocks/>
            <a:stCxn id="7" idx="5"/>
            <a:endCxn id="11" idx="2"/>
          </p:cNvCxnSpPr>
          <p:nvPr/>
        </p:nvCxnSpPr>
        <p:spPr>
          <a:xfrm>
            <a:off x="4625648" y="2129704"/>
            <a:ext cx="1219415" cy="124800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ector recto de flecha 31">
            <a:extLst>
              <a:ext uri="{FF2B5EF4-FFF2-40B4-BE49-F238E27FC236}">
                <a16:creationId xmlns:a16="http://schemas.microsoft.com/office/drawing/2014/main" id="{6D9F6146-E798-4556-A0EA-21FB12BD7406}"/>
              </a:ext>
            </a:extLst>
          </p:cNvPr>
          <p:cNvCxnSpPr>
            <a:cxnSpLocks/>
            <a:stCxn id="7" idx="5"/>
            <a:endCxn id="12" idx="2"/>
          </p:cNvCxnSpPr>
          <p:nvPr/>
        </p:nvCxnSpPr>
        <p:spPr>
          <a:xfrm>
            <a:off x="4625648" y="2129704"/>
            <a:ext cx="1219415" cy="275893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4" name="Conector recto de flecha 33">
            <a:extLst>
              <a:ext uri="{FF2B5EF4-FFF2-40B4-BE49-F238E27FC236}">
                <a16:creationId xmlns:a16="http://schemas.microsoft.com/office/drawing/2014/main" id="{31E45650-BD41-493E-87D4-1C94D14F65DE}"/>
              </a:ext>
            </a:extLst>
          </p:cNvPr>
          <p:cNvCxnSpPr>
            <a:stCxn id="11" idx="6"/>
            <a:endCxn id="13" idx="2"/>
          </p:cNvCxnSpPr>
          <p:nvPr/>
        </p:nvCxnSpPr>
        <p:spPr>
          <a:xfrm>
            <a:off x="6601063" y="3377707"/>
            <a:ext cx="1219415" cy="7567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5B1A9C4-C941-479E-A2C7-0D6F268D9C74}"/>
              </a:ext>
            </a:extLst>
          </p:cNvPr>
          <p:cNvCxnSpPr>
            <a:stCxn id="12" idx="6"/>
            <a:endCxn id="13" idx="2"/>
          </p:cNvCxnSpPr>
          <p:nvPr/>
        </p:nvCxnSpPr>
        <p:spPr>
          <a:xfrm flipV="1">
            <a:off x="6601063" y="4134446"/>
            <a:ext cx="1219415" cy="75419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D131B8FF-6246-4DA4-88CC-D0E06D6CBCFD}"/>
              </a:ext>
            </a:extLst>
          </p:cNvPr>
          <p:cNvCxnSpPr>
            <a:cxnSpLocks/>
            <a:stCxn id="14" idx="5"/>
            <a:endCxn id="13" idx="2"/>
          </p:cNvCxnSpPr>
          <p:nvPr/>
        </p:nvCxnSpPr>
        <p:spPr>
          <a:xfrm>
            <a:off x="7248550" y="2114448"/>
            <a:ext cx="571928" cy="201999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E1F7410-8A11-4708-A81B-48AFCEF29FD5}"/>
              </a:ext>
            </a:extLst>
          </p:cNvPr>
          <p:cNvCxnSpPr>
            <a:cxnSpLocks/>
            <a:stCxn id="13" idx="6"/>
          </p:cNvCxnSpPr>
          <p:nvPr/>
        </p:nvCxnSpPr>
        <p:spPr>
          <a:xfrm flipV="1">
            <a:off x="8576478" y="4133174"/>
            <a:ext cx="367235" cy="12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3D0F6CF-6A75-4754-B48C-AB8C295BE7A5}"/>
                  </a:ext>
                </a:extLst>
              </p:cNvPr>
              <p:cNvSpPr txBox="1"/>
              <p:nvPr/>
            </p:nvSpPr>
            <p:spPr>
              <a:xfrm>
                <a:off x="4875612" y="2020119"/>
                <a:ext cx="672748"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m:t>
                      </m:r>
                      <m:r>
                        <a:rPr lang="es-ES" sz="1000" b="0" i="1" smtClean="0">
                          <a:solidFill>
                            <a:srgbClr val="FF0000"/>
                          </a:solidFill>
                          <a:latin typeface="Cambria Math" panose="02040503050406030204" pitchFamily="18" charset="0"/>
                        </a:rPr>
                        <m:t>0.99</m:t>
                      </m:r>
                    </m:oMath>
                  </m:oMathPara>
                </a14:m>
                <a:endParaRPr lang="es-ES" dirty="0"/>
              </a:p>
            </p:txBody>
          </p:sp>
        </mc:Choice>
        <mc:Fallback xmlns="">
          <p:sp>
            <p:nvSpPr>
              <p:cNvPr id="44" name="CuadroTexto 43">
                <a:extLst>
                  <a:ext uri="{FF2B5EF4-FFF2-40B4-BE49-F238E27FC236}">
                    <a16:creationId xmlns:a16="http://schemas.microsoft.com/office/drawing/2014/main" id="{13D0F6CF-6A75-4754-B48C-AB8C295BE7A5}"/>
                  </a:ext>
                </a:extLst>
              </p:cNvPr>
              <p:cNvSpPr txBox="1">
                <a:spLocks noRot="1" noChangeAspect="1" noMove="1" noResize="1" noEditPoints="1" noAdjustHandles="1" noChangeArrowheads="1" noChangeShapeType="1" noTextEdit="1"/>
              </p:cNvSpPr>
              <p:nvPr/>
            </p:nvSpPr>
            <p:spPr>
              <a:xfrm>
                <a:off x="4875612" y="2020119"/>
                <a:ext cx="672748" cy="204928"/>
              </a:xfrm>
              <a:prstGeom prst="rect">
                <a:avLst/>
              </a:prstGeom>
              <a:blipFill>
                <a:blip r:embed="rId2"/>
                <a:stretch>
                  <a:fillRect l="-2727" t="-2941" r="-4545"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5733E149-661C-4134-BE06-C0A68DEAA2E3}"/>
                  </a:ext>
                </a:extLst>
              </p:cNvPr>
              <p:cNvSpPr txBox="1"/>
              <p:nvPr/>
            </p:nvSpPr>
            <p:spPr>
              <a:xfrm>
                <a:off x="4277346" y="2446754"/>
                <a:ext cx="672748"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2,0</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m:t>
                      </m:r>
                      <m:r>
                        <a:rPr lang="es-ES" sz="1000" b="0" i="1" smtClean="0">
                          <a:solidFill>
                            <a:srgbClr val="FF0000"/>
                          </a:solidFill>
                          <a:latin typeface="Cambria Math" panose="02040503050406030204" pitchFamily="18" charset="0"/>
                        </a:rPr>
                        <m:t>2.01</m:t>
                      </m:r>
                    </m:oMath>
                  </m:oMathPara>
                </a14:m>
                <a:endParaRPr lang="es-ES" dirty="0"/>
              </a:p>
            </p:txBody>
          </p:sp>
        </mc:Choice>
        <mc:Fallback xmlns="">
          <p:sp>
            <p:nvSpPr>
              <p:cNvPr id="45" name="CuadroTexto 44">
                <a:extLst>
                  <a:ext uri="{FF2B5EF4-FFF2-40B4-BE49-F238E27FC236}">
                    <a16:creationId xmlns:a16="http://schemas.microsoft.com/office/drawing/2014/main" id="{5733E149-661C-4134-BE06-C0A68DEAA2E3}"/>
                  </a:ext>
                </a:extLst>
              </p:cNvPr>
              <p:cNvSpPr txBox="1">
                <a:spLocks noRot="1" noChangeAspect="1" noMove="1" noResize="1" noEditPoints="1" noAdjustHandles="1" noChangeArrowheads="1" noChangeShapeType="1" noTextEdit="1"/>
              </p:cNvSpPr>
              <p:nvPr/>
            </p:nvSpPr>
            <p:spPr>
              <a:xfrm>
                <a:off x="4277346" y="2446754"/>
                <a:ext cx="672748" cy="204928"/>
              </a:xfrm>
              <a:prstGeom prst="rect">
                <a:avLst/>
              </a:prstGeom>
              <a:blipFill>
                <a:blip r:embed="rId3"/>
                <a:stretch>
                  <a:fillRect l="-2727" t="-2941" r="-4545"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7EBD752-7D5F-485F-B2BE-0C3A6B3EBA87}"/>
                  </a:ext>
                </a:extLst>
              </p:cNvPr>
              <p:cNvSpPr txBox="1"/>
              <p:nvPr/>
            </p:nvSpPr>
            <p:spPr>
              <a:xfrm>
                <a:off x="4118981" y="3151465"/>
                <a:ext cx="602216"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m:t>
                      </m:r>
                      <m:r>
                        <a:rPr lang="es-ES" sz="1000" b="0" i="1" smtClean="0">
                          <a:solidFill>
                            <a:srgbClr val="FF0000"/>
                          </a:solidFill>
                          <a:latin typeface="Cambria Math" panose="02040503050406030204" pitchFamily="18" charset="0"/>
                        </a:rPr>
                        <m:t>−1</m:t>
                      </m:r>
                    </m:oMath>
                  </m:oMathPara>
                </a14:m>
                <a:endParaRPr lang="es-ES" dirty="0"/>
              </a:p>
            </p:txBody>
          </p:sp>
        </mc:Choice>
        <mc:Fallback xmlns="">
          <p:sp>
            <p:nvSpPr>
              <p:cNvPr id="46" name="CuadroTexto 45">
                <a:extLst>
                  <a:ext uri="{FF2B5EF4-FFF2-40B4-BE49-F238E27FC236}">
                    <a16:creationId xmlns:a16="http://schemas.microsoft.com/office/drawing/2014/main" id="{07EBD752-7D5F-485F-B2BE-0C3A6B3EBA87}"/>
                  </a:ext>
                </a:extLst>
              </p:cNvPr>
              <p:cNvSpPr txBox="1">
                <a:spLocks noRot="1" noChangeAspect="1" noMove="1" noResize="1" noEditPoints="1" noAdjustHandles="1" noChangeArrowheads="1" noChangeShapeType="1" noTextEdit="1"/>
              </p:cNvSpPr>
              <p:nvPr/>
            </p:nvSpPr>
            <p:spPr>
              <a:xfrm>
                <a:off x="4118981" y="3151465"/>
                <a:ext cx="602216" cy="204800"/>
              </a:xfrm>
              <a:prstGeom prst="rect">
                <a:avLst/>
              </a:prstGeom>
              <a:blipFill>
                <a:blip r:embed="rId4"/>
                <a:stretch>
                  <a:fillRect l="-3061" t="-2941" r="-6122"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136D7DC4-D951-42A7-9C57-05D0B45FD7EA}"/>
                  </a:ext>
                </a:extLst>
              </p:cNvPr>
              <p:cNvSpPr txBox="1"/>
              <p:nvPr/>
            </p:nvSpPr>
            <p:spPr>
              <a:xfrm>
                <a:off x="3953765" y="3730329"/>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2,1</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m:t>
                      </m:r>
                      <m:r>
                        <a:rPr lang="es-ES" sz="1000" b="0" i="1" smtClean="0">
                          <a:solidFill>
                            <a:srgbClr val="FF0000"/>
                          </a:solidFill>
                          <a:latin typeface="Cambria Math" panose="02040503050406030204" pitchFamily="18" charset="0"/>
                        </a:rPr>
                        <m:t>0</m:t>
                      </m:r>
                    </m:oMath>
                  </m:oMathPara>
                </a14:m>
                <a:endParaRPr lang="es-ES" dirty="0"/>
              </a:p>
            </p:txBody>
          </p:sp>
        </mc:Choice>
        <mc:Fallback xmlns="">
          <p:sp>
            <p:nvSpPr>
              <p:cNvPr id="47" name="CuadroTexto 46">
                <a:extLst>
                  <a:ext uri="{FF2B5EF4-FFF2-40B4-BE49-F238E27FC236}">
                    <a16:creationId xmlns:a16="http://schemas.microsoft.com/office/drawing/2014/main" id="{136D7DC4-D951-42A7-9C57-05D0B45FD7EA}"/>
                  </a:ext>
                </a:extLst>
              </p:cNvPr>
              <p:cNvSpPr txBox="1">
                <a:spLocks noRot="1" noChangeAspect="1" noMove="1" noResize="1" noEditPoints="1" noAdjustHandles="1" noChangeArrowheads="1" noChangeShapeType="1" noTextEdit="1"/>
              </p:cNvSpPr>
              <p:nvPr/>
            </p:nvSpPr>
            <p:spPr>
              <a:xfrm>
                <a:off x="3953765" y="3730329"/>
                <a:ext cx="506036" cy="204928"/>
              </a:xfrm>
              <a:prstGeom prst="rect">
                <a:avLst/>
              </a:prstGeom>
              <a:blipFill>
                <a:blip r:embed="rId5"/>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3DE06835-CA3C-4E06-9A86-19F90B8525DA}"/>
                  </a:ext>
                </a:extLst>
              </p:cNvPr>
              <p:cNvSpPr txBox="1"/>
              <p:nvPr/>
            </p:nvSpPr>
            <p:spPr>
              <a:xfrm>
                <a:off x="4068790" y="4936428"/>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2,2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m:t>
                      </m:r>
                      <m:r>
                        <a:rPr lang="es-ES" sz="1000" b="0" i="1" smtClean="0">
                          <a:solidFill>
                            <a:srgbClr val="FF0000"/>
                          </a:solidFill>
                          <a:latin typeface="Cambria Math" panose="02040503050406030204" pitchFamily="18" charset="0"/>
                        </a:rPr>
                        <m:t>1</m:t>
                      </m:r>
                    </m:oMath>
                  </m:oMathPara>
                </a14:m>
                <a:endParaRPr lang="es-ES" dirty="0"/>
              </a:p>
            </p:txBody>
          </p:sp>
        </mc:Choice>
        <mc:Fallback xmlns="">
          <p:sp>
            <p:nvSpPr>
              <p:cNvPr id="48" name="CuadroTexto 47">
                <a:extLst>
                  <a:ext uri="{FF2B5EF4-FFF2-40B4-BE49-F238E27FC236}">
                    <a16:creationId xmlns:a16="http://schemas.microsoft.com/office/drawing/2014/main" id="{3DE06835-CA3C-4E06-9A86-19F90B8525DA}"/>
                  </a:ext>
                </a:extLst>
              </p:cNvPr>
              <p:cNvSpPr txBox="1">
                <a:spLocks noRot="1" noChangeAspect="1" noMove="1" noResize="1" noEditPoints="1" noAdjustHandles="1" noChangeArrowheads="1" noChangeShapeType="1" noTextEdit="1"/>
              </p:cNvSpPr>
              <p:nvPr/>
            </p:nvSpPr>
            <p:spPr>
              <a:xfrm>
                <a:off x="4068790" y="4936428"/>
                <a:ext cx="506036" cy="204928"/>
              </a:xfrm>
              <a:prstGeom prst="rect">
                <a:avLst/>
              </a:prstGeom>
              <a:blipFill>
                <a:blip r:embed="rId6"/>
                <a:stretch>
                  <a:fillRect l="-2410" t="-3030" r="-7229"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EBF96380-C026-4A93-929D-47DB53B8D568}"/>
                  </a:ext>
                </a:extLst>
              </p:cNvPr>
              <p:cNvSpPr txBox="1"/>
              <p:nvPr/>
            </p:nvSpPr>
            <p:spPr>
              <a:xfrm>
                <a:off x="3953765" y="4359670"/>
                <a:ext cx="506036"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(1)</m:t>
                          </m:r>
                        </m:sup>
                      </m:sSubSup>
                      <m:r>
                        <a:rPr lang="es-ES" sz="1000" b="0" i="1" smtClean="0">
                          <a:latin typeface="Cambria Math" panose="02040503050406030204" pitchFamily="18" charset="0"/>
                        </a:rPr>
                        <m:t>=</m:t>
                      </m:r>
                      <m:r>
                        <a:rPr lang="es-ES" sz="1000" b="0" i="1" smtClean="0">
                          <a:solidFill>
                            <a:srgbClr val="FF0000"/>
                          </a:solidFill>
                          <a:latin typeface="Cambria Math" panose="02040503050406030204" pitchFamily="18" charset="0"/>
                        </a:rPr>
                        <m:t>0</m:t>
                      </m:r>
                    </m:oMath>
                  </m:oMathPara>
                </a14:m>
                <a:endParaRPr lang="es-ES" dirty="0"/>
              </a:p>
            </p:txBody>
          </p:sp>
        </mc:Choice>
        <mc:Fallback xmlns="">
          <p:sp>
            <p:nvSpPr>
              <p:cNvPr id="49" name="CuadroTexto 48">
                <a:extLst>
                  <a:ext uri="{FF2B5EF4-FFF2-40B4-BE49-F238E27FC236}">
                    <a16:creationId xmlns:a16="http://schemas.microsoft.com/office/drawing/2014/main" id="{EBF96380-C026-4A93-929D-47DB53B8D568}"/>
                  </a:ext>
                </a:extLst>
              </p:cNvPr>
              <p:cNvSpPr txBox="1">
                <a:spLocks noRot="1" noChangeAspect="1" noMove="1" noResize="1" noEditPoints="1" noAdjustHandles="1" noChangeArrowheads="1" noChangeShapeType="1" noTextEdit="1"/>
              </p:cNvSpPr>
              <p:nvPr/>
            </p:nvSpPr>
            <p:spPr>
              <a:xfrm>
                <a:off x="3953765" y="4359670"/>
                <a:ext cx="506036" cy="204928"/>
              </a:xfrm>
              <a:prstGeom prst="rect">
                <a:avLst/>
              </a:prstGeom>
              <a:blipFill>
                <a:blip r:embed="rId7"/>
                <a:stretch>
                  <a:fillRect l="-3614" t="-2941" r="-6024"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C9487ECF-2C12-4032-8DDB-4305A3F0B920}"/>
                  </a:ext>
                </a:extLst>
              </p:cNvPr>
              <p:cNvSpPr txBox="1"/>
              <p:nvPr/>
            </p:nvSpPr>
            <p:spPr>
              <a:xfrm>
                <a:off x="7413676" y="2351585"/>
                <a:ext cx="672748"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1,0</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m:t>
                      </m:r>
                      <m:r>
                        <a:rPr lang="es-ES" sz="1000" b="0" i="1" smtClean="0">
                          <a:solidFill>
                            <a:srgbClr val="FF0000"/>
                          </a:solidFill>
                          <a:latin typeface="Cambria Math" panose="02040503050406030204" pitchFamily="18" charset="0"/>
                        </a:rPr>
                        <m:t>0.92</m:t>
                      </m:r>
                    </m:oMath>
                  </m:oMathPara>
                </a14:m>
                <a:endParaRPr lang="es-ES" dirty="0"/>
              </a:p>
            </p:txBody>
          </p:sp>
        </mc:Choice>
        <mc:Fallback xmlns="">
          <p:sp>
            <p:nvSpPr>
              <p:cNvPr id="50" name="CuadroTexto 49">
                <a:extLst>
                  <a:ext uri="{FF2B5EF4-FFF2-40B4-BE49-F238E27FC236}">
                    <a16:creationId xmlns:a16="http://schemas.microsoft.com/office/drawing/2014/main" id="{C9487ECF-2C12-4032-8DDB-4305A3F0B920}"/>
                  </a:ext>
                </a:extLst>
              </p:cNvPr>
              <p:cNvSpPr txBox="1">
                <a:spLocks noRot="1" noChangeAspect="1" noMove="1" noResize="1" noEditPoints="1" noAdjustHandles="1" noChangeArrowheads="1" noChangeShapeType="1" noTextEdit="1"/>
              </p:cNvSpPr>
              <p:nvPr/>
            </p:nvSpPr>
            <p:spPr>
              <a:xfrm>
                <a:off x="7413676" y="2351585"/>
                <a:ext cx="672748" cy="204928"/>
              </a:xfrm>
              <a:prstGeom prst="rect">
                <a:avLst/>
              </a:prstGeom>
              <a:blipFill>
                <a:blip r:embed="rId8"/>
                <a:stretch>
                  <a:fillRect l="-1802" t="-3030" r="-4505"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617AD13-15B6-4891-A263-5597644A43E4}"/>
                  </a:ext>
                </a:extLst>
              </p:cNvPr>
              <p:cNvSpPr txBox="1"/>
              <p:nvPr/>
            </p:nvSpPr>
            <p:spPr>
              <a:xfrm>
                <a:off x="6715280" y="3253865"/>
                <a:ext cx="672748" cy="204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1,1</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m:t>
                      </m:r>
                      <m:r>
                        <a:rPr lang="es-ES" sz="1000" b="0" i="1" smtClean="0">
                          <a:solidFill>
                            <a:srgbClr val="FF0000"/>
                          </a:solidFill>
                          <a:latin typeface="Cambria Math" panose="02040503050406030204" pitchFamily="18" charset="0"/>
                        </a:rPr>
                        <m:t>0,44</m:t>
                      </m:r>
                    </m:oMath>
                  </m:oMathPara>
                </a14:m>
                <a:endParaRPr lang="es-ES" dirty="0"/>
              </a:p>
            </p:txBody>
          </p:sp>
        </mc:Choice>
        <mc:Fallback xmlns="">
          <p:sp>
            <p:nvSpPr>
              <p:cNvPr id="51" name="CuadroTexto 50">
                <a:extLst>
                  <a:ext uri="{FF2B5EF4-FFF2-40B4-BE49-F238E27FC236}">
                    <a16:creationId xmlns:a16="http://schemas.microsoft.com/office/drawing/2014/main" id="{2617AD13-15B6-4891-A263-5597644A43E4}"/>
                  </a:ext>
                </a:extLst>
              </p:cNvPr>
              <p:cNvSpPr txBox="1">
                <a:spLocks noRot="1" noChangeAspect="1" noMove="1" noResize="1" noEditPoints="1" noAdjustHandles="1" noChangeArrowheads="1" noChangeShapeType="1" noTextEdit="1"/>
              </p:cNvSpPr>
              <p:nvPr/>
            </p:nvSpPr>
            <p:spPr>
              <a:xfrm>
                <a:off x="6715280" y="3253865"/>
                <a:ext cx="672748" cy="204800"/>
              </a:xfrm>
              <a:prstGeom prst="rect">
                <a:avLst/>
              </a:prstGeom>
              <a:blipFill>
                <a:blip r:embed="rId9"/>
                <a:stretch>
                  <a:fillRect l="-2727" t="-3030" r="-4545" b="-121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CEE521AA-8683-4B5E-8654-42F6D44741B6}"/>
                  </a:ext>
                </a:extLst>
              </p:cNvPr>
              <p:cNvSpPr txBox="1"/>
              <p:nvPr/>
            </p:nvSpPr>
            <p:spPr>
              <a:xfrm>
                <a:off x="6763370" y="4731500"/>
                <a:ext cx="768928" cy="204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1000" i="1" smtClean="0">
                              <a:latin typeface="Cambria Math" panose="02040503050406030204" pitchFamily="18" charset="0"/>
                            </a:rPr>
                          </m:ctrlPr>
                        </m:sSubSupPr>
                        <m:e>
                          <m:r>
                            <a:rPr lang="es-ES" sz="1000" b="0" i="1" smtClean="0">
                              <a:latin typeface="Cambria Math" panose="02040503050406030204" pitchFamily="18" charset="0"/>
                            </a:rPr>
                            <m:t>𝑤</m:t>
                          </m:r>
                        </m:e>
                        <m:sub>
                          <m:r>
                            <a:rPr lang="es-ES" sz="1000" b="0" i="1" smtClean="0">
                              <a:latin typeface="Cambria Math" panose="02040503050406030204" pitchFamily="18" charset="0"/>
                            </a:rPr>
                            <m:t>1,2</m:t>
                          </m:r>
                        </m:sub>
                        <m:sup>
                          <m:r>
                            <a:rPr lang="es-ES" sz="1000" b="0" i="1" smtClean="0">
                              <a:latin typeface="Cambria Math" panose="02040503050406030204" pitchFamily="18" charset="0"/>
                            </a:rPr>
                            <m:t>(2)</m:t>
                          </m:r>
                        </m:sup>
                      </m:sSubSup>
                      <m:r>
                        <a:rPr lang="es-ES" sz="1000" b="0" i="1" smtClean="0">
                          <a:latin typeface="Cambria Math" panose="02040503050406030204" pitchFamily="18" charset="0"/>
                        </a:rPr>
                        <m:t>=</m:t>
                      </m:r>
                      <m:r>
                        <a:rPr lang="es-ES" sz="1000" b="0" i="1" smtClean="0">
                          <a:solidFill>
                            <a:srgbClr val="FF0000"/>
                          </a:solidFill>
                          <a:latin typeface="Cambria Math" panose="02040503050406030204" pitchFamily="18" charset="0"/>
                        </a:rPr>
                        <m:t>−0,43</m:t>
                      </m:r>
                    </m:oMath>
                  </m:oMathPara>
                </a14:m>
                <a:endParaRPr lang="es-ES" dirty="0"/>
              </a:p>
            </p:txBody>
          </p:sp>
        </mc:Choice>
        <mc:Fallback xmlns="">
          <p:sp>
            <p:nvSpPr>
              <p:cNvPr id="53" name="CuadroTexto 52">
                <a:extLst>
                  <a:ext uri="{FF2B5EF4-FFF2-40B4-BE49-F238E27FC236}">
                    <a16:creationId xmlns:a16="http://schemas.microsoft.com/office/drawing/2014/main" id="{CEE521AA-8683-4B5E-8654-42F6D44741B6}"/>
                  </a:ext>
                </a:extLst>
              </p:cNvPr>
              <p:cNvSpPr txBox="1">
                <a:spLocks noRot="1" noChangeAspect="1" noMove="1" noResize="1" noEditPoints="1" noAdjustHandles="1" noChangeArrowheads="1" noChangeShapeType="1" noTextEdit="1"/>
              </p:cNvSpPr>
              <p:nvPr/>
            </p:nvSpPr>
            <p:spPr>
              <a:xfrm>
                <a:off x="6763370" y="4731500"/>
                <a:ext cx="768928" cy="204928"/>
              </a:xfrm>
              <a:prstGeom prst="rect">
                <a:avLst/>
              </a:prstGeom>
              <a:blipFill>
                <a:blip r:embed="rId10"/>
                <a:stretch>
                  <a:fillRect l="-1575" t="-2941" r="-3937" b="-882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C0F762C8-CB12-4EDE-9EB9-562EA5334AF6}"/>
                  </a:ext>
                </a:extLst>
              </p:cNvPr>
              <p:cNvSpPr txBox="1"/>
              <p:nvPr/>
            </p:nvSpPr>
            <p:spPr>
              <a:xfrm>
                <a:off x="6921084" y="1281428"/>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4" name="CuadroTexto 53">
                <a:extLst>
                  <a:ext uri="{FF2B5EF4-FFF2-40B4-BE49-F238E27FC236}">
                    <a16:creationId xmlns:a16="http://schemas.microsoft.com/office/drawing/2014/main" id="{C0F762C8-CB12-4EDE-9EB9-562EA5334AF6}"/>
                  </a:ext>
                </a:extLst>
              </p:cNvPr>
              <p:cNvSpPr txBox="1">
                <a:spLocks noRot="1" noChangeAspect="1" noMove="1" noResize="1" noEditPoints="1" noAdjustHandles="1" noChangeArrowheads="1" noChangeShapeType="1" noTextEdit="1"/>
              </p:cNvSpPr>
              <p:nvPr/>
            </p:nvSpPr>
            <p:spPr>
              <a:xfrm>
                <a:off x="6921084" y="1281428"/>
                <a:ext cx="120226" cy="184666"/>
              </a:xfrm>
              <a:prstGeom prst="rect">
                <a:avLst/>
              </a:prstGeom>
              <a:blipFill>
                <a:blip r:embed="rId11"/>
                <a:stretch>
                  <a:fillRect l="-30000" r="-30000" b="-32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2258433D-8BE6-40E2-8ED8-D8135EBAD22C}"/>
                  </a:ext>
                </a:extLst>
              </p:cNvPr>
              <p:cNvSpPr txBox="1"/>
              <p:nvPr/>
            </p:nvSpPr>
            <p:spPr>
              <a:xfrm>
                <a:off x="4290728" y="1285905"/>
                <a:ext cx="1202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m:t>
                      </m:r>
                    </m:oMath>
                  </m:oMathPara>
                </a14:m>
                <a:endParaRPr lang="es-ES" sz="2800" dirty="0"/>
              </a:p>
            </p:txBody>
          </p:sp>
        </mc:Choice>
        <mc:Fallback xmlns="">
          <p:sp>
            <p:nvSpPr>
              <p:cNvPr id="55" name="CuadroTexto 54">
                <a:extLst>
                  <a:ext uri="{FF2B5EF4-FFF2-40B4-BE49-F238E27FC236}">
                    <a16:creationId xmlns:a16="http://schemas.microsoft.com/office/drawing/2014/main" id="{2258433D-8BE6-40E2-8ED8-D8135EBAD22C}"/>
                  </a:ext>
                </a:extLst>
              </p:cNvPr>
              <p:cNvSpPr txBox="1">
                <a:spLocks noRot="1" noChangeAspect="1" noMove="1" noResize="1" noEditPoints="1" noAdjustHandles="1" noChangeArrowheads="1" noChangeShapeType="1" noTextEdit="1"/>
              </p:cNvSpPr>
              <p:nvPr/>
            </p:nvSpPr>
            <p:spPr>
              <a:xfrm>
                <a:off x="4290728" y="1285905"/>
                <a:ext cx="120226" cy="184666"/>
              </a:xfrm>
              <a:prstGeom prst="rect">
                <a:avLst/>
              </a:prstGeom>
              <a:blipFill>
                <a:blip r:embed="rId11"/>
                <a:stretch>
                  <a:fillRect l="-30000" r="-30000" b="-6667"/>
                </a:stretch>
              </a:blipFill>
            </p:spPr>
            <p:txBody>
              <a:bodyPr/>
              <a:lstStyle/>
              <a:p>
                <a:r>
                  <a:rPr lang="es-ES">
                    <a:noFill/>
                  </a:rPr>
                  <a:t> </a:t>
                </a:r>
              </a:p>
            </p:txBody>
          </p:sp>
        </mc:Fallback>
      </mc:AlternateContent>
      <p:cxnSp>
        <p:nvCxnSpPr>
          <p:cNvPr id="4" name="Conector recto de flecha 3">
            <a:extLst>
              <a:ext uri="{FF2B5EF4-FFF2-40B4-BE49-F238E27FC236}">
                <a16:creationId xmlns:a16="http://schemas.microsoft.com/office/drawing/2014/main" id="{681AEF01-BB74-48B7-A1E7-D14009D2F463}"/>
              </a:ext>
            </a:extLst>
          </p:cNvPr>
          <p:cNvCxnSpPr>
            <a:endCxn id="9" idx="2"/>
          </p:cNvCxnSpPr>
          <p:nvPr/>
        </p:nvCxnSpPr>
        <p:spPr>
          <a:xfrm>
            <a:off x="2943523" y="3377706"/>
            <a:ext cx="28083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F9E065E2-1570-4A81-B1EA-B89794E1E2F1}"/>
              </a:ext>
            </a:extLst>
          </p:cNvPr>
          <p:cNvCxnSpPr/>
          <p:nvPr/>
        </p:nvCxnSpPr>
        <p:spPr>
          <a:xfrm>
            <a:off x="2943523" y="4890445"/>
            <a:ext cx="2808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804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Entrenar una Red Neuronal - MLP</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5452856"/>
          </a:xfrm>
        </p:spPr>
        <p:txBody>
          <a:bodyPr anchor="t">
            <a:normAutofit lnSpcReduction="10000"/>
          </a:bodyPr>
          <a:lstStyle/>
          <a:p>
            <a:pPr algn="just">
              <a:lnSpc>
                <a:spcPct val="100000"/>
              </a:lnSpc>
            </a:pPr>
            <a:r>
              <a:rPr lang="es-ES" sz="1800" dirty="0"/>
              <a:t>Para crear y entrenar una Red Neuronal (un </a:t>
            </a:r>
            <a:r>
              <a:rPr lang="es-ES" sz="1800" dirty="0" err="1"/>
              <a:t>Perceptrón</a:t>
            </a:r>
            <a:r>
              <a:rPr lang="es-ES" sz="1800" dirty="0"/>
              <a:t> Multicapa):</a:t>
            </a:r>
          </a:p>
          <a:p>
            <a:pPr algn="just">
              <a:lnSpc>
                <a:spcPct val="100000"/>
              </a:lnSpc>
            </a:pPr>
            <a:endParaRPr lang="es-ES" sz="800" dirty="0"/>
          </a:p>
          <a:p>
            <a:pPr marL="800089" lvl="1" indent="-342900" algn="just">
              <a:lnSpc>
                <a:spcPct val="100000"/>
              </a:lnSpc>
              <a:buFont typeface="+mj-lt"/>
              <a:buAutoNum type="arabicPeriod"/>
            </a:pPr>
            <a:r>
              <a:rPr lang="es-ES" sz="1800" b="1" i="1" dirty="0">
                <a:solidFill>
                  <a:schemeClr val="accent2"/>
                </a:solidFill>
              </a:rPr>
              <a:t>Recopilar conjunto de datos </a:t>
            </a:r>
            <a:r>
              <a:rPr lang="es-ES" sz="1800" dirty="0"/>
              <a:t>(Cuantos más datos mejor).</a:t>
            </a:r>
          </a:p>
          <a:p>
            <a:pPr marL="800089" lvl="1" indent="-342900" algn="just">
              <a:lnSpc>
                <a:spcPct val="100000"/>
              </a:lnSpc>
              <a:buFont typeface="+mj-lt"/>
              <a:buAutoNum type="arabicPeriod"/>
            </a:pPr>
            <a:endParaRPr lang="es-ES" sz="800" dirty="0"/>
          </a:p>
          <a:p>
            <a:pPr marL="800089" lvl="1" indent="-342900" algn="just">
              <a:lnSpc>
                <a:spcPct val="100000"/>
              </a:lnSpc>
              <a:buFont typeface="+mj-lt"/>
              <a:buAutoNum type="arabicPeriod"/>
            </a:pPr>
            <a:r>
              <a:rPr lang="es-ES" sz="1800" b="1" i="1" dirty="0">
                <a:solidFill>
                  <a:schemeClr val="accent2"/>
                </a:solidFill>
              </a:rPr>
              <a:t>Diseñar una función de perdida </a:t>
            </a:r>
            <a:r>
              <a:rPr lang="es-ES" sz="1800" dirty="0"/>
              <a:t>(</a:t>
            </a:r>
            <a:r>
              <a:rPr lang="es-ES" sz="1800" dirty="0" err="1"/>
              <a:t>loss</a:t>
            </a:r>
            <a:r>
              <a:rPr lang="es-ES" sz="1800" dirty="0"/>
              <a:t> </a:t>
            </a:r>
            <a:r>
              <a:rPr lang="es-ES" sz="1800" dirty="0" err="1"/>
              <a:t>function</a:t>
            </a:r>
            <a:r>
              <a:rPr lang="es-ES" sz="1800" dirty="0"/>
              <a:t>) apropiada para el problema; por ejemplo:</a:t>
            </a:r>
          </a:p>
          <a:p>
            <a:pPr lvl="2" algn="just">
              <a:lnSpc>
                <a:spcPct val="100000"/>
              </a:lnSpc>
            </a:pPr>
            <a:r>
              <a:rPr lang="es-ES" sz="1400" b="1" i="1" dirty="0"/>
              <a:t>MSE</a:t>
            </a:r>
            <a:r>
              <a:rPr lang="es-ES" sz="1400" dirty="0"/>
              <a:t> para problemas de regresión.</a:t>
            </a:r>
          </a:p>
          <a:p>
            <a:pPr lvl="2" algn="just">
              <a:lnSpc>
                <a:spcPct val="100000"/>
              </a:lnSpc>
            </a:pPr>
            <a:r>
              <a:rPr lang="es-ES" sz="1400" b="1" i="1" dirty="0"/>
              <a:t>Cross </a:t>
            </a:r>
            <a:r>
              <a:rPr lang="es-ES" sz="1400" b="1" i="1" dirty="0" err="1"/>
              <a:t>Entropy</a:t>
            </a:r>
            <a:r>
              <a:rPr lang="es-ES" sz="1400" dirty="0"/>
              <a:t> para problemas de clasificación (Clasificación binaria: “</a:t>
            </a:r>
            <a:r>
              <a:rPr lang="es-ES" sz="1400" dirty="0" err="1"/>
              <a:t>binary</a:t>
            </a:r>
            <a:r>
              <a:rPr lang="es-ES" sz="1400" dirty="0"/>
              <a:t> </a:t>
            </a:r>
            <a:r>
              <a:rPr lang="es-ES" sz="1400" dirty="0" err="1"/>
              <a:t>crossentropy</a:t>
            </a:r>
            <a:r>
              <a:rPr lang="es-ES" sz="1400" dirty="0"/>
              <a:t>” y Clasificación Múltiple: “</a:t>
            </a:r>
            <a:r>
              <a:rPr lang="es-ES" sz="1400" dirty="0" err="1"/>
              <a:t>categorical_crossentropy</a:t>
            </a:r>
            <a:r>
              <a:rPr lang="es-ES" sz="1400" dirty="0"/>
              <a:t>”).</a:t>
            </a:r>
          </a:p>
          <a:p>
            <a:pPr marL="1257277" lvl="2" indent="-342900" algn="just">
              <a:lnSpc>
                <a:spcPct val="100000"/>
              </a:lnSpc>
              <a:buFont typeface="+mj-lt"/>
              <a:buAutoNum type="arabicPeriod"/>
            </a:pPr>
            <a:endParaRPr lang="es-ES" sz="800" dirty="0"/>
          </a:p>
          <a:p>
            <a:pPr marL="800089" lvl="1" indent="-342900" algn="just">
              <a:lnSpc>
                <a:spcPct val="100000"/>
              </a:lnSpc>
              <a:buFont typeface="+mj-lt"/>
              <a:buAutoNum type="arabicPeriod"/>
            </a:pPr>
            <a:r>
              <a:rPr lang="es-ES" sz="1800" b="1" i="1" dirty="0">
                <a:solidFill>
                  <a:schemeClr val="accent2"/>
                </a:solidFill>
              </a:rPr>
              <a:t>Definir la arquitectura de la Red Neuronal</a:t>
            </a:r>
            <a:r>
              <a:rPr lang="es-ES" sz="1800" dirty="0"/>
              <a:t> y sus </a:t>
            </a:r>
            <a:r>
              <a:rPr lang="es-ES" sz="1800" dirty="0" err="1"/>
              <a:t>hiperparámetros</a:t>
            </a:r>
            <a:r>
              <a:rPr lang="es-ES" sz="1800" dirty="0"/>
              <a:t>.</a:t>
            </a:r>
          </a:p>
          <a:p>
            <a:pPr lvl="2" algn="just">
              <a:lnSpc>
                <a:spcPct val="100000"/>
              </a:lnSpc>
            </a:pPr>
            <a:r>
              <a:rPr lang="es-ES" sz="1400" dirty="0"/>
              <a:t>Número de Capas y Neuronas por Capa.</a:t>
            </a:r>
          </a:p>
          <a:p>
            <a:pPr lvl="2" algn="just">
              <a:lnSpc>
                <a:spcPct val="100000"/>
              </a:lnSpc>
            </a:pPr>
            <a:r>
              <a:rPr lang="es-ES" sz="1400" dirty="0"/>
              <a:t>Funciones de Activación.</a:t>
            </a:r>
          </a:p>
          <a:p>
            <a:pPr lvl="2" algn="just">
              <a:lnSpc>
                <a:spcPct val="100000"/>
              </a:lnSpc>
            </a:pPr>
            <a:r>
              <a:rPr lang="es-ES" sz="1400" dirty="0" err="1"/>
              <a:t>Hiperparámetros</a:t>
            </a:r>
            <a:r>
              <a:rPr lang="es-ES" sz="1400" dirty="0"/>
              <a:t>: </a:t>
            </a:r>
            <a:r>
              <a:rPr lang="es-ES" sz="1400" dirty="0" err="1"/>
              <a:t>Learning</a:t>
            </a:r>
            <a:r>
              <a:rPr lang="es-ES" sz="1400" dirty="0"/>
              <a:t> </a:t>
            </a:r>
            <a:r>
              <a:rPr lang="es-ES" sz="1400" dirty="0" err="1"/>
              <a:t>Rate</a:t>
            </a:r>
            <a:r>
              <a:rPr lang="es-ES" sz="1400" dirty="0"/>
              <a:t>, </a:t>
            </a:r>
            <a:r>
              <a:rPr lang="es-ES" sz="1400" dirty="0" err="1"/>
              <a:t>Regularization</a:t>
            </a:r>
            <a:r>
              <a:rPr lang="es-ES" sz="1400" dirty="0"/>
              <a:t> </a:t>
            </a:r>
            <a:r>
              <a:rPr lang="es-ES" sz="1400" dirty="0" err="1"/>
              <a:t>Rate</a:t>
            </a:r>
            <a:r>
              <a:rPr lang="es-ES" sz="1400" dirty="0"/>
              <a:t>, </a:t>
            </a:r>
            <a:r>
              <a:rPr lang="es-ES" sz="1400" dirty="0" err="1"/>
              <a:t>Epochs</a:t>
            </a:r>
            <a:r>
              <a:rPr lang="es-ES" sz="1400" dirty="0"/>
              <a:t>, </a:t>
            </a:r>
            <a:r>
              <a:rPr lang="es-ES" sz="1400" dirty="0" err="1"/>
              <a:t>Batch</a:t>
            </a:r>
            <a:r>
              <a:rPr lang="es-ES" sz="1400" dirty="0"/>
              <a:t> </a:t>
            </a:r>
            <a:r>
              <a:rPr lang="es-ES" sz="1400" dirty="0" err="1"/>
              <a:t>Size</a:t>
            </a:r>
            <a:r>
              <a:rPr lang="es-ES" sz="1400" dirty="0"/>
              <a:t>, etc.</a:t>
            </a:r>
          </a:p>
          <a:p>
            <a:pPr marL="800089" lvl="1" indent="-342900" algn="just">
              <a:lnSpc>
                <a:spcPct val="100000"/>
              </a:lnSpc>
              <a:buFont typeface="+mj-lt"/>
              <a:buAutoNum type="arabicPeriod"/>
            </a:pPr>
            <a:r>
              <a:rPr lang="es-ES" sz="1800" b="1" i="1" dirty="0">
                <a:solidFill>
                  <a:schemeClr val="accent2"/>
                </a:solidFill>
              </a:rPr>
              <a:t>Aplicar un algoritmo de optimización </a:t>
            </a:r>
            <a:r>
              <a:rPr lang="es-ES" sz="1800" dirty="0"/>
              <a:t>para minimizar la función de pérdida para que ajuste los pesos de la red:</a:t>
            </a:r>
          </a:p>
          <a:p>
            <a:pPr marL="1200127" lvl="2" indent="-285750" algn="just">
              <a:buFont typeface="Arial" panose="020B0604020202020204" pitchFamily="34" charset="0"/>
              <a:buChar char="•"/>
            </a:pPr>
            <a:r>
              <a:rPr lang="es-ES" sz="1400" dirty="0"/>
              <a:t>SGD: </a:t>
            </a:r>
            <a:r>
              <a:rPr lang="es-ES" sz="1400" dirty="0" err="1"/>
              <a:t>Stochastic</a:t>
            </a:r>
            <a:r>
              <a:rPr lang="es-ES" sz="1400" dirty="0"/>
              <a:t> </a:t>
            </a:r>
            <a:r>
              <a:rPr lang="es-ES" sz="1400" dirty="0" err="1"/>
              <a:t>Gradient</a:t>
            </a:r>
            <a:r>
              <a:rPr lang="es-ES" sz="1400" dirty="0"/>
              <a:t> </a:t>
            </a:r>
            <a:r>
              <a:rPr lang="es-ES" sz="1400" dirty="0" err="1"/>
              <a:t>Descent</a:t>
            </a:r>
            <a:endParaRPr lang="es-ES" sz="1400" dirty="0"/>
          </a:p>
          <a:p>
            <a:pPr marL="1200127" lvl="2" indent="-285750" algn="just">
              <a:buFont typeface="Arial" panose="020B0604020202020204" pitchFamily="34" charset="0"/>
              <a:buChar char="•"/>
            </a:pPr>
            <a:r>
              <a:rPr lang="es-ES" sz="1400" dirty="0" err="1"/>
              <a:t>RMSProp</a:t>
            </a:r>
            <a:endParaRPr lang="es-ES" sz="1400" dirty="0"/>
          </a:p>
          <a:p>
            <a:pPr marL="1200127" lvl="2" indent="-285750" algn="just">
              <a:buFont typeface="Arial" panose="020B0604020202020204" pitchFamily="34" charset="0"/>
              <a:buChar char="•"/>
            </a:pPr>
            <a:r>
              <a:rPr lang="es-ES" sz="1400" dirty="0"/>
              <a:t>Adam</a:t>
            </a:r>
          </a:p>
          <a:p>
            <a:pPr marL="1200127" lvl="2" indent="-285750" algn="just">
              <a:buFont typeface="Arial" panose="020B0604020202020204" pitchFamily="34" charset="0"/>
              <a:buChar char="•"/>
            </a:pPr>
            <a:r>
              <a:rPr lang="es-ES" sz="1400" dirty="0" err="1"/>
              <a:t>AdaGrad</a:t>
            </a:r>
            <a:endParaRPr lang="es-ES" sz="1400" dirty="0"/>
          </a:p>
          <a:p>
            <a:pPr marL="1200127" lvl="2" indent="-285750" algn="just">
              <a:buFont typeface="Arial" panose="020B0604020202020204" pitchFamily="34" charset="0"/>
              <a:buChar char="•"/>
            </a:pPr>
            <a:r>
              <a:rPr lang="es-ES" sz="1400" dirty="0" err="1"/>
              <a:t>AdaDelta</a:t>
            </a:r>
            <a:endParaRPr lang="es-ES" sz="1400" dirty="0"/>
          </a:p>
          <a:p>
            <a:pPr marL="1200127" lvl="2" indent="-285750" algn="just">
              <a:buFont typeface="Arial" panose="020B0604020202020204" pitchFamily="34" charset="0"/>
              <a:buChar char="•"/>
            </a:pPr>
            <a:r>
              <a:rPr lang="es-ES" sz="1400" dirty="0" err="1"/>
              <a:t>AdaMax</a:t>
            </a:r>
            <a:endParaRPr lang="es-ES" sz="1400" dirty="0"/>
          </a:p>
          <a:p>
            <a:pPr marL="800089" lvl="1" indent="-342900" algn="just">
              <a:lnSpc>
                <a:spcPct val="100000"/>
              </a:lnSpc>
              <a:buFont typeface="+mj-lt"/>
              <a:buAutoNum type="arabicPeriod"/>
            </a:pPr>
            <a:endParaRPr lang="es-ES" sz="1800" dirty="0"/>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32</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75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Epochs</a:t>
            </a:r>
            <a:endParaRPr lang="es-ES" dirty="0">
              <a:solidFill>
                <a:schemeClr val="accent5">
                  <a:lumMod val="75000"/>
                </a:schemeClr>
              </a:solidFill>
              <a:latin typeface="+mn-lt"/>
            </a:endParaRP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186618"/>
            <a:ext cx="10515600" cy="5053315"/>
          </a:xfrm>
        </p:spPr>
        <p:txBody>
          <a:bodyPr anchor="t">
            <a:normAutofit/>
          </a:bodyPr>
          <a:lstStyle/>
          <a:p>
            <a:pPr algn="just">
              <a:lnSpc>
                <a:spcPct val="100000"/>
              </a:lnSpc>
            </a:pPr>
            <a:r>
              <a:rPr lang="es-ES" sz="1800" dirty="0"/>
              <a:t>Los </a:t>
            </a:r>
            <a:r>
              <a:rPr lang="es-ES" sz="1800" dirty="0" err="1"/>
              <a:t>Epochs</a:t>
            </a:r>
            <a:r>
              <a:rPr lang="es-ES" sz="1800" dirty="0"/>
              <a:t> (las épocas en Castellano) es un </a:t>
            </a:r>
            <a:r>
              <a:rPr lang="es-ES" sz="1800" dirty="0" err="1"/>
              <a:t>hiperparámetro</a:t>
            </a:r>
            <a:r>
              <a:rPr lang="es-ES" sz="1800" dirty="0"/>
              <a:t> que indica el </a:t>
            </a:r>
            <a:r>
              <a:rPr lang="es-ES" sz="1800" b="1" i="1" dirty="0">
                <a:solidFill>
                  <a:schemeClr val="accent2"/>
                </a:solidFill>
              </a:rPr>
              <a:t>número de veces que la Red Neuronal aprenderá de todas las observaciones de Dataset</a:t>
            </a:r>
            <a:r>
              <a:rPr lang="es-ES" sz="1800" dirty="0"/>
              <a:t>.</a:t>
            </a:r>
          </a:p>
          <a:p>
            <a:pPr algn="just">
              <a:lnSpc>
                <a:spcPct val="100000"/>
              </a:lnSpc>
            </a:pPr>
            <a:endParaRPr lang="es-ES" sz="200" dirty="0"/>
          </a:p>
          <a:p>
            <a:pPr algn="just">
              <a:lnSpc>
                <a:spcPct val="100000"/>
              </a:lnSpc>
            </a:pPr>
            <a:r>
              <a:rPr lang="es-ES" sz="1800" dirty="0"/>
              <a:t>Por ejemplo, si tenemos un Dataset con 200K observaciones y le indicamos a la red que realice 50 </a:t>
            </a:r>
            <a:r>
              <a:rPr lang="es-ES" sz="1800" dirty="0" err="1"/>
              <a:t>epochs</a:t>
            </a:r>
            <a:r>
              <a:rPr lang="es-ES" sz="1800" dirty="0"/>
              <a:t>, esto significa que la Red Neuronal leerá y aprenderá 50 veces las 200K observaciones del Dataset; es decir, que leerá 10.000K observaciones (200k x 50).</a:t>
            </a:r>
            <a:endParaRPr lang="es-ES" sz="1400" dirty="0"/>
          </a:p>
          <a:p>
            <a:pPr marL="800089" lvl="1" indent="-342900" algn="just">
              <a:lnSpc>
                <a:spcPct val="100000"/>
              </a:lnSpc>
              <a:buFont typeface="+mj-lt"/>
              <a:buAutoNum type="arabicPeriod"/>
            </a:pPr>
            <a:endParaRPr lang="es-ES" sz="1800" dirty="0"/>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33</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Imagen 6" descr="Imagen que contiene computadora, reloj&#10;&#10;Descripción generada automáticamente">
            <a:extLst>
              <a:ext uri="{FF2B5EF4-FFF2-40B4-BE49-F238E27FC236}">
                <a16:creationId xmlns:a16="http://schemas.microsoft.com/office/drawing/2014/main" id="{6F124470-9033-E449-A673-C5FF47385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863" y="3086072"/>
            <a:ext cx="6785240" cy="3256915"/>
          </a:xfrm>
          <a:prstGeom prst="rect">
            <a:avLst/>
          </a:prstGeom>
        </p:spPr>
      </p:pic>
      <p:sp>
        <p:nvSpPr>
          <p:cNvPr id="9" name="Rectángulo 8">
            <a:extLst>
              <a:ext uri="{FF2B5EF4-FFF2-40B4-BE49-F238E27FC236}">
                <a16:creationId xmlns:a16="http://schemas.microsoft.com/office/drawing/2014/main" id="{A4AD9404-B79D-8642-BA8F-6DE0780FF074}"/>
              </a:ext>
            </a:extLst>
          </p:cNvPr>
          <p:cNvSpPr/>
          <p:nvPr/>
        </p:nvSpPr>
        <p:spPr>
          <a:xfrm>
            <a:off x="1557028" y="3625129"/>
            <a:ext cx="1631145" cy="2253878"/>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t>DataSet</a:t>
            </a:r>
            <a:endParaRPr lang="es-ES" sz="2400" baseline="30000" dirty="0"/>
          </a:p>
        </p:txBody>
      </p:sp>
      <p:sp>
        <p:nvSpPr>
          <p:cNvPr id="11" name="Rectángulo 10">
            <a:extLst>
              <a:ext uri="{FF2B5EF4-FFF2-40B4-BE49-F238E27FC236}">
                <a16:creationId xmlns:a16="http://schemas.microsoft.com/office/drawing/2014/main" id="{1A88A70D-7C3D-AC49-9169-25B0BF7A4E00}"/>
              </a:ext>
            </a:extLst>
          </p:cNvPr>
          <p:cNvSpPr/>
          <p:nvPr/>
        </p:nvSpPr>
        <p:spPr>
          <a:xfrm>
            <a:off x="3190142" y="3625129"/>
            <a:ext cx="274464" cy="2253878"/>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baseline="30000"/>
          </a:p>
        </p:txBody>
      </p:sp>
      <p:sp>
        <p:nvSpPr>
          <p:cNvPr id="13" name="CuadroTexto 12">
            <a:extLst>
              <a:ext uri="{FF2B5EF4-FFF2-40B4-BE49-F238E27FC236}">
                <a16:creationId xmlns:a16="http://schemas.microsoft.com/office/drawing/2014/main" id="{694486E8-908D-A84A-A3F0-01406119AF4B}"/>
              </a:ext>
            </a:extLst>
          </p:cNvPr>
          <p:cNvSpPr txBox="1"/>
          <p:nvPr/>
        </p:nvSpPr>
        <p:spPr>
          <a:xfrm>
            <a:off x="2248099" y="5958236"/>
            <a:ext cx="221587" cy="369332"/>
          </a:xfrm>
          <a:prstGeom prst="rect">
            <a:avLst/>
          </a:prstGeom>
          <a:noFill/>
        </p:spPr>
        <p:txBody>
          <a:bodyPr wrap="square" rtlCol="0">
            <a:spAutoFit/>
          </a:bodyPr>
          <a:lstStyle/>
          <a:p>
            <a:r>
              <a:rPr lang="es-ES"/>
              <a:t>x</a:t>
            </a:r>
          </a:p>
        </p:txBody>
      </p:sp>
      <p:sp>
        <p:nvSpPr>
          <p:cNvPr id="14" name="CuadroTexto 13">
            <a:extLst>
              <a:ext uri="{FF2B5EF4-FFF2-40B4-BE49-F238E27FC236}">
                <a16:creationId xmlns:a16="http://schemas.microsoft.com/office/drawing/2014/main" id="{12CFCEB7-CD98-A146-9FAD-2226F610C36D}"/>
              </a:ext>
            </a:extLst>
          </p:cNvPr>
          <p:cNvSpPr txBox="1"/>
          <p:nvPr/>
        </p:nvSpPr>
        <p:spPr>
          <a:xfrm>
            <a:off x="3174872" y="5959967"/>
            <a:ext cx="288862" cy="369332"/>
          </a:xfrm>
          <a:prstGeom prst="rect">
            <a:avLst/>
          </a:prstGeom>
          <a:noFill/>
        </p:spPr>
        <p:txBody>
          <a:bodyPr wrap="none" rtlCol="0">
            <a:spAutoFit/>
          </a:bodyPr>
          <a:lstStyle/>
          <a:p>
            <a:r>
              <a:rPr lang="es-ES" dirty="0"/>
              <a:t>y</a:t>
            </a:r>
          </a:p>
        </p:txBody>
      </p:sp>
      <p:cxnSp>
        <p:nvCxnSpPr>
          <p:cNvPr id="15" name="Conector recto de flecha 14">
            <a:extLst>
              <a:ext uri="{FF2B5EF4-FFF2-40B4-BE49-F238E27FC236}">
                <a16:creationId xmlns:a16="http://schemas.microsoft.com/office/drawing/2014/main" id="{C21BF113-5094-4040-9F65-A2AD44569274}"/>
              </a:ext>
            </a:extLst>
          </p:cNvPr>
          <p:cNvCxnSpPr/>
          <p:nvPr/>
        </p:nvCxnSpPr>
        <p:spPr>
          <a:xfrm>
            <a:off x="1613794" y="6010218"/>
            <a:ext cx="14901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1C18B3D7-9679-074B-BD26-FB833D44A98C}"/>
              </a:ext>
            </a:extLst>
          </p:cNvPr>
          <p:cNvCxnSpPr>
            <a:cxnSpLocks/>
          </p:cNvCxnSpPr>
          <p:nvPr/>
        </p:nvCxnSpPr>
        <p:spPr>
          <a:xfrm flipV="1">
            <a:off x="3188173" y="6001471"/>
            <a:ext cx="288862" cy="87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1F6C8A37-0D41-2C4A-9612-5DEB2AD79004}"/>
              </a:ext>
            </a:extLst>
          </p:cNvPr>
          <p:cNvSpPr txBox="1"/>
          <p:nvPr/>
        </p:nvSpPr>
        <p:spPr>
          <a:xfrm>
            <a:off x="424520" y="4671356"/>
            <a:ext cx="1139606" cy="253916"/>
          </a:xfrm>
          <a:prstGeom prst="rect">
            <a:avLst/>
          </a:prstGeom>
          <a:noFill/>
        </p:spPr>
        <p:txBody>
          <a:bodyPr vert="horz" wrap="square" rtlCol="0">
            <a:spAutoFit/>
          </a:bodyPr>
          <a:lstStyle/>
          <a:p>
            <a:r>
              <a:rPr lang="es-ES" sz="1000" dirty="0"/>
              <a:t>OBSERVACIONES</a:t>
            </a:r>
          </a:p>
        </p:txBody>
      </p:sp>
      <p:cxnSp>
        <p:nvCxnSpPr>
          <p:cNvPr id="19" name="Conector recto de flecha 18">
            <a:extLst>
              <a:ext uri="{FF2B5EF4-FFF2-40B4-BE49-F238E27FC236}">
                <a16:creationId xmlns:a16="http://schemas.microsoft.com/office/drawing/2014/main" id="{1F44D5CF-33EA-484C-90B6-7AD79BFEA894}"/>
              </a:ext>
            </a:extLst>
          </p:cNvPr>
          <p:cNvCxnSpPr/>
          <p:nvPr/>
        </p:nvCxnSpPr>
        <p:spPr>
          <a:xfrm>
            <a:off x="3572727" y="3810688"/>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ED545F24-3E4A-D94B-84D7-130067955DB9}"/>
              </a:ext>
            </a:extLst>
          </p:cNvPr>
          <p:cNvCxnSpPr/>
          <p:nvPr/>
        </p:nvCxnSpPr>
        <p:spPr>
          <a:xfrm>
            <a:off x="3572727" y="3973720"/>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CF96FDF6-1954-3B4D-A326-B8D4DC817CFA}"/>
              </a:ext>
            </a:extLst>
          </p:cNvPr>
          <p:cNvCxnSpPr/>
          <p:nvPr/>
        </p:nvCxnSpPr>
        <p:spPr>
          <a:xfrm>
            <a:off x="3572727" y="4133209"/>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3AEB28E7-358E-9749-AAB2-5A6D12DAB464}"/>
              </a:ext>
            </a:extLst>
          </p:cNvPr>
          <p:cNvCxnSpPr/>
          <p:nvPr/>
        </p:nvCxnSpPr>
        <p:spPr>
          <a:xfrm>
            <a:off x="3572727" y="4296241"/>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47189F3F-B549-4041-B71B-0DEC5B603EA6}"/>
              </a:ext>
            </a:extLst>
          </p:cNvPr>
          <p:cNvCxnSpPr/>
          <p:nvPr/>
        </p:nvCxnSpPr>
        <p:spPr>
          <a:xfrm>
            <a:off x="3572727" y="4484083"/>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07C1B2E3-BD89-4547-8545-1622031F4D9C}"/>
              </a:ext>
            </a:extLst>
          </p:cNvPr>
          <p:cNvCxnSpPr/>
          <p:nvPr/>
        </p:nvCxnSpPr>
        <p:spPr>
          <a:xfrm>
            <a:off x="3572727" y="4647115"/>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71AFD75F-B1D5-2648-9DF8-98E027ADE054}"/>
              </a:ext>
            </a:extLst>
          </p:cNvPr>
          <p:cNvCxnSpPr/>
          <p:nvPr/>
        </p:nvCxnSpPr>
        <p:spPr>
          <a:xfrm>
            <a:off x="3572727" y="4806604"/>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E1E98FA8-8D03-5F41-8648-EBF66E41F214}"/>
              </a:ext>
            </a:extLst>
          </p:cNvPr>
          <p:cNvCxnSpPr/>
          <p:nvPr/>
        </p:nvCxnSpPr>
        <p:spPr>
          <a:xfrm>
            <a:off x="3572727" y="4969636"/>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54281919-CF10-FC4C-8B9A-3709F5FEFB3D}"/>
              </a:ext>
            </a:extLst>
          </p:cNvPr>
          <p:cNvCxnSpPr/>
          <p:nvPr/>
        </p:nvCxnSpPr>
        <p:spPr>
          <a:xfrm>
            <a:off x="3572727" y="5136213"/>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958B9E6E-EA67-FF47-A7B1-33DA9CE7C1CA}"/>
              </a:ext>
            </a:extLst>
          </p:cNvPr>
          <p:cNvCxnSpPr/>
          <p:nvPr/>
        </p:nvCxnSpPr>
        <p:spPr>
          <a:xfrm>
            <a:off x="3572727" y="5299245"/>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F6B2D6A-9D79-1E4F-A9F6-FA18039FDA08}"/>
              </a:ext>
            </a:extLst>
          </p:cNvPr>
          <p:cNvCxnSpPr/>
          <p:nvPr/>
        </p:nvCxnSpPr>
        <p:spPr>
          <a:xfrm>
            <a:off x="3572727" y="5458734"/>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BDE95CC-0859-5A4E-A0B3-B402DDE10995}"/>
              </a:ext>
            </a:extLst>
          </p:cNvPr>
          <p:cNvCxnSpPr/>
          <p:nvPr/>
        </p:nvCxnSpPr>
        <p:spPr>
          <a:xfrm>
            <a:off x="3572727" y="5621766"/>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62742B7C-6CC5-0940-887A-80DFC98DE914}"/>
              </a:ext>
            </a:extLst>
          </p:cNvPr>
          <p:cNvCxnSpPr/>
          <p:nvPr/>
        </p:nvCxnSpPr>
        <p:spPr>
          <a:xfrm>
            <a:off x="3572727" y="5788344"/>
            <a:ext cx="425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4E8B3727-0474-CF43-8222-E75461ABAB7E}"/>
              </a:ext>
            </a:extLst>
          </p:cNvPr>
          <p:cNvCxnSpPr>
            <a:cxnSpLocks/>
          </p:cNvCxnSpPr>
          <p:nvPr/>
        </p:nvCxnSpPr>
        <p:spPr>
          <a:xfrm>
            <a:off x="3572727" y="3685724"/>
            <a:ext cx="0" cy="222518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CuadroTexto 41">
            <a:extLst>
              <a:ext uri="{FF2B5EF4-FFF2-40B4-BE49-F238E27FC236}">
                <a16:creationId xmlns:a16="http://schemas.microsoft.com/office/drawing/2014/main" id="{2D25533C-131C-5E4E-AB60-7B793FA70E39}"/>
              </a:ext>
            </a:extLst>
          </p:cNvPr>
          <p:cNvSpPr txBox="1"/>
          <p:nvPr/>
        </p:nvSpPr>
        <p:spPr>
          <a:xfrm>
            <a:off x="1913590" y="3366960"/>
            <a:ext cx="1139606" cy="253916"/>
          </a:xfrm>
          <a:prstGeom prst="rect">
            <a:avLst/>
          </a:prstGeom>
          <a:noFill/>
        </p:spPr>
        <p:txBody>
          <a:bodyPr vert="horz" wrap="square" rtlCol="0">
            <a:spAutoFit/>
          </a:bodyPr>
          <a:lstStyle/>
          <a:p>
            <a:pPr algn="ctr"/>
            <a:r>
              <a:rPr lang="es-ES" sz="1000" dirty="0"/>
              <a:t>VARIABLES</a:t>
            </a:r>
          </a:p>
        </p:txBody>
      </p:sp>
    </p:spTree>
    <p:extLst>
      <p:ext uri="{BB962C8B-B14F-4D97-AF65-F5344CB8AC3E}">
        <p14:creationId xmlns:p14="http://schemas.microsoft.com/office/powerpoint/2010/main" val="239317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Batch</a:t>
            </a:r>
            <a:r>
              <a:rPr lang="es-ES" dirty="0">
                <a:solidFill>
                  <a:schemeClr val="accent5">
                    <a:lumMod val="75000"/>
                  </a:schemeClr>
                </a:solidFill>
                <a:latin typeface="+mn-lt"/>
              </a:rPr>
              <a:t> </a:t>
            </a:r>
            <a:r>
              <a:rPr lang="es-ES" dirty="0" err="1">
                <a:solidFill>
                  <a:schemeClr val="accent5">
                    <a:lumMod val="75000"/>
                  </a:schemeClr>
                </a:solidFill>
                <a:latin typeface="+mn-lt"/>
              </a:rPr>
              <a:t>Size</a:t>
            </a:r>
            <a:endParaRPr lang="es-ES" dirty="0">
              <a:solidFill>
                <a:schemeClr val="accent5">
                  <a:lumMod val="75000"/>
                </a:schemeClr>
              </a:solidFill>
              <a:latin typeface="+mn-lt"/>
            </a:endParaRP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26095"/>
            <a:ext cx="10515600" cy="4971306"/>
          </a:xfrm>
        </p:spPr>
        <p:txBody>
          <a:bodyPr anchor="t">
            <a:normAutofit/>
          </a:bodyPr>
          <a:lstStyle/>
          <a:p>
            <a:pPr algn="just">
              <a:lnSpc>
                <a:spcPct val="100000"/>
              </a:lnSpc>
            </a:pPr>
            <a:r>
              <a:rPr lang="es-ES" sz="1800" dirty="0"/>
              <a:t>El </a:t>
            </a:r>
            <a:r>
              <a:rPr lang="es-ES" sz="1800" dirty="0" err="1"/>
              <a:t>Batch</a:t>
            </a:r>
            <a:r>
              <a:rPr lang="es-ES" sz="1800" dirty="0"/>
              <a:t> </a:t>
            </a:r>
            <a:r>
              <a:rPr lang="es-ES" sz="1800" dirty="0" err="1"/>
              <a:t>Size</a:t>
            </a:r>
            <a:r>
              <a:rPr lang="es-ES" sz="1800" dirty="0"/>
              <a:t> es un </a:t>
            </a:r>
            <a:r>
              <a:rPr lang="es-ES" sz="1800" dirty="0" err="1"/>
              <a:t>hiperparámetro</a:t>
            </a:r>
            <a:r>
              <a:rPr lang="es-ES" sz="1800" dirty="0"/>
              <a:t> que indica el </a:t>
            </a:r>
            <a:r>
              <a:rPr lang="es-ES" sz="1800" b="1" i="1" dirty="0">
                <a:solidFill>
                  <a:schemeClr val="accent2"/>
                </a:solidFill>
              </a:rPr>
              <a:t>número de observaciones que tiene que leer la Red Neuronal antes de actualizar el modelo</a:t>
            </a:r>
            <a:r>
              <a:rPr lang="es-ES" sz="1800" dirty="0"/>
              <a:t> (los pesos de la Red Neuronal).</a:t>
            </a:r>
          </a:p>
          <a:p>
            <a:pPr algn="just">
              <a:lnSpc>
                <a:spcPct val="100000"/>
              </a:lnSpc>
            </a:pPr>
            <a:endParaRPr lang="es-ES" sz="200" dirty="0"/>
          </a:p>
          <a:p>
            <a:pPr algn="just">
              <a:lnSpc>
                <a:spcPct val="100000"/>
              </a:lnSpc>
            </a:pPr>
            <a:r>
              <a:rPr lang="es-ES" sz="1800" dirty="0"/>
              <a:t>Por ejemplo con un </a:t>
            </a:r>
            <a:r>
              <a:rPr lang="es-ES" sz="1800" dirty="0" err="1"/>
              <a:t>Batch</a:t>
            </a:r>
            <a:r>
              <a:rPr lang="es-ES" sz="1800" dirty="0"/>
              <a:t> </a:t>
            </a:r>
            <a:r>
              <a:rPr lang="es-ES" sz="1800" dirty="0" err="1"/>
              <a:t>Size</a:t>
            </a:r>
            <a:r>
              <a:rPr lang="es-ES" sz="1800" dirty="0"/>
              <a:t> de 100 lo que haremos será calcular la salida para 100 Observaciones y calcular sus errores en función de la predicción que realice la Red. Posteriormente se calcula el error medio de las 100 observaciones y se actualizan los pesos de la Red Neuronal.</a:t>
            </a:r>
          </a:p>
          <a:p>
            <a:pPr algn="just">
              <a:lnSpc>
                <a:spcPct val="100000"/>
              </a:lnSpc>
            </a:pPr>
            <a:endParaRPr lang="es-ES" sz="100" dirty="0"/>
          </a:p>
          <a:p>
            <a:pPr lvl="1" algn="just">
              <a:lnSpc>
                <a:spcPct val="100000"/>
              </a:lnSpc>
            </a:pPr>
            <a:r>
              <a:rPr lang="es-ES" sz="1400" dirty="0"/>
              <a:t>Un </a:t>
            </a:r>
            <a:r>
              <a:rPr lang="es-ES" sz="1400" dirty="0" err="1"/>
              <a:t>Batch</a:t>
            </a:r>
            <a:r>
              <a:rPr lang="es-ES" sz="1400" dirty="0"/>
              <a:t> </a:t>
            </a:r>
            <a:r>
              <a:rPr lang="es-ES" sz="1400" dirty="0" err="1"/>
              <a:t>Size</a:t>
            </a:r>
            <a:r>
              <a:rPr lang="es-ES" sz="1400" dirty="0"/>
              <a:t> pequeño:  la Red Neuronal aprenda muy bien pero tardará mucho tiempo en calcular el modelo.</a:t>
            </a:r>
          </a:p>
          <a:p>
            <a:pPr lvl="1" algn="just">
              <a:lnSpc>
                <a:spcPct val="100000"/>
              </a:lnSpc>
            </a:pPr>
            <a:r>
              <a:rPr lang="es-ES" sz="1400" dirty="0" err="1"/>
              <a:t>Barch</a:t>
            </a:r>
            <a:r>
              <a:rPr lang="es-ES" sz="1400" dirty="0"/>
              <a:t> </a:t>
            </a:r>
            <a:r>
              <a:rPr lang="es-ES" sz="1400" dirty="0" err="1"/>
              <a:t>Size</a:t>
            </a:r>
            <a:r>
              <a:rPr lang="es-ES" sz="1400" dirty="0"/>
              <a:t> grande: la Red Neuronal no aprenda tan bien pero tardará menos tiempo en calcular el modelo.</a:t>
            </a:r>
            <a:endParaRPr lang="es-ES" sz="1000" dirty="0"/>
          </a:p>
          <a:p>
            <a:pPr marL="800089" lvl="1" indent="-342900" algn="just">
              <a:lnSpc>
                <a:spcPct val="100000"/>
              </a:lnSpc>
              <a:buFont typeface="+mj-lt"/>
              <a:buAutoNum type="arabicPeriod"/>
            </a:pPr>
            <a:endParaRPr lang="es-ES" sz="1800" dirty="0"/>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34</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0" name="Imagen 39" descr="Imagen que contiene computadora, reloj&#10;&#10;Descripción generada automáticamente">
            <a:extLst>
              <a:ext uri="{FF2B5EF4-FFF2-40B4-BE49-F238E27FC236}">
                <a16:creationId xmlns:a16="http://schemas.microsoft.com/office/drawing/2014/main" id="{C6D46885-C16C-0C48-A0BD-D5F3D6ACE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479" y="3784915"/>
            <a:ext cx="6000000" cy="2880000"/>
          </a:xfrm>
          <a:prstGeom prst="rect">
            <a:avLst/>
          </a:prstGeom>
        </p:spPr>
      </p:pic>
      <p:sp>
        <p:nvSpPr>
          <p:cNvPr id="41" name="Rectángulo 40">
            <a:extLst>
              <a:ext uri="{FF2B5EF4-FFF2-40B4-BE49-F238E27FC236}">
                <a16:creationId xmlns:a16="http://schemas.microsoft.com/office/drawing/2014/main" id="{0F92C887-27C3-D249-96E2-43FCB4CCF7AF}"/>
              </a:ext>
            </a:extLst>
          </p:cNvPr>
          <p:cNvSpPr/>
          <p:nvPr/>
        </p:nvSpPr>
        <p:spPr>
          <a:xfrm>
            <a:off x="1780319" y="4074983"/>
            <a:ext cx="1631145" cy="2253878"/>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t>DataSet</a:t>
            </a:r>
            <a:endParaRPr lang="es-ES" sz="2400" baseline="30000" dirty="0"/>
          </a:p>
        </p:txBody>
      </p:sp>
      <p:sp>
        <p:nvSpPr>
          <p:cNvPr id="42" name="Rectángulo 41">
            <a:extLst>
              <a:ext uri="{FF2B5EF4-FFF2-40B4-BE49-F238E27FC236}">
                <a16:creationId xmlns:a16="http://schemas.microsoft.com/office/drawing/2014/main" id="{EFB4CE54-E0A7-5C46-9DBE-8AA4241588EF}"/>
              </a:ext>
            </a:extLst>
          </p:cNvPr>
          <p:cNvSpPr/>
          <p:nvPr/>
        </p:nvSpPr>
        <p:spPr>
          <a:xfrm>
            <a:off x="3413433" y="4074983"/>
            <a:ext cx="274464" cy="2253878"/>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baseline="30000"/>
          </a:p>
        </p:txBody>
      </p:sp>
      <p:sp>
        <p:nvSpPr>
          <p:cNvPr id="43" name="CuadroTexto 42">
            <a:extLst>
              <a:ext uri="{FF2B5EF4-FFF2-40B4-BE49-F238E27FC236}">
                <a16:creationId xmlns:a16="http://schemas.microsoft.com/office/drawing/2014/main" id="{7A238BED-C887-694C-8E1D-3250A9A3C12C}"/>
              </a:ext>
            </a:extLst>
          </p:cNvPr>
          <p:cNvSpPr txBox="1"/>
          <p:nvPr/>
        </p:nvSpPr>
        <p:spPr>
          <a:xfrm>
            <a:off x="2471390" y="6408090"/>
            <a:ext cx="221587" cy="369332"/>
          </a:xfrm>
          <a:prstGeom prst="rect">
            <a:avLst/>
          </a:prstGeom>
          <a:noFill/>
        </p:spPr>
        <p:txBody>
          <a:bodyPr wrap="square" rtlCol="0">
            <a:spAutoFit/>
          </a:bodyPr>
          <a:lstStyle/>
          <a:p>
            <a:r>
              <a:rPr lang="es-ES"/>
              <a:t>x</a:t>
            </a:r>
          </a:p>
        </p:txBody>
      </p:sp>
      <p:sp>
        <p:nvSpPr>
          <p:cNvPr id="44" name="CuadroTexto 43">
            <a:extLst>
              <a:ext uri="{FF2B5EF4-FFF2-40B4-BE49-F238E27FC236}">
                <a16:creationId xmlns:a16="http://schemas.microsoft.com/office/drawing/2014/main" id="{1BA67778-3C54-464C-ADDC-AC4EF251E513}"/>
              </a:ext>
            </a:extLst>
          </p:cNvPr>
          <p:cNvSpPr txBox="1"/>
          <p:nvPr/>
        </p:nvSpPr>
        <p:spPr>
          <a:xfrm>
            <a:off x="3398163" y="6409821"/>
            <a:ext cx="288862" cy="369332"/>
          </a:xfrm>
          <a:prstGeom prst="rect">
            <a:avLst/>
          </a:prstGeom>
          <a:noFill/>
        </p:spPr>
        <p:txBody>
          <a:bodyPr wrap="none" rtlCol="0">
            <a:spAutoFit/>
          </a:bodyPr>
          <a:lstStyle/>
          <a:p>
            <a:r>
              <a:rPr lang="es-ES" dirty="0"/>
              <a:t>y</a:t>
            </a:r>
          </a:p>
        </p:txBody>
      </p:sp>
      <p:cxnSp>
        <p:nvCxnSpPr>
          <p:cNvPr id="45" name="Conector recto de flecha 44">
            <a:extLst>
              <a:ext uri="{FF2B5EF4-FFF2-40B4-BE49-F238E27FC236}">
                <a16:creationId xmlns:a16="http://schemas.microsoft.com/office/drawing/2014/main" id="{AAED2E44-1F13-B744-BC8F-B24C9D4D7B36}"/>
              </a:ext>
            </a:extLst>
          </p:cNvPr>
          <p:cNvCxnSpPr/>
          <p:nvPr/>
        </p:nvCxnSpPr>
        <p:spPr>
          <a:xfrm>
            <a:off x="1837085" y="6460072"/>
            <a:ext cx="14901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1526D291-497F-7847-A844-8E634EA3FAD8}"/>
              </a:ext>
            </a:extLst>
          </p:cNvPr>
          <p:cNvCxnSpPr>
            <a:cxnSpLocks/>
          </p:cNvCxnSpPr>
          <p:nvPr/>
        </p:nvCxnSpPr>
        <p:spPr>
          <a:xfrm flipV="1">
            <a:off x="3411464" y="6451325"/>
            <a:ext cx="288862" cy="87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0FD5E815-7E9C-C74E-B697-D7D8DDD90A99}"/>
              </a:ext>
            </a:extLst>
          </p:cNvPr>
          <p:cNvSpPr txBox="1"/>
          <p:nvPr/>
        </p:nvSpPr>
        <p:spPr>
          <a:xfrm>
            <a:off x="96912" y="5097957"/>
            <a:ext cx="1120079" cy="253916"/>
          </a:xfrm>
          <a:prstGeom prst="rect">
            <a:avLst/>
          </a:prstGeom>
          <a:noFill/>
        </p:spPr>
        <p:txBody>
          <a:bodyPr vert="horz" wrap="square" rtlCol="0">
            <a:spAutoFit/>
          </a:bodyPr>
          <a:lstStyle/>
          <a:p>
            <a:r>
              <a:rPr lang="es-ES" sz="1000" dirty="0"/>
              <a:t>OBSERVACIONES</a:t>
            </a:r>
          </a:p>
        </p:txBody>
      </p:sp>
      <p:cxnSp>
        <p:nvCxnSpPr>
          <p:cNvPr id="48" name="Conector recto de flecha 47">
            <a:extLst>
              <a:ext uri="{FF2B5EF4-FFF2-40B4-BE49-F238E27FC236}">
                <a16:creationId xmlns:a16="http://schemas.microsoft.com/office/drawing/2014/main" id="{72B88C47-E975-4448-A90B-DB6768E495D3}"/>
              </a:ext>
            </a:extLst>
          </p:cNvPr>
          <p:cNvCxnSpPr/>
          <p:nvPr/>
        </p:nvCxnSpPr>
        <p:spPr>
          <a:xfrm>
            <a:off x="3796018" y="4164845"/>
            <a:ext cx="425302"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048C9E50-B229-534F-AEC1-A95583198097}"/>
              </a:ext>
            </a:extLst>
          </p:cNvPr>
          <p:cNvCxnSpPr/>
          <p:nvPr/>
        </p:nvCxnSpPr>
        <p:spPr>
          <a:xfrm>
            <a:off x="3796018" y="4327877"/>
            <a:ext cx="425302"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3EEB5B7A-D9EB-2949-96BC-E2EFFCA9B12B}"/>
              </a:ext>
            </a:extLst>
          </p:cNvPr>
          <p:cNvCxnSpPr/>
          <p:nvPr/>
        </p:nvCxnSpPr>
        <p:spPr>
          <a:xfrm>
            <a:off x="3796018" y="4487366"/>
            <a:ext cx="425302" cy="0"/>
          </a:xfrm>
          <a:prstGeom prst="straightConnector1">
            <a:avLst/>
          </a:prstGeom>
          <a:ln>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D50627E4-617C-E447-9717-00313593C9BE}"/>
              </a:ext>
            </a:extLst>
          </p:cNvPr>
          <p:cNvCxnSpPr/>
          <p:nvPr/>
        </p:nvCxnSpPr>
        <p:spPr>
          <a:xfrm>
            <a:off x="3796018" y="4650398"/>
            <a:ext cx="425302" cy="0"/>
          </a:xfrm>
          <a:prstGeom prst="straightConnector1">
            <a:avLst/>
          </a:prstGeom>
          <a:ln>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49ABE9D9-6983-354A-A468-790C61D17590}"/>
              </a:ext>
            </a:extLst>
          </p:cNvPr>
          <p:cNvCxnSpPr/>
          <p:nvPr/>
        </p:nvCxnSpPr>
        <p:spPr>
          <a:xfrm>
            <a:off x="3796018" y="4838240"/>
            <a:ext cx="42530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D7A569E5-EC66-A34E-8077-B8EE551896EF}"/>
              </a:ext>
            </a:extLst>
          </p:cNvPr>
          <p:cNvCxnSpPr/>
          <p:nvPr/>
        </p:nvCxnSpPr>
        <p:spPr>
          <a:xfrm>
            <a:off x="3796018" y="5001272"/>
            <a:ext cx="42530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151568D9-2CD2-DA44-A1AE-BAED477DF883}"/>
              </a:ext>
            </a:extLst>
          </p:cNvPr>
          <p:cNvCxnSpPr/>
          <p:nvPr/>
        </p:nvCxnSpPr>
        <p:spPr>
          <a:xfrm>
            <a:off x="3796018" y="5160761"/>
            <a:ext cx="425302"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A1175C55-84B1-F548-AE58-3F63DCDB6181}"/>
              </a:ext>
            </a:extLst>
          </p:cNvPr>
          <p:cNvCxnSpPr/>
          <p:nvPr/>
        </p:nvCxnSpPr>
        <p:spPr>
          <a:xfrm>
            <a:off x="3796018" y="5323793"/>
            <a:ext cx="425302"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D468CBFD-8C26-5B4E-B3EF-1C5FFC7DA3DB}"/>
              </a:ext>
            </a:extLst>
          </p:cNvPr>
          <p:cNvCxnSpPr/>
          <p:nvPr/>
        </p:nvCxnSpPr>
        <p:spPr>
          <a:xfrm>
            <a:off x="3796018" y="5490370"/>
            <a:ext cx="42530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F1E2FA07-C02B-5442-82F2-045495B1858F}"/>
              </a:ext>
            </a:extLst>
          </p:cNvPr>
          <p:cNvCxnSpPr/>
          <p:nvPr/>
        </p:nvCxnSpPr>
        <p:spPr>
          <a:xfrm>
            <a:off x="3796018" y="5653402"/>
            <a:ext cx="42530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713ACE3A-69B9-3747-8CF9-3E5853816574}"/>
              </a:ext>
            </a:extLst>
          </p:cNvPr>
          <p:cNvCxnSpPr/>
          <p:nvPr/>
        </p:nvCxnSpPr>
        <p:spPr>
          <a:xfrm>
            <a:off x="3796018" y="5812891"/>
            <a:ext cx="425302"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BBB46AEA-37CD-1547-903E-CFAF8F2D1915}"/>
              </a:ext>
            </a:extLst>
          </p:cNvPr>
          <p:cNvCxnSpPr/>
          <p:nvPr/>
        </p:nvCxnSpPr>
        <p:spPr>
          <a:xfrm>
            <a:off x="3796018" y="5975923"/>
            <a:ext cx="425302"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96673A71-2220-9248-B1E9-47443237AE6B}"/>
              </a:ext>
            </a:extLst>
          </p:cNvPr>
          <p:cNvCxnSpPr/>
          <p:nvPr/>
        </p:nvCxnSpPr>
        <p:spPr>
          <a:xfrm>
            <a:off x="3796018" y="6270097"/>
            <a:ext cx="425302" cy="0"/>
          </a:xfrm>
          <a:prstGeom prst="straightConnector1">
            <a:avLst/>
          </a:prstGeom>
          <a:ln>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62" name="CuadroTexto 61">
            <a:extLst>
              <a:ext uri="{FF2B5EF4-FFF2-40B4-BE49-F238E27FC236}">
                <a16:creationId xmlns:a16="http://schemas.microsoft.com/office/drawing/2014/main" id="{42143ED8-BE2C-0141-AF69-C5EEA830B2C0}"/>
              </a:ext>
            </a:extLst>
          </p:cNvPr>
          <p:cNvSpPr txBox="1"/>
          <p:nvPr/>
        </p:nvSpPr>
        <p:spPr>
          <a:xfrm>
            <a:off x="2123174" y="3784915"/>
            <a:ext cx="1139606" cy="253916"/>
          </a:xfrm>
          <a:prstGeom prst="rect">
            <a:avLst/>
          </a:prstGeom>
          <a:noFill/>
        </p:spPr>
        <p:txBody>
          <a:bodyPr vert="horz" wrap="square" rtlCol="0">
            <a:spAutoFit/>
          </a:bodyPr>
          <a:lstStyle/>
          <a:p>
            <a:pPr algn="ctr"/>
            <a:r>
              <a:rPr lang="es-ES" sz="1000" dirty="0"/>
              <a:t>VARIABLES</a:t>
            </a:r>
          </a:p>
        </p:txBody>
      </p:sp>
      <p:cxnSp>
        <p:nvCxnSpPr>
          <p:cNvPr id="63" name="Conector recto de flecha 62">
            <a:extLst>
              <a:ext uri="{FF2B5EF4-FFF2-40B4-BE49-F238E27FC236}">
                <a16:creationId xmlns:a16="http://schemas.microsoft.com/office/drawing/2014/main" id="{5FB5828A-44DC-AF44-950E-28652F83F09D}"/>
              </a:ext>
            </a:extLst>
          </p:cNvPr>
          <p:cNvCxnSpPr/>
          <p:nvPr/>
        </p:nvCxnSpPr>
        <p:spPr>
          <a:xfrm>
            <a:off x="3796018" y="6124784"/>
            <a:ext cx="425302" cy="0"/>
          </a:xfrm>
          <a:prstGeom prst="straightConnector1">
            <a:avLst/>
          </a:prstGeom>
          <a:ln>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5460A292-F116-5B4D-A8EA-EA93ECACC3EF}"/>
              </a:ext>
            </a:extLst>
          </p:cNvPr>
          <p:cNvCxnSpPr/>
          <p:nvPr/>
        </p:nvCxnSpPr>
        <p:spPr>
          <a:xfrm flipH="1">
            <a:off x="1780319" y="4397188"/>
            <a:ext cx="190670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Conector recto 64">
            <a:extLst>
              <a:ext uri="{FF2B5EF4-FFF2-40B4-BE49-F238E27FC236}">
                <a16:creationId xmlns:a16="http://schemas.microsoft.com/office/drawing/2014/main" id="{10F9D249-A8DD-EB4C-B504-4CD8CDEF5E53}"/>
              </a:ext>
            </a:extLst>
          </p:cNvPr>
          <p:cNvCxnSpPr/>
          <p:nvPr/>
        </p:nvCxnSpPr>
        <p:spPr>
          <a:xfrm flipH="1">
            <a:off x="1786896" y="4742292"/>
            <a:ext cx="1906706" cy="0"/>
          </a:xfrm>
          <a:prstGeom prst="line">
            <a:avLst/>
          </a:prstGeom>
          <a:ln w="28575">
            <a:solidFill>
              <a:srgbClr val="00FDFF"/>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94B60A83-3657-5141-97AC-EB56553531D9}"/>
              </a:ext>
            </a:extLst>
          </p:cNvPr>
          <p:cNvCxnSpPr/>
          <p:nvPr/>
        </p:nvCxnSpPr>
        <p:spPr>
          <a:xfrm flipH="1">
            <a:off x="1786896" y="5094278"/>
            <a:ext cx="1906706"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DC6BCC39-D5E3-F944-9D7B-8092AFF33F8A}"/>
              </a:ext>
            </a:extLst>
          </p:cNvPr>
          <p:cNvCxnSpPr/>
          <p:nvPr/>
        </p:nvCxnSpPr>
        <p:spPr>
          <a:xfrm flipH="1">
            <a:off x="1786896" y="5402022"/>
            <a:ext cx="190670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2884A344-44CB-7F4C-A12A-8A6788CC245C}"/>
              </a:ext>
            </a:extLst>
          </p:cNvPr>
          <p:cNvCxnSpPr/>
          <p:nvPr/>
        </p:nvCxnSpPr>
        <p:spPr>
          <a:xfrm flipH="1">
            <a:off x="1786896" y="5735958"/>
            <a:ext cx="190670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9DAB7797-F684-F84D-B7D9-B82173E571DF}"/>
              </a:ext>
            </a:extLst>
          </p:cNvPr>
          <p:cNvCxnSpPr/>
          <p:nvPr/>
        </p:nvCxnSpPr>
        <p:spPr>
          <a:xfrm flipH="1">
            <a:off x="1793620" y="6043000"/>
            <a:ext cx="1906706"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CBD135AF-4A70-9540-86D8-010304824F33}"/>
              </a:ext>
            </a:extLst>
          </p:cNvPr>
          <p:cNvCxnSpPr/>
          <p:nvPr/>
        </p:nvCxnSpPr>
        <p:spPr>
          <a:xfrm flipH="1">
            <a:off x="1787043" y="6315413"/>
            <a:ext cx="1906706" cy="0"/>
          </a:xfrm>
          <a:prstGeom prst="line">
            <a:avLst/>
          </a:prstGeom>
          <a:ln w="28575">
            <a:solidFill>
              <a:srgbClr val="FF40FF"/>
            </a:solidFill>
          </a:ln>
        </p:spPr>
        <p:style>
          <a:lnRef idx="1">
            <a:schemeClr val="accent1"/>
          </a:lnRef>
          <a:fillRef idx="0">
            <a:schemeClr val="accent1"/>
          </a:fillRef>
          <a:effectRef idx="0">
            <a:schemeClr val="accent1"/>
          </a:effectRef>
          <a:fontRef idx="minor">
            <a:schemeClr val="tx1"/>
          </a:fontRef>
        </p:style>
      </p:cxnSp>
      <p:sp>
        <p:nvSpPr>
          <p:cNvPr id="71" name="CuadroTexto 70">
            <a:extLst>
              <a:ext uri="{FF2B5EF4-FFF2-40B4-BE49-F238E27FC236}">
                <a16:creationId xmlns:a16="http://schemas.microsoft.com/office/drawing/2014/main" id="{8F007371-0CE2-6945-BB91-E8E4DBC88A84}"/>
              </a:ext>
            </a:extLst>
          </p:cNvPr>
          <p:cNvSpPr txBox="1"/>
          <p:nvPr/>
        </p:nvSpPr>
        <p:spPr>
          <a:xfrm>
            <a:off x="1157099" y="4103033"/>
            <a:ext cx="612668" cy="261610"/>
          </a:xfrm>
          <a:prstGeom prst="rect">
            <a:avLst/>
          </a:prstGeom>
          <a:noFill/>
        </p:spPr>
        <p:txBody>
          <a:bodyPr wrap="none" rtlCol="0">
            <a:spAutoFit/>
          </a:bodyPr>
          <a:lstStyle/>
          <a:p>
            <a:r>
              <a:rPr lang="es-ES" sz="1100" dirty="0" err="1">
                <a:solidFill>
                  <a:schemeClr val="accent6"/>
                </a:solidFill>
              </a:rPr>
              <a:t>Batch</a:t>
            </a:r>
            <a:r>
              <a:rPr lang="es-ES" sz="1100" dirty="0">
                <a:solidFill>
                  <a:schemeClr val="accent6"/>
                </a:solidFill>
              </a:rPr>
              <a:t> 1</a:t>
            </a:r>
          </a:p>
        </p:txBody>
      </p:sp>
      <p:sp>
        <p:nvSpPr>
          <p:cNvPr id="72" name="CuadroTexto 71">
            <a:extLst>
              <a:ext uri="{FF2B5EF4-FFF2-40B4-BE49-F238E27FC236}">
                <a16:creationId xmlns:a16="http://schemas.microsoft.com/office/drawing/2014/main" id="{8EB05FCC-A731-4840-948D-337A0391B103}"/>
              </a:ext>
            </a:extLst>
          </p:cNvPr>
          <p:cNvSpPr txBox="1"/>
          <p:nvPr/>
        </p:nvSpPr>
        <p:spPr>
          <a:xfrm>
            <a:off x="1153749" y="4433089"/>
            <a:ext cx="612668" cy="261610"/>
          </a:xfrm>
          <a:prstGeom prst="rect">
            <a:avLst/>
          </a:prstGeom>
          <a:noFill/>
        </p:spPr>
        <p:txBody>
          <a:bodyPr wrap="none" rtlCol="0">
            <a:spAutoFit/>
          </a:bodyPr>
          <a:lstStyle/>
          <a:p>
            <a:r>
              <a:rPr lang="es-ES" sz="1100" dirty="0" err="1">
                <a:solidFill>
                  <a:srgbClr val="00FDFF"/>
                </a:solidFill>
              </a:rPr>
              <a:t>Batch</a:t>
            </a:r>
            <a:r>
              <a:rPr lang="es-ES" sz="1100" dirty="0">
                <a:solidFill>
                  <a:srgbClr val="00FDFF"/>
                </a:solidFill>
              </a:rPr>
              <a:t> 2</a:t>
            </a:r>
          </a:p>
        </p:txBody>
      </p:sp>
      <p:sp>
        <p:nvSpPr>
          <p:cNvPr id="73" name="CuadroTexto 72">
            <a:extLst>
              <a:ext uri="{FF2B5EF4-FFF2-40B4-BE49-F238E27FC236}">
                <a16:creationId xmlns:a16="http://schemas.microsoft.com/office/drawing/2014/main" id="{42F3DD69-EFCB-9B4A-B030-92B98334843F}"/>
              </a:ext>
            </a:extLst>
          </p:cNvPr>
          <p:cNvSpPr txBox="1"/>
          <p:nvPr/>
        </p:nvSpPr>
        <p:spPr>
          <a:xfrm>
            <a:off x="1154989" y="4781749"/>
            <a:ext cx="612668" cy="261610"/>
          </a:xfrm>
          <a:prstGeom prst="rect">
            <a:avLst/>
          </a:prstGeom>
          <a:noFill/>
        </p:spPr>
        <p:txBody>
          <a:bodyPr wrap="none" rtlCol="0">
            <a:spAutoFit/>
          </a:bodyPr>
          <a:lstStyle/>
          <a:p>
            <a:r>
              <a:rPr lang="es-ES" sz="1100" dirty="0" err="1">
                <a:solidFill>
                  <a:schemeClr val="accent4"/>
                </a:solidFill>
              </a:rPr>
              <a:t>Batch</a:t>
            </a:r>
            <a:r>
              <a:rPr lang="es-ES" sz="1100" dirty="0">
                <a:solidFill>
                  <a:schemeClr val="accent4"/>
                </a:solidFill>
              </a:rPr>
              <a:t> 3</a:t>
            </a:r>
          </a:p>
        </p:txBody>
      </p:sp>
      <p:sp>
        <p:nvSpPr>
          <p:cNvPr id="74" name="CuadroTexto 73">
            <a:extLst>
              <a:ext uri="{FF2B5EF4-FFF2-40B4-BE49-F238E27FC236}">
                <a16:creationId xmlns:a16="http://schemas.microsoft.com/office/drawing/2014/main" id="{E95E5B31-0D68-C544-B878-41948E3C24F1}"/>
              </a:ext>
            </a:extLst>
          </p:cNvPr>
          <p:cNvSpPr txBox="1"/>
          <p:nvPr/>
        </p:nvSpPr>
        <p:spPr>
          <a:xfrm>
            <a:off x="1153749" y="5126611"/>
            <a:ext cx="612668" cy="261610"/>
          </a:xfrm>
          <a:prstGeom prst="rect">
            <a:avLst/>
          </a:prstGeom>
          <a:noFill/>
        </p:spPr>
        <p:txBody>
          <a:bodyPr wrap="none" rtlCol="0">
            <a:spAutoFit/>
          </a:bodyPr>
          <a:lstStyle/>
          <a:p>
            <a:r>
              <a:rPr lang="es-ES" sz="1100" dirty="0" err="1">
                <a:solidFill>
                  <a:schemeClr val="accent3"/>
                </a:solidFill>
              </a:rPr>
              <a:t>Batch</a:t>
            </a:r>
            <a:r>
              <a:rPr lang="es-ES" sz="1100" dirty="0">
                <a:solidFill>
                  <a:schemeClr val="accent3"/>
                </a:solidFill>
              </a:rPr>
              <a:t> 4</a:t>
            </a:r>
          </a:p>
        </p:txBody>
      </p:sp>
      <p:sp>
        <p:nvSpPr>
          <p:cNvPr id="75" name="CuadroTexto 74">
            <a:extLst>
              <a:ext uri="{FF2B5EF4-FFF2-40B4-BE49-F238E27FC236}">
                <a16:creationId xmlns:a16="http://schemas.microsoft.com/office/drawing/2014/main" id="{3D788FC7-8A0E-6142-829E-B256F61FCC72}"/>
              </a:ext>
            </a:extLst>
          </p:cNvPr>
          <p:cNvSpPr txBox="1"/>
          <p:nvPr/>
        </p:nvSpPr>
        <p:spPr>
          <a:xfrm>
            <a:off x="1154976" y="5421288"/>
            <a:ext cx="612668" cy="261610"/>
          </a:xfrm>
          <a:prstGeom prst="rect">
            <a:avLst/>
          </a:prstGeom>
          <a:noFill/>
        </p:spPr>
        <p:txBody>
          <a:bodyPr wrap="none" rtlCol="0">
            <a:spAutoFit/>
          </a:bodyPr>
          <a:lstStyle/>
          <a:p>
            <a:r>
              <a:rPr lang="es-ES" sz="1100" dirty="0" err="1">
                <a:solidFill>
                  <a:schemeClr val="accent2"/>
                </a:solidFill>
              </a:rPr>
              <a:t>Batch</a:t>
            </a:r>
            <a:r>
              <a:rPr lang="es-ES" sz="1100" dirty="0">
                <a:solidFill>
                  <a:schemeClr val="accent2"/>
                </a:solidFill>
              </a:rPr>
              <a:t> 5</a:t>
            </a:r>
          </a:p>
        </p:txBody>
      </p:sp>
      <p:sp>
        <p:nvSpPr>
          <p:cNvPr id="76" name="CuadroTexto 75">
            <a:extLst>
              <a:ext uri="{FF2B5EF4-FFF2-40B4-BE49-F238E27FC236}">
                <a16:creationId xmlns:a16="http://schemas.microsoft.com/office/drawing/2014/main" id="{DA354DC8-0C18-824C-936F-189E40E02147}"/>
              </a:ext>
            </a:extLst>
          </p:cNvPr>
          <p:cNvSpPr txBox="1"/>
          <p:nvPr/>
        </p:nvSpPr>
        <p:spPr>
          <a:xfrm>
            <a:off x="1153749" y="5755131"/>
            <a:ext cx="612668" cy="261610"/>
          </a:xfrm>
          <a:prstGeom prst="rect">
            <a:avLst/>
          </a:prstGeom>
          <a:noFill/>
        </p:spPr>
        <p:txBody>
          <a:bodyPr wrap="none" rtlCol="0">
            <a:spAutoFit/>
          </a:bodyPr>
          <a:lstStyle/>
          <a:p>
            <a:r>
              <a:rPr lang="es-ES" sz="1100" dirty="0" err="1">
                <a:solidFill>
                  <a:srgbClr val="7030A0"/>
                </a:solidFill>
              </a:rPr>
              <a:t>Batch</a:t>
            </a:r>
            <a:r>
              <a:rPr lang="es-ES" sz="1100" dirty="0">
                <a:solidFill>
                  <a:srgbClr val="7030A0"/>
                </a:solidFill>
              </a:rPr>
              <a:t> 6</a:t>
            </a:r>
          </a:p>
        </p:txBody>
      </p:sp>
      <p:sp>
        <p:nvSpPr>
          <p:cNvPr id="77" name="CuadroTexto 76">
            <a:extLst>
              <a:ext uri="{FF2B5EF4-FFF2-40B4-BE49-F238E27FC236}">
                <a16:creationId xmlns:a16="http://schemas.microsoft.com/office/drawing/2014/main" id="{148F21CE-6B4D-A241-AF6F-352058670B61}"/>
              </a:ext>
            </a:extLst>
          </p:cNvPr>
          <p:cNvSpPr txBox="1"/>
          <p:nvPr/>
        </p:nvSpPr>
        <p:spPr>
          <a:xfrm>
            <a:off x="1153749" y="6050168"/>
            <a:ext cx="612668" cy="261610"/>
          </a:xfrm>
          <a:prstGeom prst="rect">
            <a:avLst/>
          </a:prstGeom>
          <a:noFill/>
        </p:spPr>
        <p:txBody>
          <a:bodyPr wrap="none" rtlCol="0">
            <a:spAutoFit/>
          </a:bodyPr>
          <a:lstStyle/>
          <a:p>
            <a:r>
              <a:rPr lang="es-ES" sz="1100" dirty="0" err="1">
                <a:solidFill>
                  <a:srgbClr val="FF40FF"/>
                </a:solidFill>
              </a:rPr>
              <a:t>Batch</a:t>
            </a:r>
            <a:r>
              <a:rPr lang="es-ES" sz="1100" dirty="0">
                <a:solidFill>
                  <a:srgbClr val="FF40FF"/>
                </a:solidFill>
              </a:rPr>
              <a:t> 7</a:t>
            </a:r>
          </a:p>
        </p:txBody>
      </p:sp>
    </p:spTree>
    <p:extLst>
      <p:ext uri="{BB962C8B-B14F-4D97-AF65-F5344CB8AC3E}">
        <p14:creationId xmlns:p14="http://schemas.microsoft.com/office/powerpoint/2010/main" val="3205332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Dropout</a:t>
            </a:r>
            <a:endParaRPr lang="es-ES" dirty="0">
              <a:solidFill>
                <a:schemeClr val="accent5">
                  <a:lumMod val="75000"/>
                </a:schemeClr>
              </a:solidFill>
              <a:latin typeface="+mn-lt"/>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35</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2" name="Marcador de contenido 2">
            <a:extLst>
              <a:ext uri="{FF2B5EF4-FFF2-40B4-BE49-F238E27FC236}">
                <a16:creationId xmlns:a16="http://schemas.microsoft.com/office/drawing/2014/main" id="{609E2C5B-FDA2-1C47-A36C-086AF1D78D42}"/>
              </a:ext>
            </a:extLst>
          </p:cNvPr>
          <p:cNvSpPr txBox="1">
            <a:spLocks/>
          </p:cNvSpPr>
          <p:nvPr/>
        </p:nvSpPr>
        <p:spPr>
          <a:xfrm>
            <a:off x="924460" y="1347977"/>
            <a:ext cx="10436267" cy="4889846"/>
          </a:xfrm>
          <a:prstGeom prst="rect">
            <a:avLst/>
          </a:prstGeom>
        </p:spPr>
        <p:txBody>
          <a:bodyPr>
            <a:normAutofit/>
          </a:bodyPr>
          <a:lstStyle>
            <a:lvl1pPr marL="228594" indent="-228594" algn="l" defTabSz="914377"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algn="just"/>
            <a:r>
              <a:rPr lang="es-ES" sz="1800" dirty="0"/>
              <a:t>El </a:t>
            </a:r>
            <a:r>
              <a:rPr lang="es-ES" sz="1800" dirty="0" err="1"/>
              <a:t>Dropout</a:t>
            </a:r>
            <a:r>
              <a:rPr lang="es-ES" sz="1800" dirty="0"/>
              <a:t> es un método que se utilizada para la regularización, que tiene como objetivo reducir el </a:t>
            </a:r>
            <a:r>
              <a:rPr lang="es-ES" sz="1800" dirty="0" err="1"/>
              <a:t>overfiting</a:t>
            </a:r>
            <a:r>
              <a:rPr lang="es-ES" sz="1800" dirty="0"/>
              <a:t>.</a:t>
            </a:r>
          </a:p>
          <a:p>
            <a:pPr algn="just"/>
            <a:endParaRPr lang="es-ES" sz="800" dirty="0"/>
          </a:p>
          <a:p>
            <a:pPr algn="just"/>
            <a:r>
              <a:rPr lang="es-ES" sz="1800" dirty="0"/>
              <a:t>Consiste en </a:t>
            </a:r>
            <a:r>
              <a:rPr lang="es-ES" sz="1800" b="1" i="1" dirty="0">
                <a:solidFill>
                  <a:schemeClr val="accent2"/>
                </a:solidFill>
              </a:rPr>
              <a:t>perturbar la red </a:t>
            </a:r>
            <a:r>
              <a:rPr lang="es-ES" sz="1800" dirty="0"/>
              <a:t>en cada pasada de entrenamiento (</a:t>
            </a:r>
            <a:r>
              <a:rPr lang="es-ES" sz="1800" dirty="0" err="1"/>
              <a:t>feed</a:t>
            </a:r>
            <a:r>
              <a:rPr lang="es-ES" sz="1800" dirty="0"/>
              <a:t>-forward y </a:t>
            </a:r>
            <a:r>
              <a:rPr lang="es-ES" sz="1800" dirty="0" err="1"/>
              <a:t>backpropagation</a:t>
            </a:r>
            <a:r>
              <a:rPr lang="es-ES" sz="1800" dirty="0"/>
              <a:t>), </a:t>
            </a:r>
            <a:r>
              <a:rPr lang="es-ES" sz="1800" b="1" i="1" dirty="0">
                <a:solidFill>
                  <a:schemeClr val="accent2"/>
                </a:solidFill>
              </a:rPr>
              <a:t>eliminando al azar algunas de las unidades de cada capa</a:t>
            </a:r>
            <a:r>
              <a:rPr lang="es-ES" sz="1800" dirty="0"/>
              <a:t>.</a:t>
            </a:r>
          </a:p>
          <a:p>
            <a:endParaRPr lang="es-ES" sz="800" dirty="0"/>
          </a:p>
          <a:p>
            <a:pPr algn="just"/>
            <a:r>
              <a:rPr lang="es-ES" sz="1800" dirty="0"/>
              <a:t>El objeto es que al introducir ruido en el proceso de entrenamiento evitamos el </a:t>
            </a:r>
            <a:r>
              <a:rPr lang="es-ES" sz="1800" dirty="0" err="1"/>
              <a:t>overfiting</a:t>
            </a:r>
            <a:r>
              <a:rPr lang="es-ES" sz="1800" dirty="0"/>
              <a:t>, pues en cada paso de la iteración estamos limitando el número de unidades que la red puede usar para ajustar las respuestas. </a:t>
            </a:r>
          </a:p>
          <a:p>
            <a:endParaRPr lang="es-ES" sz="1800" dirty="0"/>
          </a:p>
        </p:txBody>
      </p:sp>
      <p:pic>
        <p:nvPicPr>
          <p:cNvPr id="84" name="Imagen 83" descr="Imagen que contiene computadora, reloj&#10;&#10;Descripción generada automáticamente">
            <a:extLst>
              <a:ext uri="{FF2B5EF4-FFF2-40B4-BE49-F238E27FC236}">
                <a16:creationId xmlns:a16="http://schemas.microsoft.com/office/drawing/2014/main" id="{B5B700C4-FDEE-8349-90C5-DF56230C46CE}"/>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924460" y="4196357"/>
            <a:ext cx="4500000" cy="2160000"/>
          </a:xfrm>
          <a:prstGeom prst="rect">
            <a:avLst/>
          </a:prstGeom>
        </p:spPr>
      </p:pic>
      <p:pic>
        <p:nvPicPr>
          <p:cNvPr id="86" name="Imagen 85" descr="Imagen que contiene reloj, computadora, competencia de atletismo&#10;&#10;Descripción generada automáticamente">
            <a:extLst>
              <a:ext uri="{FF2B5EF4-FFF2-40B4-BE49-F238E27FC236}">
                <a16:creationId xmlns:a16="http://schemas.microsoft.com/office/drawing/2014/main" id="{8A362DBC-C91B-424A-937F-8013EE51FA79}"/>
              </a:ext>
            </a:extLst>
          </p:cNvPr>
          <p:cNvPicPr>
            <a:picLocks/>
          </p:cNvPicPr>
          <p:nvPr/>
        </p:nvPicPr>
        <p:blipFill>
          <a:blip r:embed="rId3" cstate="hqprint">
            <a:extLst>
              <a:ext uri="{28A0092B-C50C-407E-A947-70E740481C1C}">
                <a14:useLocalDpi xmlns:a14="http://schemas.microsoft.com/office/drawing/2010/main" val="0"/>
              </a:ext>
            </a:extLst>
          </a:blip>
          <a:stretch>
            <a:fillRect/>
          </a:stretch>
        </p:blipFill>
        <p:spPr>
          <a:xfrm>
            <a:off x="6860727" y="4196357"/>
            <a:ext cx="4500000" cy="2160000"/>
          </a:xfrm>
          <a:prstGeom prst="rect">
            <a:avLst/>
          </a:prstGeom>
        </p:spPr>
      </p:pic>
      <p:sp>
        <p:nvSpPr>
          <p:cNvPr id="87" name="Flecha a la derecha con bandas 86">
            <a:extLst>
              <a:ext uri="{FF2B5EF4-FFF2-40B4-BE49-F238E27FC236}">
                <a16:creationId xmlns:a16="http://schemas.microsoft.com/office/drawing/2014/main" id="{7B30F1A1-6A95-914C-8F74-99949F74B570}"/>
              </a:ext>
            </a:extLst>
          </p:cNvPr>
          <p:cNvSpPr/>
          <p:nvPr/>
        </p:nvSpPr>
        <p:spPr>
          <a:xfrm>
            <a:off x="5622687" y="5230623"/>
            <a:ext cx="1039813" cy="279400"/>
          </a:xfrm>
          <a:prstGeom prst="strip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CuadroTexto 87">
            <a:extLst>
              <a:ext uri="{FF2B5EF4-FFF2-40B4-BE49-F238E27FC236}">
                <a16:creationId xmlns:a16="http://schemas.microsoft.com/office/drawing/2014/main" id="{9E6F8848-1237-8E4E-9140-68EC7785F928}"/>
              </a:ext>
            </a:extLst>
          </p:cNvPr>
          <p:cNvSpPr txBox="1"/>
          <p:nvPr/>
        </p:nvSpPr>
        <p:spPr>
          <a:xfrm>
            <a:off x="5529498" y="4861291"/>
            <a:ext cx="1133002" cy="369332"/>
          </a:xfrm>
          <a:prstGeom prst="rect">
            <a:avLst/>
          </a:prstGeom>
          <a:noFill/>
        </p:spPr>
        <p:txBody>
          <a:bodyPr wrap="none" rtlCol="0">
            <a:spAutoFit/>
          </a:bodyPr>
          <a:lstStyle/>
          <a:p>
            <a:r>
              <a:rPr lang="es-ES" dirty="0">
                <a:solidFill>
                  <a:srgbClr val="FF0000"/>
                </a:solidFill>
              </a:rPr>
              <a:t>DROPOUT</a:t>
            </a:r>
          </a:p>
        </p:txBody>
      </p:sp>
    </p:spTree>
    <p:extLst>
      <p:ext uri="{BB962C8B-B14F-4D97-AF65-F5344CB8AC3E}">
        <p14:creationId xmlns:p14="http://schemas.microsoft.com/office/powerpoint/2010/main" val="1965612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Playground.Tensorflow</a:t>
            </a:r>
            <a:r>
              <a:rPr lang="es-ES" dirty="0">
                <a:solidFill>
                  <a:schemeClr val="accent5">
                    <a:lumMod val="75000"/>
                  </a:schemeClr>
                </a:solidFill>
                <a:latin typeface="+mn-lt"/>
              </a:rPr>
              <a:t> (Regresión)</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36</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D5BEC1E1-D508-4169-B197-9FF1E6E04B2C}"/>
              </a:ext>
            </a:extLst>
          </p:cNvPr>
          <p:cNvPicPr>
            <a:picLocks noChangeAspect="1"/>
          </p:cNvPicPr>
          <p:nvPr/>
        </p:nvPicPr>
        <p:blipFill>
          <a:blip r:embed="rId2"/>
          <a:stretch>
            <a:fillRect/>
          </a:stretch>
        </p:blipFill>
        <p:spPr>
          <a:xfrm>
            <a:off x="1922912" y="1154571"/>
            <a:ext cx="8346176" cy="5400000"/>
          </a:xfrm>
          <a:prstGeom prst="rect">
            <a:avLst/>
          </a:prstGeom>
        </p:spPr>
      </p:pic>
    </p:spTree>
    <p:extLst>
      <p:ext uri="{BB962C8B-B14F-4D97-AF65-F5344CB8AC3E}">
        <p14:creationId xmlns:p14="http://schemas.microsoft.com/office/powerpoint/2010/main" val="2016292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Playground.Tensorflow</a:t>
            </a:r>
            <a:r>
              <a:rPr lang="es-ES" dirty="0">
                <a:solidFill>
                  <a:schemeClr val="accent5">
                    <a:lumMod val="75000"/>
                  </a:schemeClr>
                </a:solidFill>
                <a:latin typeface="+mn-lt"/>
              </a:rPr>
              <a:t> (Puerta AND|OR)</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37</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96B50233-A43D-449B-BD36-B5A7F0E49611}"/>
              </a:ext>
            </a:extLst>
          </p:cNvPr>
          <p:cNvPicPr>
            <a:picLocks noChangeAspect="1"/>
          </p:cNvPicPr>
          <p:nvPr/>
        </p:nvPicPr>
        <p:blipFill rotWithShape="1">
          <a:blip r:embed="rId2"/>
          <a:srcRect l="15625"/>
          <a:stretch/>
        </p:blipFill>
        <p:spPr>
          <a:xfrm>
            <a:off x="1847058" y="1154571"/>
            <a:ext cx="8497884" cy="5400000"/>
          </a:xfrm>
          <a:prstGeom prst="rect">
            <a:avLst/>
          </a:prstGeom>
        </p:spPr>
      </p:pic>
    </p:spTree>
    <p:extLst>
      <p:ext uri="{BB962C8B-B14F-4D97-AF65-F5344CB8AC3E}">
        <p14:creationId xmlns:p14="http://schemas.microsoft.com/office/powerpoint/2010/main" val="491955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Playground.Tensorflow</a:t>
            </a:r>
            <a:r>
              <a:rPr lang="es-ES" dirty="0">
                <a:solidFill>
                  <a:schemeClr val="accent5">
                    <a:lumMod val="75000"/>
                  </a:schemeClr>
                </a:solidFill>
                <a:latin typeface="+mn-lt"/>
              </a:rPr>
              <a:t> (Puerta XOR)</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38</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B4D3C1D6-3CB8-4D89-8E7C-3A5A000D75F8}"/>
              </a:ext>
            </a:extLst>
          </p:cNvPr>
          <p:cNvPicPr>
            <a:picLocks noChangeAspect="1"/>
          </p:cNvPicPr>
          <p:nvPr/>
        </p:nvPicPr>
        <p:blipFill rotWithShape="1">
          <a:blip r:embed="rId2"/>
          <a:srcRect l="16030"/>
          <a:stretch/>
        </p:blipFill>
        <p:spPr>
          <a:xfrm>
            <a:off x="1974451" y="1154571"/>
            <a:ext cx="8243097" cy="5400000"/>
          </a:xfrm>
          <a:prstGeom prst="rect">
            <a:avLst/>
          </a:prstGeom>
        </p:spPr>
      </p:pic>
    </p:spTree>
    <p:extLst>
      <p:ext uri="{BB962C8B-B14F-4D97-AF65-F5344CB8AC3E}">
        <p14:creationId xmlns:p14="http://schemas.microsoft.com/office/powerpoint/2010/main" val="3200817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Playground.Tensorflow</a:t>
            </a:r>
            <a:r>
              <a:rPr lang="es-ES" dirty="0">
                <a:solidFill>
                  <a:schemeClr val="accent5">
                    <a:lumMod val="75000"/>
                  </a:schemeClr>
                </a:solidFill>
                <a:latin typeface="+mn-lt"/>
              </a:rPr>
              <a:t> (no lineal)</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39</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687D787A-6630-49D6-B80B-167E7D21EFDE}"/>
              </a:ext>
            </a:extLst>
          </p:cNvPr>
          <p:cNvPicPr>
            <a:picLocks noChangeAspect="1"/>
          </p:cNvPicPr>
          <p:nvPr/>
        </p:nvPicPr>
        <p:blipFill>
          <a:blip r:embed="rId3"/>
          <a:stretch>
            <a:fillRect/>
          </a:stretch>
        </p:blipFill>
        <p:spPr>
          <a:xfrm>
            <a:off x="1812964" y="1154571"/>
            <a:ext cx="8566071" cy="5400000"/>
          </a:xfrm>
          <a:prstGeom prst="rect">
            <a:avLst/>
          </a:prstGeom>
        </p:spPr>
      </p:pic>
    </p:spTree>
    <p:extLst>
      <p:ext uri="{BB962C8B-B14F-4D97-AF65-F5344CB8AC3E}">
        <p14:creationId xmlns:p14="http://schemas.microsoft.com/office/powerpoint/2010/main" val="337284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El Cerebro</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4508157" cy="4908336"/>
          </a:xfrm>
        </p:spPr>
        <p:txBody>
          <a:bodyPr anchor="t">
            <a:normAutofit/>
          </a:bodyPr>
          <a:lstStyle/>
          <a:p>
            <a:pPr>
              <a:lnSpc>
                <a:spcPct val="100000"/>
              </a:lnSpc>
            </a:pPr>
            <a:r>
              <a:rPr lang="es-ES" sz="1800" dirty="0"/>
              <a:t>10</a:t>
            </a:r>
            <a:r>
              <a:rPr lang="es-ES" sz="1800" baseline="30000" dirty="0"/>
              <a:t>11</a:t>
            </a:r>
            <a:r>
              <a:rPr lang="es-ES" sz="1800" dirty="0"/>
              <a:t> Neuronas</a:t>
            </a:r>
          </a:p>
          <a:p>
            <a:pPr>
              <a:lnSpc>
                <a:spcPct val="100000"/>
              </a:lnSpc>
            </a:pPr>
            <a:r>
              <a:rPr lang="es-ES" sz="1800" dirty="0"/>
              <a:t>10</a:t>
            </a:r>
            <a:r>
              <a:rPr lang="es-ES" sz="1800" baseline="30000" dirty="0"/>
              <a:t>14</a:t>
            </a:r>
            <a:r>
              <a:rPr lang="es-ES" sz="1800" dirty="0"/>
              <a:t> Conexiones</a:t>
            </a:r>
          </a:p>
          <a:p>
            <a:pPr>
              <a:lnSpc>
                <a:spcPct val="100000"/>
              </a:lnSpc>
            </a:pPr>
            <a:r>
              <a:rPr lang="es-ES" sz="1800" dirty="0"/>
              <a:t>Cada Neurona esta conectada a otras entre 1K y 200K</a:t>
            </a:r>
          </a:p>
          <a:p>
            <a:pPr>
              <a:lnSpc>
                <a:spcPct val="100000"/>
              </a:lnSpc>
            </a:pPr>
            <a:r>
              <a:rPr lang="es-ES" sz="1800" dirty="0"/>
              <a:t>Las neuronas se comunican mediante señales eléctricas y químicas.</a:t>
            </a:r>
            <a:endParaRPr lang="es-ES" sz="1400" dirty="0"/>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a:t>
            </a:fld>
            <a:endParaRPr lang="es-ES" dirty="0"/>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9716BFD3-CC25-4801-8473-2851A0B59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162" y="3726212"/>
            <a:ext cx="5343525" cy="2533650"/>
          </a:xfrm>
          <a:prstGeom prst="rect">
            <a:avLst/>
          </a:prstGeom>
        </p:spPr>
      </p:pic>
      <p:sp>
        <p:nvSpPr>
          <p:cNvPr id="10" name="Marcador de contenido 5">
            <a:extLst>
              <a:ext uri="{FF2B5EF4-FFF2-40B4-BE49-F238E27FC236}">
                <a16:creationId xmlns:a16="http://schemas.microsoft.com/office/drawing/2014/main" id="{65032ADB-B795-4544-9839-C225E11E925E}"/>
              </a:ext>
            </a:extLst>
          </p:cNvPr>
          <p:cNvSpPr txBox="1">
            <a:spLocks/>
          </p:cNvSpPr>
          <p:nvPr/>
        </p:nvSpPr>
        <p:spPr>
          <a:xfrm>
            <a:off x="752475" y="6292223"/>
            <a:ext cx="10515600" cy="377609"/>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s-ES" sz="1200" i="1" dirty="0"/>
              <a:t>Dibujo del </a:t>
            </a:r>
            <a:r>
              <a:rPr lang="es-ES" sz="1200" i="1" dirty="0" err="1"/>
              <a:t>Neocortex</a:t>
            </a:r>
            <a:r>
              <a:rPr lang="es-ES" sz="1200" i="1" dirty="0"/>
              <a:t> Cerebral. [Santiago Ramón y Cajal, 1899. Instituto Santiago Ramón y Cajal, Madrid, España.]</a:t>
            </a:r>
          </a:p>
        </p:txBody>
      </p:sp>
      <p:pic>
        <p:nvPicPr>
          <p:cNvPr id="16" name="Imagen 15">
            <a:extLst>
              <a:ext uri="{FF2B5EF4-FFF2-40B4-BE49-F238E27FC236}">
                <a16:creationId xmlns:a16="http://schemas.microsoft.com/office/drawing/2014/main" id="{0E101CD1-886B-4CAE-814E-3C441FB92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63" y="1220158"/>
            <a:ext cx="3693698" cy="5040000"/>
          </a:xfrm>
          <a:prstGeom prst="rect">
            <a:avLst/>
          </a:prstGeom>
        </p:spPr>
      </p:pic>
    </p:spTree>
    <p:extLst>
      <p:ext uri="{BB962C8B-B14F-4D97-AF65-F5344CB8AC3E}">
        <p14:creationId xmlns:p14="http://schemas.microsoft.com/office/powerpoint/2010/main" val="206302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Playground.Tensorflow</a:t>
            </a:r>
            <a:r>
              <a:rPr lang="es-ES" dirty="0">
                <a:solidFill>
                  <a:schemeClr val="accent5">
                    <a:lumMod val="75000"/>
                  </a:schemeClr>
                </a:solidFill>
                <a:latin typeface="+mn-lt"/>
              </a:rPr>
              <a:t> (no lineal)</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40</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ACABA8E4-DC05-414C-9035-69EA71A557E9}"/>
              </a:ext>
            </a:extLst>
          </p:cNvPr>
          <p:cNvPicPr>
            <a:picLocks noChangeAspect="1"/>
          </p:cNvPicPr>
          <p:nvPr/>
        </p:nvPicPr>
        <p:blipFill>
          <a:blip r:embed="rId3"/>
          <a:stretch>
            <a:fillRect/>
          </a:stretch>
        </p:blipFill>
        <p:spPr>
          <a:xfrm>
            <a:off x="2290800" y="1219200"/>
            <a:ext cx="7610400" cy="5400000"/>
          </a:xfrm>
          <a:prstGeom prst="rect">
            <a:avLst/>
          </a:prstGeom>
        </p:spPr>
      </p:pic>
    </p:spTree>
    <p:extLst>
      <p:ext uri="{BB962C8B-B14F-4D97-AF65-F5344CB8AC3E}">
        <p14:creationId xmlns:p14="http://schemas.microsoft.com/office/powerpoint/2010/main" val="841712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Playground.Tensorflow</a:t>
            </a:r>
            <a:r>
              <a:rPr lang="es-ES" dirty="0">
                <a:solidFill>
                  <a:schemeClr val="accent5">
                    <a:lumMod val="75000"/>
                  </a:schemeClr>
                </a:solidFill>
                <a:latin typeface="+mn-lt"/>
              </a:rPr>
              <a:t> (Regresión)</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41</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DC030FA5-0BA6-47B7-A89D-69A33B78EF3E}"/>
              </a:ext>
            </a:extLst>
          </p:cNvPr>
          <p:cNvPicPr>
            <a:picLocks noChangeAspect="1"/>
          </p:cNvPicPr>
          <p:nvPr/>
        </p:nvPicPr>
        <p:blipFill>
          <a:blip r:embed="rId2"/>
          <a:stretch>
            <a:fillRect/>
          </a:stretch>
        </p:blipFill>
        <p:spPr>
          <a:xfrm>
            <a:off x="1891601" y="1154571"/>
            <a:ext cx="8408798" cy="5400000"/>
          </a:xfrm>
          <a:prstGeom prst="rect">
            <a:avLst/>
          </a:prstGeom>
        </p:spPr>
      </p:pic>
    </p:spTree>
    <p:extLst>
      <p:ext uri="{BB962C8B-B14F-4D97-AF65-F5344CB8AC3E}">
        <p14:creationId xmlns:p14="http://schemas.microsoft.com/office/powerpoint/2010/main" val="1908233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Keras</a:t>
            </a:r>
            <a:endParaRPr lang="es-ES" dirty="0">
              <a:solidFill>
                <a:schemeClr val="accent5">
                  <a:lumMod val="75000"/>
                </a:schemeClr>
              </a:solidFill>
              <a:latin typeface="+mn-lt"/>
            </a:endParaRP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lnSpcReduction="10000"/>
          </a:bodyPr>
          <a:lstStyle/>
          <a:p>
            <a:pPr algn="just">
              <a:lnSpc>
                <a:spcPct val="100000"/>
              </a:lnSpc>
            </a:pPr>
            <a:r>
              <a:rPr lang="es-ES" sz="1800" b="1" i="1" dirty="0" err="1">
                <a:solidFill>
                  <a:schemeClr val="accent2"/>
                </a:solidFill>
              </a:rPr>
              <a:t>Keras</a:t>
            </a:r>
            <a:r>
              <a:rPr lang="es-ES" sz="1800" dirty="0"/>
              <a:t> es una </a:t>
            </a:r>
            <a:r>
              <a:rPr lang="es-ES" sz="1800" b="1" i="1" dirty="0">
                <a:solidFill>
                  <a:schemeClr val="accent2"/>
                </a:solidFill>
              </a:rPr>
              <a:t>librería en Python </a:t>
            </a:r>
            <a:r>
              <a:rPr lang="es-ES" sz="1800" dirty="0"/>
              <a:t>desarrollada por François </a:t>
            </a:r>
            <a:r>
              <a:rPr lang="es-ES" sz="1800" dirty="0" err="1"/>
              <a:t>Chollet</a:t>
            </a:r>
            <a:r>
              <a:rPr lang="es-ES" sz="1800" dirty="0"/>
              <a:t> (ingeniero de Google) que en esencia es un </a:t>
            </a:r>
            <a:r>
              <a:rPr lang="es-ES" sz="1800" dirty="0" err="1"/>
              <a:t>wrapper</a:t>
            </a:r>
            <a:r>
              <a:rPr lang="es-ES" sz="1800" dirty="0"/>
              <a:t> sobre </a:t>
            </a:r>
            <a:r>
              <a:rPr lang="es-ES" sz="1800" dirty="0" err="1"/>
              <a:t>TensorFlow</a:t>
            </a:r>
            <a:r>
              <a:rPr lang="es-ES" sz="1800" dirty="0"/>
              <a:t> y </a:t>
            </a:r>
            <a:r>
              <a:rPr lang="es-ES" sz="1800" dirty="0" err="1"/>
              <a:t>Theano</a:t>
            </a:r>
            <a:r>
              <a:rPr lang="es-ES" sz="1800" dirty="0"/>
              <a:t>.</a:t>
            </a:r>
          </a:p>
          <a:p>
            <a:pPr marL="0" indent="0" algn="ctr">
              <a:lnSpc>
                <a:spcPct val="100000"/>
              </a:lnSpc>
              <a:buNone/>
            </a:pPr>
            <a:r>
              <a:rPr lang="es-ES" sz="1800" dirty="0">
                <a:hlinkClick r:id="rId2"/>
              </a:rPr>
              <a:t>https://github.com/keras-team/keras</a:t>
            </a:r>
            <a:endParaRPr lang="es-ES" sz="1800" dirty="0"/>
          </a:p>
          <a:p>
            <a:pPr algn="just">
              <a:lnSpc>
                <a:spcPct val="100000"/>
              </a:lnSpc>
            </a:pPr>
            <a:endParaRPr lang="es-ES" sz="200" dirty="0"/>
          </a:p>
          <a:p>
            <a:pPr algn="just">
              <a:lnSpc>
                <a:spcPct val="100000"/>
              </a:lnSpc>
            </a:pPr>
            <a:r>
              <a:rPr lang="es-ES" sz="1800" dirty="0" err="1"/>
              <a:t>TensorFlow</a:t>
            </a:r>
            <a:r>
              <a:rPr lang="es-ES" sz="1800" dirty="0"/>
              <a:t> y </a:t>
            </a:r>
            <a:r>
              <a:rPr lang="es-ES" sz="1800" dirty="0" err="1"/>
              <a:t>Theano</a:t>
            </a:r>
            <a:r>
              <a:rPr lang="es-ES" sz="1800" dirty="0"/>
              <a:t> son librería muy potentes pero tienen el “problema” que de son muy difíciles de utilizar, por lo que </a:t>
            </a:r>
            <a:r>
              <a:rPr lang="es-ES" sz="1800" dirty="0" err="1"/>
              <a:t>Keras</a:t>
            </a:r>
            <a:r>
              <a:rPr lang="es-ES" sz="1800" dirty="0"/>
              <a:t> empezó a desarrollarse por </a:t>
            </a:r>
            <a:r>
              <a:rPr lang="es-ES" sz="1800" dirty="0" err="1"/>
              <a:t>Chollet</a:t>
            </a:r>
            <a:r>
              <a:rPr lang="es-ES" sz="1800" dirty="0"/>
              <a:t> con el objetivo de crear una librería sencilla de utilizar para temas de Deep </a:t>
            </a:r>
            <a:r>
              <a:rPr lang="es-ES" sz="1800" dirty="0" err="1"/>
              <a:t>Learning</a:t>
            </a:r>
            <a:r>
              <a:rPr lang="es-ES" sz="1800" dirty="0"/>
              <a:t>.</a:t>
            </a:r>
          </a:p>
          <a:p>
            <a:pPr algn="just">
              <a:lnSpc>
                <a:spcPct val="100000"/>
              </a:lnSpc>
            </a:pPr>
            <a:endParaRPr lang="es-ES" sz="200" dirty="0"/>
          </a:p>
          <a:p>
            <a:pPr algn="just">
              <a:lnSpc>
                <a:spcPct val="100000"/>
              </a:lnSpc>
            </a:pPr>
            <a:r>
              <a:rPr lang="es-ES" sz="1800" dirty="0"/>
              <a:t>Los </a:t>
            </a:r>
            <a:r>
              <a:rPr lang="es-ES" sz="1800" b="1" dirty="0">
                <a:solidFill>
                  <a:schemeClr val="accent2"/>
                </a:solidFill>
              </a:rPr>
              <a:t>principios en los que se basa </a:t>
            </a:r>
            <a:r>
              <a:rPr lang="es-ES" sz="1800" b="1" dirty="0" err="1">
                <a:solidFill>
                  <a:schemeClr val="accent2"/>
                </a:solidFill>
              </a:rPr>
              <a:t>Keras</a:t>
            </a:r>
            <a:r>
              <a:rPr lang="es-ES" sz="1800" dirty="0">
                <a:solidFill>
                  <a:schemeClr val="accent2"/>
                </a:solidFill>
              </a:rPr>
              <a:t> </a:t>
            </a:r>
            <a:r>
              <a:rPr lang="es-ES" sz="1800" dirty="0"/>
              <a:t>son los siguientes:</a:t>
            </a:r>
          </a:p>
          <a:p>
            <a:pPr marL="0" indent="0" algn="just">
              <a:lnSpc>
                <a:spcPct val="100000"/>
              </a:lnSpc>
              <a:buNone/>
            </a:pPr>
            <a:endParaRPr lang="es-ES" sz="1600" dirty="0"/>
          </a:p>
          <a:p>
            <a:pPr marL="800089" lvl="1" indent="-342900" algn="just">
              <a:lnSpc>
                <a:spcPct val="100000"/>
              </a:lnSpc>
              <a:buFont typeface="+mj-lt"/>
              <a:buAutoNum type="arabicPeriod"/>
            </a:pPr>
            <a:r>
              <a:rPr lang="es-ES" sz="1600" b="1" i="1" dirty="0">
                <a:solidFill>
                  <a:schemeClr val="accent2"/>
                </a:solidFill>
              </a:rPr>
              <a:t>Modularidad:</a:t>
            </a:r>
            <a:r>
              <a:rPr lang="es-ES" sz="1600" dirty="0"/>
              <a:t> Una red neuronal se entiende como una secuencia o grafo de capas de neuronas.</a:t>
            </a:r>
          </a:p>
          <a:p>
            <a:pPr marL="800089" lvl="1" indent="-342900" algn="just">
              <a:lnSpc>
                <a:spcPct val="100000"/>
              </a:lnSpc>
              <a:buFont typeface="+mj-lt"/>
              <a:buAutoNum type="arabicPeriod"/>
            </a:pPr>
            <a:endParaRPr lang="es-ES" sz="400" dirty="0"/>
          </a:p>
          <a:p>
            <a:pPr marL="800089" lvl="1" indent="-342900" algn="just">
              <a:lnSpc>
                <a:spcPct val="100000"/>
              </a:lnSpc>
              <a:buFont typeface="+mj-lt"/>
              <a:buAutoNum type="arabicPeriod"/>
            </a:pPr>
            <a:r>
              <a:rPr lang="es-ES" sz="1600" b="1" i="1" dirty="0">
                <a:solidFill>
                  <a:schemeClr val="accent2"/>
                </a:solidFill>
              </a:rPr>
              <a:t>Minimalismo:</a:t>
            </a:r>
            <a:r>
              <a:rPr lang="es-ES" sz="1600" dirty="0"/>
              <a:t> La librería proporciona lo justo y necesario para crear y entrenar redes maximizando la legibilidad del código.</a:t>
            </a:r>
          </a:p>
          <a:p>
            <a:pPr marL="800089" lvl="1" indent="-342900" algn="just">
              <a:lnSpc>
                <a:spcPct val="100000"/>
              </a:lnSpc>
              <a:buFont typeface="+mj-lt"/>
              <a:buAutoNum type="arabicPeriod"/>
            </a:pPr>
            <a:endParaRPr lang="es-ES" sz="400" dirty="0"/>
          </a:p>
          <a:p>
            <a:pPr marL="800089" lvl="1" indent="-342900" algn="just">
              <a:lnSpc>
                <a:spcPct val="100000"/>
              </a:lnSpc>
              <a:buFont typeface="+mj-lt"/>
              <a:buAutoNum type="arabicPeriod"/>
            </a:pPr>
            <a:r>
              <a:rPr lang="es-ES" sz="1600" b="1" i="1" dirty="0">
                <a:solidFill>
                  <a:schemeClr val="accent2"/>
                </a:solidFill>
              </a:rPr>
              <a:t>Extensibilidad:</a:t>
            </a:r>
            <a:r>
              <a:rPr lang="es-ES" sz="1600" dirty="0"/>
              <a:t> Los nuevos componentes tienen que ser fáciles de añadirse a </a:t>
            </a:r>
            <a:r>
              <a:rPr lang="es-ES" sz="1600" dirty="0" err="1"/>
              <a:t>Keras</a:t>
            </a:r>
            <a:r>
              <a:rPr lang="es-ES" sz="1600" dirty="0"/>
              <a:t>.</a:t>
            </a:r>
          </a:p>
          <a:p>
            <a:pPr marL="800089" lvl="1" indent="-342900" algn="just">
              <a:lnSpc>
                <a:spcPct val="100000"/>
              </a:lnSpc>
              <a:buFont typeface="+mj-lt"/>
              <a:buAutoNum type="arabicPeriod"/>
            </a:pPr>
            <a:endParaRPr lang="es-ES" sz="400" dirty="0"/>
          </a:p>
          <a:p>
            <a:pPr marL="800089" lvl="1" indent="-342900" algn="just">
              <a:lnSpc>
                <a:spcPct val="100000"/>
              </a:lnSpc>
              <a:buFont typeface="+mj-lt"/>
              <a:buAutoNum type="arabicPeriod"/>
            </a:pPr>
            <a:r>
              <a:rPr lang="es-ES" sz="1600" b="1" i="1" dirty="0">
                <a:solidFill>
                  <a:schemeClr val="accent2"/>
                </a:solidFill>
              </a:rPr>
              <a:t>Python:</a:t>
            </a:r>
            <a:r>
              <a:rPr lang="es-ES" sz="1600" dirty="0"/>
              <a:t> </a:t>
            </a:r>
            <a:r>
              <a:rPr lang="es-ES" sz="1600" dirty="0" err="1"/>
              <a:t>Keras</a:t>
            </a:r>
            <a:r>
              <a:rPr lang="es-ES" sz="1600" dirty="0"/>
              <a:t> es Python nativo.</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42</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047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Keras</a:t>
            </a:r>
            <a:endParaRPr lang="es-ES" dirty="0">
              <a:solidFill>
                <a:schemeClr val="accent5">
                  <a:lumMod val="75000"/>
                </a:schemeClr>
              </a:solidFill>
              <a:latin typeface="+mn-lt"/>
            </a:endParaRP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Instalación de </a:t>
            </a:r>
            <a:r>
              <a:rPr lang="es-ES" sz="1800" dirty="0" err="1"/>
              <a:t>Keras</a:t>
            </a:r>
            <a:r>
              <a:rPr lang="es-ES" sz="1800" dirty="0"/>
              <a:t> con PIP:</a:t>
            </a:r>
          </a:p>
          <a:p>
            <a:pPr marL="0" indent="0" algn="ctr">
              <a:lnSpc>
                <a:spcPct val="100000"/>
              </a:lnSpc>
              <a:buNone/>
            </a:pPr>
            <a:r>
              <a:rPr lang="es-ES" sz="1600" dirty="0" err="1"/>
              <a:t>pip</a:t>
            </a:r>
            <a:r>
              <a:rPr lang="es-ES" sz="1600" dirty="0"/>
              <a:t> </a:t>
            </a:r>
            <a:r>
              <a:rPr lang="es-ES" sz="1600" dirty="0" err="1"/>
              <a:t>install</a:t>
            </a:r>
            <a:r>
              <a:rPr lang="es-ES" sz="1600" dirty="0"/>
              <a:t> </a:t>
            </a:r>
            <a:r>
              <a:rPr lang="es-ES" sz="1600" dirty="0" err="1"/>
              <a:t>keras</a:t>
            </a:r>
            <a:endParaRPr lang="es-ES" sz="1600" dirty="0"/>
          </a:p>
          <a:p>
            <a:pPr algn="just">
              <a:lnSpc>
                <a:spcPct val="100000"/>
              </a:lnSpc>
            </a:pPr>
            <a:r>
              <a:rPr lang="es-ES" sz="1800" dirty="0"/>
              <a:t>Tras la instalación por defecto de </a:t>
            </a:r>
            <a:r>
              <a:rPr lang="es-ES" sz="1800" dirty="0" err="1"/>
              <a:t>Keras</a:t>
            </a:r>
            <a:r>
              <a:rPr lang="es-ES" sz="1800" dirty="0"/>
              <a:t>, queda configurado de tal manera que utilizará la librería de </a:t>
            </a:r>
            <a:r>
              <a:rPr lang="es-ES" sz="1800" dirty="0" err="1"/>
              <a:t>TensorFlow</a:t>
            </a:r>
            <a:r>
              <a:rPr lang="es-ES" sz="1800" dirty="0"/>
              <a:t>. Esto lo podemos ver en su fichero de configuración que se encuentra en:</a:t>
            </a:r>
          </a:p>
          <a:p>
            <a:pPr marL="0" indent="0" algn="ctr">
              <a:lnSpc>
                <a:spcPct val="100000"/>
              </a:lnSpc>
              <a:buNone/>
            </a:pPr>
            <a:r>
              <a:rPr lang="es-ES" sz="1600" dirty="0"/>
              <a:t>~/.</a:t>
            </a:r>
            <a:r>
              <a:rPr lang="es-ES" sz="1600" dirty="0" err="1"/>
              <a:t>keras</a:t>
            </a:r>
            <a:r>
              <a:rPr lang="es-ES" sz="1600" dirty="0"/>
              <a:t>/</a:t>
            </a:r>
            <a:r>
              <a:rPr lang="es-ES" sz="1600" dirty="0" err="1"/>
              <a:t>keras.json</a:t>
            </a:r>
            <a:endParaRPr lang="es-ES" sz="1600" dirty="0"/>
          </a:p>
          <a:p>
            <a:pPr algn="just">
              <a:lnSpc>
                <a:spcPct val="100000"/>
              </a:lnSpc>
            </a:pPr>
            <a:r>
              <a:rPr lang="es-ES" sz="1800" dirty="0"/>
              <a:t>El contenido de este fichero por defecto es el siguiente:</a:t>
            </a:r>
          </a:p>
          <a:p>
            <a:pPr algn="just">
              <a:lnSpc>
                <a:spcPct val="100000"/>
              </a:lnSpc>
            </a:pPr>
            <a:endParaRPr lang="es-ES" sz="1800" dirty="0"/>
          </a:p>
          <a:p>
            <a:pPr algn="just">
              <a:lnSpc>
                <a:spcPct val="100000"/>
              </a:lnSpc>
            </a:pPr>
            <a:endParaRPr lang="es-ES" sz="1800" dirty="0"/>
          </a:p>
          <a:p>
            <a:pPr algn="just">
              <a:lnSpc>
                <a:spcPct val="100000"/>
              </a:lnSpc>
            </a:pPr>
            <a:endParaRPr lang="es-ES" sz="1800" dirty="0"/>
          </a:p>
          <a:p>
            <a:pPr algn="just">
              <a:lnSpc>
                <a:spcPct val="100000"/>
              </a:lnSpc>
            </a:pPr>
            <a:r>
              <a:rPr lang="es-ES" sz="1800" dirty="0"/>
              <a:t>Si se quiere utilizar </a:t>
            </a:r>
            <a:r>
              <a:rPr lang="es-ES" sz="1800" dirty="0" err="1"/>
              <a:t>Theano</a:t>
            </a:r>
            <a:r>
              <a:rPr lang="es-ES" sz="1800" dirty="0"/>
              <a:t> en vez de </a:t>
            </a:r>
            <a:r>
              <a:rPr lang="es-ES" sz="1800" dirty="0" err="1"/>
              <a:t>TensorFlow</a:t>
            </a:r>
            <a:r>
              <a:rPr lang="es-ES" sz="1800" dirty="0"/>
              <a:t> hay que especificarlo por línea de comandos de la siguiente forma:</a:t>
            </a:r>
          </a:p>
          <a:p>
            <a:pPr marL="0" indent="0" algn="ctr">
              <a:lnSpc>
                <a:spcPct val="100000"/>
              </a:lnSpc>
              <a:buNone/>
            </a:pPr>
            <a:r>
              <a:rPr lang="es-ES" sz="1400" dirty="0"/>
              <a:t>KERAS_BACKEND=</a:t>
            </a:r>
            <a:r>
              <a:rPr lang="es-ES" sz="1400" dirty="0" err="1"/>
              <a:t>theano</a:t>
            </a:r>
            <a:r>
              <a:rPr lang="es-ES" sz="1400" dirty="0"/>
              <a:t> </a:t>
            </a:r>
            <a:r>
              <a:rPr lang="es-ES" sz="1400" dirty="0" err="1"/>
              <a:t>python</a:t>
            </a:r>
            <a:r>
              <a:rPr lang="es-ES" sz="1400" dirty="0"/>
              <a:t> -c "</a:t>
            </a:r>
            <a:r>
              <a:rPr lang="es-ES" sz="1400" dirty="0" err="1"/>
              <a:t>from</a:t>
            </a:r>
            <a:r>
              <a:rPr lang="es-ES" sz="1400" dirty="0"/>
              <a:t> </a:t>
            </a:r>
            <a:r>
              <a:rPr lang="es-ES" sz="1400" dirty="0" err="1"/>
              <a:t>keras</a:t>
            </a:r>
            <a:r>
              <a:rPr lang="es-ES" sz="1400" dirty="0"/>
              <a:t> </a:t>
            </a:r>
            <a:r>
              <a:rPr lang="es-ES" sz="1400" dirty="0" err="1"/>
              <a:t>import</a:t>
            </a:r>
            <a:r>
              <a:rPr lang="es-ES" sz="1400" dirty="0"/>
              <a:t> </a:t>
            </a:r>
            <a:r>
              <a:rPr lang="es-ES" sz="1400" dirty="0" err="1"/>
              <a:t>backend</a:t>
            </a:r>
            <a:r>
              <a:rPr lang="es-ES" sz="1400" dirty="0"/>
              <a:t>; </a:t>
            </a:r>
            <a:r>
              <a:rPr lang="es-ES" sz="1400" dirty="0" err="1"/>
              <a:t>print</a:t>
            </a:r>
            <a:r>
              <a:rPr lang="es-ES" sz="1400" dirty="0"/>
              <a:t>(</a:t>
            </a:r>
            <a:r>
              <a:rPr lang="es-ES" sz="1400" dirty="0" err="1"/>
              <a:t>backend</a:t>
            </a:r>
            <a:r>
              <a:rPr lang="es-ES" sz="1400" dirty="0"/>
              <a:t>._BACKEND)"</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43</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ectángulo 6">
            <a:extLst>
              <a:ext uri="{FF2B5EF4-FFF2-40B4-BE49-F238E27FC236}">
                <a16:creationId xmlns:a16="http://schemas.microsoft.com/office/drawing/2014/main" id="{B269839B-C3F7-4FBA-B137-7A9F2FAE6AC1}"/>
              </a:ext>
            </a:extLst>
          </p:cNvPr>
          <p:cNvSpPr/>
          <p:nvPr/>
        </p:nvSpPr>
        <p:spPr>
          <a:xfrm>
            <a:off x="5315309" y="1690777"/>
            <a:ext cx="1561381" cy="329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5801440C-E06A-482C-932C-BDBD22F43A34}"/>
              </a:ext>
            </a:extLst>
          </p:cNvPr>
          <p:cNvSpPr/>
          <p:nvPr/>
        </p:nvSpPr>
        <p:spPr>
          <a:xfrm>
            <a:off x="5228326" y="2714445"/>
            <a:ext cx="1735346" cy="329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angle 1">
            <a:extLst>
              <a:ext uri="{FF2B5EF4-FFF2-40B4-BE49-F238E27FC236}">
                <a16:creationId xmlns:a16="http://schemas.microsoft.com/office/drawing/2014/main" id="{B75D5686-D25F-4228-9598-C15ECABC0B0A}"/>
              </a:ext>
            </a:extLst>
          </p:cNvPr>
          <p:cNvSpPr>
            <a:spLocks noChangeArrowheads="1"/>
          </p:cNvSpPr>
          <p:nvPr/>
        </p:nvSpPr>
        <p:spPr bwMode="auto">
          <a:xfrm>
            <a:off x="4728463" y="3493733"/>
            <a:ext cx="2735071" cy="11079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Arial" panose="020B0604020202020204" pitchFamily="34" charset="0"/>
              </a:rPr>
              <a:t>{</a:t>
            </a:r>
            <a:br>
              <a:rPr kumimoji="0" lang="es-ES" altLang="es-ES" sz="1100" b="0" i="0" u="none" strike="noStrike" cap="none" normalizeH="0" baseline="0" dirty="0">
                <a:ln>
                  <a:noFill/>
                </a:ln>
                <a:solidFill>
                  <a:schemeClr val="tx1"/>
                </a:solidFill>
                <a:effectLst/>
                <a:latin typeface="Arial" panose="020B0604020202020204" pitchFamily="34" charset="0"/>
              </a:rPr>
            </a:br>
            <a:r>
              <a:rPr kumimoji="0" lang="es-ES" altLang="es-ES" sz="1100" b="0" i="0" u="none" strike="noStrike" cap="none" normalizeH="0" baseline="0" dirty="0">
                <a:ln>
                  <a:noFill/>
                </a:ln>
                <a:solidFill>
                  <a:schemeClr val="tx1"/>
                </a:solidFill>
                <a:effectLst/>
                <a:latin typeface="Arial" panose="020B0604020202020204" pitchFamily="34" charset="0"/>
              </a:rPr>
              <a:t>    </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err="1">
                <a:ln>
                  <a:noFill/>
                </a:ln>
                <a:solidFill>
                  <a:srgbClr val="483D8B"/>
                </a:solidFill>
                <a:effectLst/>
                <a:latin typeface="Arial" panose="020B0604020202020204" pitchFamily="34" charset="0"/>
              </a:rPr>
              <a:t>floatx</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a:ln>
                  <a:noFill/>
                </a:ln>
                <a:solidFill>
                  <a:schemeClr val="tx1"/>
                </a:solidFill>
                <a:effectLst/>
                <a:latin typeface="Arial" panose="020B0604020202020204" pitchFamily="34" charset="0"/>
              </a:rPr>
              <a:t>: </a:t>
            </a:r>
            <a:r>
              <a:rPr kumimoji="0" lang="es-ES" altLang="es-ES" sz="1100" b="0" i="0" u="none" strike="noStrike" cap="none" normalizeH="0" baseline="0" dirty="0">
                <a:ln>
                  <a:noFill/>
                </a:ln>
                <a:solidFill>
                  <a:srgbClr val="483D8B"/>
                </a:solidFill>
                <a:effectLst/>
                <a:latin typeface="Arial" panose="020B0604020202020204" pitchFamily="34" charset="0"/>
              </a:rPr>
              <a:t>"float32"</a:t>
            </a:r>
            <a:r>
              <a:rPr kumimoji="0" lang="es-ES" altLang="es-ES" sz="1100" b="0" i="0" u="none" strike="noStrike" cap="none" normalizeH="0" baseline="0" dirty="0">
                <a:ln>
                  <a:noFill/>
                </a:ln>
                <a:solidFill>
                  <a:srgbClr val="66CC66"/>
                </a:solidFill>
                <a:effectLst/>
                <a:latin typeface="Arial" panose="020B0604020202020204" pitchFamily="34" charset="0"/>
              </a:rPr>
              <a:t>,</a:t>
            </a:r>
            <a:br>
              <a:rPr kumimoji="0" lang="es-ES" altLang="es-ES" sz="1100" b="0" i="0" u="none" strike="noStrike" cap="none" normalizeH="0" baseline="0" dirty="0">
                <a:ln>
                  <a:noFill/>
                </a:ln>
                <a:solidFill>
                  <a:schemeClr val="tx1"/>
                </a:solidFill>
                <a:effectLst/>
                <a:latin typeface="Arial" panose="020B0604020202020204" pitchFamily="34" charset="0"/>
              </a:rPr>
            </a:br>
            <a:r>
              <a:rPr kumimoji="0" lang="es-ES" altLang="es-ES" sz="1100" b="0" i="0" u="none" strike="noStrike" cap="none" normalizeH="0" baseline="0" dirty="0">
                <a:ln>
                  <a:noFill/>
                </a:ln>
                <a:solidFill>
                  <a:schemeClr val="tx1"/>
                </a:solidFill>
                <a:effectLst/>
                <a:latin typeface="Arial" panose="020B0604020202020204" pitchFamily="34" charset="0"/>
              </a:rPr>
              <a:t>    </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err="1">
                <a:ln>
                  <a:noFill/>
                </a:ln>
                <a:solidFill>
                  <a:srgbClr val="483D8B"/>
                </a:solidFill>
                <a:effectLst/>
                <a:latin typeface="Arial" panose="020B0604020202020204" pitchFamily="34" charset="0"/>
              </a:rPr>
              <a:t>epsilon</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a:ln>
                  <a:noFill/>
                </a:ln>
                <a:solidFill>
                  <a:schemeClr val="tx1"/>
                </a:solidFill>
                <a:effectLst/>
                <a:latin typeface="Arial" panose="020B0604020202020204" pitchFamily="34" charset="0"/>
              </a:rPr>
              <a:t>: </a:t>
            </a:r>
            <a:r>
              <a:rPr kumimoji="0" lang="es-ES" altLang="es-ES" sz="1100" b="0" i="0" u="none" strike="noStrike" cap="none" normalizeH="0" baseline="0" dirty="0">
                <a:ln>
                  <a:noFill/>
                </a:ln>
                <a:solidFill>
                  <a:srgbClr val="FF4500"/>
                </a:solidFill>
                <a:effectLst/>
                <a:latin typeface="Arial" panose="020B0604020202020204" pitchFamily="34" charset="0"/>
              </a:rPr>
              <a:t>1e-07</a:t>
            </a:r>
            <a:r>
              <a:rPr kumimoji="0" lang="es-ES" altLang="es-ES" sz="1100" b="0" i="0" u="none" strike="noStrike" cap="none" normalizeH="0" baseline="0" dirty="0">
                <a:ln>
                  <a:noFill/>
                </a:ln>
                <a:solidFill>
                  <a:srgbClr val="66CC66"/>
                </a:solidFill>
                <a:effectLst/>
                <a:latin typeface="Arial" panose="020B0604020202020204" pitchFamily="34" charset="0"/>
              </a:rPr>
              <a:t>,</a:t>
            </a:r>
            <a:br>
              <a:rPr kumimoji="0" lang="es-ES" altLang="es-ES" sz="1100" b="0" i="0" u="none" strike="noStrike" cap="none" normalizeH="0" baseline="0" dirty="0">
                <a:ln>
                  <a:noFill/>
                </a:ln>
                <a:solidFill>
                  <a:schemeClr val="tx1"/>
                </a:solidFill>
                <a:effectLst/>
                <a:latin typeface="Arial" panose="020B0604020202020204" pitchFamily="34" charset="0"/>
              </a:rPr>
            </a:br>
            <a:r>
              <a:rPr kumimoji="0" lang="es-ES" altLang="es-ES" sz="1100" b="0" i="0" u="none" strike="noStrike" cap="none" normalizeH="0" baseline="0" dirty="0">
                <a:ln>
                  <a:noFill/>
                </a:ln>
                <a:solidFill>
                  <a:schemeClr val="tx1"/>
                </a:solidFill>
                <a:effectLst/>
                <a:latin typeface="Arial" panose="020B0604020202020204" pitchFamily="34" charset="0"/>
              </a:rPr>
              <a:t>    </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err="1">
                <a:ln>
                  <a:noFill/>
                </a:ln>
                <a:solidFill>
                  <a:srgbClr val="483D8B"/>
                </a:solidFill>
                <a:effectLst/>
                <a:latin typeface="Arial" panose="020B0604020202020204" pitchFamily="34" charset="0"/>
              </a:rPr>
              <a:t>backend</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a:ln>
                  <a:noFill/>
                </a:ln>
                <a:solidFill>
                  <a:schemeClr val="tx1"/>
                </a:solidFill>
                <a:effectLst/>
                <a:latin typeface="Arial" panose="020B0604020202020204" pitchFamily="34" charset="0"/>
              </a:rPr>
              <a:t>: </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err="1">
                <a:ln>
                  <a:noFill/>
                </a:ln>
                <a:solidFill>
                  <a:srgbClr val="483D8B"/>
                </a:solidFill>
                <a:effectLst/>
                <a:latin typeface="Arial" panose="020B0604020202020204" pitchFamily="34" charset="0"/>
              </a:rPr>
              <a:t>tensorflow</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a:ln>
                  <a:noFill/>
                </a:ln>
                <a:solidFill>
                  <a:srgbClr val="66CC66"/>
                </a:solidFill>
                <a:effectLst/>
                <a:latin typeface="Arial" panose="020B0604020202020204" pitchFamily="34" charset="0"/>
              </a:rPr>
              <a:t>,</a:t>
            </a:r>
            <a:br>
              <a:rPr kumimoji="0" lang="es-ES" altLang="es-ES" sz="1100" b="0" i="0" u="none" strike="noStrike" cap="none" normalizeH="0" baseline="0" dirty="0">
                <a:ln>
                  <a:noFill/>
                </a:ln>
                <a:solidFill>
                  <a:schemeClr val="tx1"/>
                </a:solidFill>
                <a:effectLst/>
                <a:latin typeface="Arial" panose="020B0604020202020204" pitchFamily="34" charset="0"/>
              </a:rPr>
            </a:br>
            <a:r>
              <a:rPr kumimoji="0" lang="es-ES" altLang="es-ES" sz="1100" b="0" i="0" u="none" strike="noStrike" cap="none" normalizeH="0" baseline="0" dirty="0">
                <a:ln>
                  <a:noFill/>
                </a:ln>
                <a:solidFill>
                  <a:schemeClr val="tx1"/>
                </a:solidFill>
                <a:effectLst/>
                <a:latin typeface="Arial" panose="020B0604020202020204" pitchFamily="34" charset="0"/>
              </a:rPr>
              <a:t>    </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err="1">
                <a:ln>
                  <a:noFill/>
                </a:ln>
                <a:solidFill>
                  <a:srgbClr val="483D8B"/>
                </a:solidFill>
                <a:effectLst/>
                <a:latin typeface="Arial" panose="020B0604020202020204" pitchFamily="34" charset="0"/>
              </a:rPr>
              <a:t>image_data_format</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a:ln>
                  <a:noFill/>
                </a:ln>
                <a:solidFill>
                  <a:schemeClr val="tx1"/>
                </a:solidFill>
                <a:effectLst/>
                <a:latin typeface="Arial" panose="020B0604020202020204" pitchFamily="34" charset="0"/>
              </a:rPr>
              <a:t>: </a:t>
            </a:r>
            <a:r>
              <a:rPr kumimoji="0" lang="es-ES" altLang="es-ES" sz="1100" b="0" i="0" u="none" strike="noStrike" cap="none" normalizeH="0" baseline="0" dirty="0">
                <a:ln>
                  <a:noFill/>
                </a:ln>
                <a:solidFill>
                  <a:srgbClr val="483D8B"/>
                </a:solidFill>
                <a:effectLst/>
                <a:latin typeface="Arial" panose="020B0604020202020204" pitchFamily="34" charset="0"/>
              </a:rPr>
              <a:t>"</a:t>
            </a:r>
            <a:r>
              <a:rPr kumimoji="0" lang="es-ES" altLang="es-ES" sz="1100" b="0" i="0" u="none" strike="noStrike" cap="none" normalizeH="0" baseline="0" dirty="0" err="1">
                <a:ln>
                  <a:noFill/>
                </a:ln>
                <a:solidFill>
                  <a:srgbClr val="483D8B"/>
                </a:solidFill>
                <a:effectLst/>
                <a:latin typeface="Arial" panose="020B0604020202020204" pitchFamily="34" charset="0"/>
              </a:rPr>
              <a:t>channels_last</a:t>
            </a:r>
            <a:r>
              <a:rPr kumimoji="0" lang="es-ES" altLang="es-ES" sz="1100" b="0" i="0" u="none" strike="noStrike" cap="none" normalizeH="0" baseline="0" dirty="0">
                <a:ln>
                  <a:noFill/>
                </a:ln>
                <a:solidFill>
                  <a:srgbClr val="483D8B"/>
                </a:solidFill>
                <a:effectLst/>
                <a:latin typeface="Arial" panose="020B0604020202020204" pitchFamily="34" charset="0"/>
              </a:rPr>
              <a:t>"</a:t>
            </a:r>
            <a:br>
              <a:rPr kumimoji="0" lang="es-ES" altLang="es-ES" sz="1100" b="0" i="0" u="none" strike="noStrike" cap="none" normalizeH="0" baseline="0" dirty="0">
                <a:ln>
                  <a:noFill/>
                </a:ln>
                <a:solidFill>
                  <a:schemeClr val="tx1"/>
                </a:solidFill>
                <a:effectLst/>
                <a:latin typeface="Arial" panose="020B0604020202020204" pitchFamily="34" charset="0"/>
              </a:rPr>
            </a:br>
            <a:r>
              <a:rPr kumimoji="0" lang="es-ES" altLang="es-ES" sz="1100" b="0" i="0" u="none" strike="noStrike" cap="none" normalizeH="0" baseline="0" dirty="0">
                <a:ln>
                  <a:noFill/>
                </a:ln>
                <a:solidFill>
                  <a:schemeClr val="tx1"/>
                </a:solidFill>
                <a:effectLst/>
                <a:latin typeface="Arial" panose="020B0604020202020204" pitchFamily="34" charset="0"/>
              </a:rPr>
              <a:t>}</a:t>
            </a:r>
            <a:r>
              <a:rPr kumimoji="0" lang="es-ES" altLang="es-ES" sz="1100" b="0" i="0" u="none" strike="noStrike" cap="none" normalizeH="0" baseline="0" dirty="0">
                <a:ln>
                  <a:noFill/>
                </a:ln>
                <a:solidFill>
                  <a:srgbClr val="212529"/>
                </a:solidFill>
                <a:effectLst/>
                <a:latin typeface="-apple-system"/>
              </a:rPr>
              <a:t> </a:t>
            </a:r>
            <a:endParaRPr kumimoji="0" lang="es-ES" altLang="es-ES" sz="1100" b="0" i="0" u="none" strike="noStrike" cap="none" normalizeH="0" baseline="0" dirty="0">
              <a:ln>
                <a:noFill/>
              </a:ln>
              <a:solidFill>
                <a:schemeClr val="tx1"/>
              </a:solidFill>
              <a:effectLst/>
              <a:latin typeface="Arial" panose="020B0604020202020204" pitchFamily="34" charset="0"/>
            </a:endParaRPr>
          </a:p>
        </p:txBody>
      </p:sp>
      <p:sp>
        <p:nvSpPr>
          <p:cNvPr id="10" name="Rectángulo 9">
            <a:extLst>
              <a:ext uri="{FF2B5EF4-FFF2-40B4-BE49-F238E27FC236}">
                <a16:creationId xmlns:a16="http://schemas.microsoft.com/office/drawing/2014/main" id="{A42DF1D8-5C53-464F-BDAF-3905C113B6BB}"/>
              </a:ext>
            </a:extLst>
          </p:cNvPr>
          <p:cNvSpPr/>
          <p:nvPr/>
        </p:nvSpPr>
        <p:spPr>
          <a:xfrm>
            <a:off x="2646152" y="5326819"/>
            <a:ext cx="6946421" cy="3666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10116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4">
            <a:extLst>
              <a:ext uri="{FF2B5EF4-FFF2-40B4-BE49-F238E27FC236}">
                <a16:creationId xmlns:a16="http://schemas.microsoft.com/office/drawing/2014/main" id="{010EAE72-2E31-4E12-A996-4596952E1381}"/>
              </a:ext>
            </a:extLst>
          </p:cNvPr>
          <p:cNvSpPr txBox="1">
            <a:spLocks/>
          </p:cNvSpPr>
          <p:nvPr/>
        </p:nvSpPr>
        <p:spPr>
          <a:xfrm>
            <a:off x="838200" y="303429"/>
            <a:ext cx="10515600" cy="7552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err="1">
                <a:solidFill>
                  <a:schemeClr val="accent5">
                    <a:lumMod val="75000"/>
                  </a:schemeClr>
                </a:solidFill>
                <a:latin typeface="+mn-lt"/>
              </a:rPr>
              <a:t>Keras</a:t>
            </a:r>
            <a:r>
              <a:rPr lang="es-ES" dirty="0">
                <a:solidFill>
                  <a:schemeClr val="accent5">
                    <a:lumMod val="75000"/>
                  </a:schemeClr>
                </a:solidFill>
                <a:latin typeface="+mn-lt"/>
              </a:rPr>
              <a:t> – Como construir los modelos</a:t>
            </a:r>
          </a:p>
        </p:txBody>
      </p:sp>
      <p:sp>
        <p:nvSpPr>
          <p:cNvPr id="3" name="Marcador de contenido 2">
            <a:extLst>
              <a:ext uri="{FF2B5EF4-FFF2-40B4-BE49-F238E27FC236}">
                <a16:creationId xmlns:a16="http://schemas.microsoft.com/office/drawing/2014/main" id="{A1F6CEA4-1313-4DC7-A63C-1C9C665926C8}"/>
              </a:ext>
            </a:extLst>
          </p:cNvPr>
          <p:cNvSpPr>
            <a:spLocks noGrp="1"/>
          </p:cNvSpPr>
          <p:nvPr>
            <p:ph sz="half" idx="2"/>
          </p:nvPr>
        </p:nvSpPr>
        <p:spPr>
          <a:xfrm>
            <a:off x="924460" y="1466510"/>
            <a:ext cx="10436267" cy="4889846"/>
          </a:xfrm>
        </p:spPr>
        <p:txBody>
          <a:bodyPr>
            <a:normAutofit/>
          </a:bodyPr>
          <a:lstStyle/>
          <a:p>
            <a:r>
              <a:rPr lang="es-ES" sz="1800" dirty="0"/>
              <a:t>Pasos para construir una red neuronal en </a:t>
            </a:r>
            <a:r>
              <a:rPr lang="es-ES" sz="1800" dirty="0" err="1"/>
              <a:t>Keras</a:t>
            </a:r>
            <a:r>
              <a:rPr lang="es-ES" sz="1800" dirty="0"/>
              <a:t>:</a:t>
            </a:r>
          </a:p>
          <a:p>
            <a:endParaRPr lang="es-ES" sz="1800" dirty="0"/>
          </a:p>
          <a:p>
            <a:pPr marL="342900" indent="-342900">
              <a:buFont typeface="+mj-lt"/>
              <a:buAutoNum type="arabicPeriod"/>
            </a:pPr>
            <a:r>
              <a:rPr lang="es-ES" sz="1800" b="1" i="1" dirty="0">
                <a:solidFill>
                  <a:schemeClr val="accent2"/>
                </a:solidFill>
              </a:rPr>
              <a:t>Definir el modelo:</a:t>
            </a:r>
            <a:r>
              <a:rPr lang="es-ES" sz="1800" dirty="0"/>
              <a:t> crear el </a:t>
            </a:r>
            <a:r>
              <a:rPr lang="es-ES" sz="1800" b="1" i="1" dirty="0" err="1">
                <a:solidFill>
                  <a:schemeClr val="accent6"/>
                </a:solidFill>
              </a:rPr>
              <a:t>Sequential</a:t>
            </a:r>
            <a:r>
              <a:rPr lang="es-ES" sz="1800" dirty="0"/>
              <a:t> </a:t>
            </a:r>
            <a:r>
              <a:rPr lang="es-ES" sz="1800" dirty="0" err="1"/>
              <a:t>model</a:t>
            </a:r>
            <a:r>
              <a:rPr lang="es-ES" sz="1800" dirty="0"/>
              <a:t> y añadir las capas con su configuración.</a:t>
            </a:r>
          </a:p>
          <a:p>
            <a:pPr marL="342900" indent="-342900">
              <a:buFont typeface="+mj-lt"/>
              <a:buAutoNum type="arabicPeriod"/>
            </a:pPr>
            <a:endParaRPr lang="es-ES" sz="1800" dirty="0"/>
          </a:p>
          <a:p>
            <a:pPr marL="342900" indent="-342900">
              <a:buFont typeface="+mj-lt"/>
              <a:buAutoNum type="arabicPeriod"/>
            </a:pPr>
            <a:r>
              <a:rPr lang="es-ES" sz="1800" b="1" i="1" dirty="0">
                <a:solidFill>
                  <a:schemeClr val="accent2"/>
                </a:solidFill>
              </a:rPr>
              <a:t>Compilar el modelo:</a:t>
            </a:r>
            <a:r>
              <a:rPr lang="es-ES" sz="1800" dirty="0"/>
              <a:t> definir o especificar la función de pérdida y llamar al método </a:t>
            </a:r>
            <a:r>
              <a:rPr lang="es-ES" sz="1800" b="1" i="1" dirty="0">
                <a:solidFill>
                  <a:schemeClr val="accent6"/>
                </a:solidFill>
              </a:rPr>
              <a:t>compile()</a:t>
            </a:r>
            <a:r>
              <a:rPr lang="es-ES" sz="1800" dirty="0"/>
              <a:t>.</a:t>
            </a:r>
          </a:p>
          <a:p>
            <a:pPr marL="342900" indent="-342900">
              <a:buFont typeface="+mj-lt"/>
              <a:buAutoNum type="arabicPeriod"/>
            </a:pPr>
            <a:endParaRPr lang="es-ES" sz="1800" dirty="0"/>
          </a:p>
          <a:p>
            <a:pPr marL="342900" indent="-342900">
              <a:buFont typeface="+mj-lt"/>
              <a:buAutoNum type="arabicPeriod"/>
            </a:pPr>
            <a:r>
              <a:rPr lang="es-ES" sz="1800" b="1" i="1" dirty="0">
                <a:solidFill>
                  <a:schemeClr val="accent2"/>
                </a:solidFill>
              </a:rPr>
              <a:t>Ajustar (</a:t>
            </a:r>
            <a:r>
              <a:rPr lang="es-ES" sz="1800" b="1" i="1" dirty="0" err="1">
                <a:solidFill>
                  <a:schemeClr val="accent2"/>
                </a:solidFill>
              </a:rPr>
              <a:t>fit</a:t>
            </a:r>
            <a:r>
              <a:rPr lang="es-ES" sz="1800" b="1" i="1" dirty="0">
                <a:solidFill>
                  <a:schemeClr val="accent2"/>
                </a:solidFill>
              </a:rPr>
              <a:t>) el modelo:</a:t>
            </a:r>
            <a:r>
              <a:rPr lang="es-ES" sz="1800" dirty="0"/>
              <a:t> entrenar el modelo con los datos de entrenamiento llamando al método </a:t>
            </a:r>
            <a:r>
              <a:rPr lang="es-ES" sz="1800" b="1" i="1" dirty="0" err="1">
                <a:solidFill>
                  <a:schemeClr val="accent6"/>
                </a:solidFill>
              </a:rPr>
              <a:t>fit</a:t>
            </a:r>
            <a:r>
              <a:rPr lang="es-ES" sz="1800" b="1" i="1" dirty="0">
                <a:solidFill>
                  <a:schemeClr val="accent6"/>
                </a:solidFill>
              </a:rPr>
              <a:t>()</a:t>
            </a:r>
            <a:r>
              <a:rPr lang="es-ES" sz="1800" dirty="0"/>
              <a:t>.</a:t>
            </a:r>
          </a:p>
          <a:p>
            <a:pPr marL="342900" indent="-342900">
              <a:buFont typeface="+mj-lt"/>
              <a:buAutoNum type="arabicPeriod"/>
            </a:pPr>
            <a:endParaRPr lang="es-ES" sz="1800" dirty="0"/>
          </a:p>
          <a:p>
            <a:pPr marL="342900" indent="-342900">
              <a:buFont typeface="+mj-lt"/>
              <a:buAutoNum type="arabicPeriod"/>
            </a:pPr>
            <a:r>
              <a:rPr lang="es-ES" sz="1800" b="1" i="1" dirty="0">
                <a:solidFill>
                  <a:schemeClr val="accent2"/>
                </a:solidFill>
              </a:rPr>
              <a:t>Realizar predicciones:</a:t>
            </a:r>
            <a:r>
              <a:rPr lang="es-ES" sz="1800" dirty="0"/>
              <a:t> usando el modelo se pueden realizar predicciones con nuevos datos llamando a los métodos </a:t>
            </a:r>
            <a:r>
              <a:rPr lang="es-ES" sz="1800" b="1" i="1" dirty="0" err="1">
                <a:solidFill>
                  <a:schemeClr val="accent6"/>
                </a:solidFill>
              </a:rPr>
              <a:t>evaluate</a:t>
            </a:r>
            <a:r>
              <a:rPr lang="es-ES" sz="1800" b="1" i="1" dirty="0">
                <a:solidFill>
                  <a:schemeClr val="accent6"/>
                </a:solidFill>
              </a:rPr>
              <a:t>()</a:t>
            </a:r>
            <a:r>
              <a:rPr lang="es-ES" sz="1800" dirty="0"/>
              <a:t> o </a:t>
            </a:r>
            <a:r>
              <a:rPr lang="es-ES" sz="1800" b="1" i="1" dirty="0" err="1">
                <a:solidFill>
                  <a:schemeClr val="accent6"/>
                </a:solidFill>
              </a:rPr>
              <a:t>predict</a:t>
            </a:r>
            <a:r>
              <a:rPr lang="es-ES" sz="1800" b="1" i="1" dirty="0">
                <a:solidFill>
                  <a:schemeClr val="accent6"/>
                </a:solidFill>
              </a:rPr>
              <a:t>()</a:t>
            </a:r>
            <a:r>
              <a:rPr lang="es-ES" sz="1800" dirty="0"/>
              <a:t>.</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44</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05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4">
            <a:extLst>
              <a:ext uri="{FF2B5EF4-FFF2-40B4-BE49-F238E27FC236}">
                <a16:creationId xmlns:a16="http://schemas.microsoft.com/office/drawing/2014/main" id="{010EAE72-2E31-4E12-A996-4596952E1381}"/>
              </a:ext>
            </a:extLst>
          </p:cNvPr>
          <p:cNvSpPr txBox="1">
            <a:spLocks/>
          </p:cNvSpPr>
          <p:nvPr/>
        </p:nvSpPr>
        <p:spPr>
          <a:xfrm>
            <a:off x="838200" y="303429"/>
            <a:ext cx="10515600" cy="75521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err="1">
                <a:solidFill>
                  <a:schemeClr val="accent5">
                    <a:lumMod val="75000"/>
                  </a:schemeClr>
                </a:solidFill>
                <a:latin typeface="+mn-lt"/>
              </a:rPr>
              <a:t>Keras</a:t>
            </a:r>
            <a:r>
              <a:rPr lang="es-ES" dirty="0">
                <a:solidFill>
                  <a:schemeClr val="accent5">
                    <a:lumMod val="75000"/>
                  </a:schemeClr>
                </a:solidFill>
                <a:latin typeface="+mn-lt"/>
              </a:rPr>
              <a:t> - Documentación</a:t>
            </a:r>
          </a:p>
        </p:txBody>
      </p:sp>
      <p:sp>
        <p:nvSpPr>
          <p:cNvPr id="3" name="Marcador de contenido 2">
            <a:extLst>
              <a:ext uri="{FF2B5EF4-FFF2-40B4-BE49-F238E27FC236}">
                <a16:creationId xmlns:a16="http://schemas.microsoft.com/office/drawing/2014/main" id="{A1F6CEA4-1313-4DC7-A63C-1C9C665926C8}"/>
              </a:ext>
            </a:extLst>
          </p:cNvPr>
          <p:cNvSpPr>
            <a:spLocks noGrp="1"/>
          </p:cNvSpPr>
          <p:nvPr>
            <p:ph sz="half" idx="2"/>
          </p:nvPr>
        </p:nvSpPr>
        <p:spPr>
          <a:xfrm>
            <a:off x="924460" y="1466510"/>
            <a:ext cx="10436267" cy="4889846"/>
          </a:xfrm>
        </p:spPr>
        <p:txBody>
          <a:bodyPr>
            <a:normAutofit/>
          </a:bodyPr>
          <a:lstStyle/>
          <a:p>
            <a:r>
              <a:rPr lang="es-ES" sz="1800" dirty="0"/>
              <a:t>Funciones de Activación: </a:t>
            </a:r>
            <a:r>
              <a:rPr lang="es-ES" sz="1800" dirty="0">
                <a:hlinkClick r:id="rId2"/>
              </a:rPr>
              <a:t>https://keras.io/activations/</a:t>
            </a:r>
            <a:endParaRPr lang="es-ES" sz="1800" dirty="0"/>
          </a:p>
          <a:p>
            <a:endParaRPr lang="es-ES" sz="1800" dirty="0"/>
          </a:p>
          <a:p>
            <a:r>
              <a:rPr lang="es-ES" sz="1800" dirty="0"/>
              <a:t>Funciones de Perdida: </a:t>
            </a:r>
            <a:r>
              <a:rPr lang="es-ES" sz="1800" dirty="0">
                <a:hlinkClick r:id="rId3"/>
              </a:rPr>
              <a:t>https://keras.io/losses/</a:t>
            </a:r>
            <a:endParaRPr lang="es-ES" sz="1800" dirty="0"/>
          </a:p>
          <a:p>
            <a:endParaRPr lang="es-ES" sz="1800" dirty="0"/>
          </a:p>
          <a:p>
            <a:r>
              <a:rPr lang="es-ES" sz="1800" dirty="0"/>
              <a:t>Optimizadores: </a:t>
            </a:r>
            <a:r>
              <a:rPr lang="es-ES" sz="1800" dirty="0">
                <a:hlinkClick r:id="rId4"/>
              </a:rPr>
              <a:t>https://keras.io/optimizers/</a:t>
            </a:r>
            <a:endParaRPr lang="es-ES" sz="1800" dirty="0"/>
          </a:p>
          <a:p>
            <a:endParaRPr lang="es-ES" sz="1800" dirty="0"/>
          </a:p>
          <a:p>
            <a:r>
              <a:rPr lang="es-ES" sz="1800" dirty="0"/>
              <a:t>Métricas de Evaluación: </a:t>
            </a:r>
            <a:r>
              <a:rPr lang="es-ES" sz="1800" dirty="0">
                <a:hlinkClick r:id="rId5"/>
              </a:rPr>
              <a:t>https://keras.io/metrics/</a:t>
            </a:r>
            <a:endParaRPr lang="es-ES" sz="1800" dirty="0"/>
          </a:p>
          <a:p>
            <a:endParaRPr lang="es-ES" sz="1800" dirty="0"/>
          </a:p>
          <a:p>
            <a:r>
              <a:rPr lang="es-ES" sz="1800" dirty="0"/>
              <a:t>Regularizadores: </a:t>
            </a:r>
            <a:r>
              <a:rPr lang="es-ES" sz="1800" dirty="0">
                <a:hlinkClick r:id="rId6"/>
              </a:rPr>
              <a:t>https://keras.io/regularizers/</a:t>
            </a:r>
            <a:endParaRPr lang="es-ES" sz="1800" dirty="0"/>
          </a:p>
          <a:p>
            <a:endParaRPr lang="es-ES" sz="1800" dirty="0"/>
          </a:p>
          <a:p>
            <a:endParaRPr lang="es-ES" sz="1800" dirty="0"/>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45</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876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C9997A7B-F8B5-4073-83DB-D0A4BA4873EF}"/>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defTabSz="914400"/>
            <a:r>
              <a:rPr lang="en-US" sz="5400" kern="1200" dirty="0" err="1">
                <a:solidFill>
                  <a:srgbClr val="FFFFFF"/>
                </a:solidFill>
                <a:latin typeface="+mj-lt"/>
                <a:ea typeface="+mj-ea"/>
                <a:cs typeface="+mj-cs"/>
              </a:rPr>
              <a:t>Tema</a:t>
            </a:r>
            <a:r>
              <a:rPr lang="en-US" sz="5400" kern="1200" dirty="0">
                <a:solidFill>
                  <a:srgbClr val="FFFFFF"/>
                </a:solidFill>
                <a:latin typeface="+mj-lt"/>
                <a:ea typeface="+mj-ea"/>
                <a:cs typeface="+mj-cs"/>
              </a:rPr>
              <a:t> </a:t>
            </a:r>
            <a:r>
              <a:rPr lang="en-US" sz="5400" dirty="0">
                <a:solidFill>
                  <a:srgbClr val="FFFFFF"/>
                </a:solidFill>
              </a:rPr>
              <a:t>4</a:t>
            </a:r>
            <a:r>
              <a:rPr lang="en-US" sz="5400" kern="1200" dirty="0">
                <a:solidFill>
                  <a:srgbClr val="FFFFFF"/>
                </a:solidFill>
                <a:latin typeface="+mj-lt"/>
                <a:ea typeface="+mj-ea"/>
                <a:cs typeface="+mj-cs"/>
              </a:rPr>
              <a:t>: </a:t>
            </a:r>
            <a:br>
              <a:rPr lang="en-US" sz="5400" kern="1200" dirty="0">
                <a:solidFill>
                  <a:srgbClr val="FFFFFF"/>
                </a:solidFill>
                <a:latin typeface="+mj-lt"/>
                <a:ea typeface="+mj-ea"/>
                <a:cs typeface="+mj-cs"/>
              </a:rPr>
            </a:br>
            <a:r>
              <a:rPr lang="en-US" sz="4000" kern="1200" dirty="0">
                <a:solidFill>
                  <a:srgbClr val="FFFFFF"/>
                </a:solidFill>
                <a:latin typeface="+mj-lt"/>
                <a:ea typeface="+mj-ea"/>
                <a:cs typeface="+mj-cs"/>
              </a:rPr>
              <a:t>Redes </a:t>
            </a:r>
            <a:r>
              <a:rPr lang="en-US" sz="4000" kern="1200" dirty="0" err="1">
                <a:solidFill>
                  <a:srgbClr val="FFFFFF"/>
                </a:solidFill>
                <a:latin typeface="+mj-lt"/>
                <a:ea typeface="+mj-ea"/>
                <a:cs typeface="+mj-cs"/>
              </a:rPr>
              <a:t>Neuronales</a:t>
            </a:r>
            <a:r>
              <a:rPr lang="en-US" sz="4000" kern="1200" dirty="0">
                <a:solidFill>
                  <a:srgbClr val="FFFFFF"/>
                </a:solidFill>
                <a:latin typeface="+mj-lt"/>
                <a:ea typeface="+mj-ea"/>
                <a:cs typeface="+mj-cs"/>
              </a:rPr>
              <a:t> </a:t>
            </a:r>
            <a:r>
              <a:rPr lang="en-US" sz="4000" kern="1200" dirty="0" err="1">
                <a:solidFill>
                  <a:srgbClr val="FFFFFF"/>
                </a:solidFill>
                <a:latin typeface="+mj-lt"/>
                <a:ea typeface="+mj-ea"/>
                <a:cs typeface="+mj-cs"/>
              </a:rPr>
              <a:t>Convolucionales</a:t>
            </a:r>
            <a:endParaRPr lang="en-US" sz="5400" kern="1200" dirty="0">
              <a:solidFill>
                <a:srgbClr val="FFFFFF"/>
              </a:solidFill>
              <a:latin typeface="+mj-lt"/>
              <a:ea typeface="+mj-ea"/>
              <a:cs typeface="+mj-cs"/>
            </a:endParaRPr>
          </a:p>
        </p:txBody>
      </p:sp>
      <p:sp>
        <p:nvSpPr>
          <p:cNvPr id="4" name="Marcador de número de diapositiva 3">
            <a:extLst>
              <a:ext uri="{FF2B5EF4-FFF2-40B4-BE49-F238E27FC236}">
                <a16:creationId xmlns:a16="http://schemas.microsoft.com/office/drawing/2014/main" id="{331111C5-4353-4A90-B040-A6A835B399F4}"/>
              </a:ext>
            </a:extLst>
          </p:cNvPr>
          <p:cNvSpPr>
            <a:spLocks noGrp="1"/>
          </p:cNvSpPr>
          <p:nvPr>
            <p:ph type="sldNum" sz="quarter" idx="12"/>
          </p:nvPr>
        </p:nvSpPr>
        <p:spPr>
          <a:xfrm>
            <a:off x="10491536" y="6356350"/>
            <a:ext cx="862263" cy="365125"/>
          </a:xfrm>
          <a:prstGeom prst="ellipse">
            <a:avLst/>
          </a:prstGeom>
        </p:spPr>
        <p:txBody>
          <a:bodyPr vert="horz" lIns="91440" tIns="45720" rIns="91440" bIns="45720" rtlCol="0" anchor="ctr">
            <a:normAutofit/>
          </a:bodyPr>
          <a:lstStyle/>
          <a:p>
            <a:pPr defTabSz="914400">
              <a:lnSpc>
                <a:spcPct val="90000"/>
              </a:lnSpc>
              <a:spcAft>
                <a:spcPts val="600"/>
              </a:spcAft>
            </a:pPr>
            <a:fld id="{022E5588-4F17-4671-809B-01DC44419EF5}" type="slidenum">
              <a:rPr lang="en-US" sz="1200" smtClean="0"/>
              <a:pPr defTabSz="914400">
                <a:lnSpc>
                  <a:spcPct val="90000"/>
                </a:lnSpc>
                <a:spcAft>
                  <a:spcPts val="600"/>
                </a:spcAft>
              </a:pPr>
              <a:t>46</a:t>
            </a:fld>
            <a:endParaRPr lang="en-US" sz="1200"/>
          </a:p>
        </p:txBody>
      </p:sp>
      <p:pic>
        <p:nvPicPr>
          <p:cNvPr id="5" name="Imagen 4">
            <a:extLst>
              <a:ext uri="{FF2B5EF4-FFF2-40B4-BE49-F238E27FC236}">
                <a16:creationId xmlns:a16="http://schemas.microsoft.com/office/drawing/2014/main" id="{4969AEBB-3672-41A3-A421-4AA63323D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192" y="1809000"/>
            <a:ext cx="6109254" cy="3240000"/>
          </a:xfrm>
          <a:prstGeom prst="rect">
            <a:avLst/>
          </a:prstGeom>
        </p:spPr>
      </p:pic>
    </p:spTree>
    <p:extLst>
      <p:ext uri="{BB962C8B-B14F-4D97-AF65-F5344CB8AC3E}">
        <p14:creationId xmlns:p14="http://schemas.microsoft.com/office/powerpoint/2010/main" val="532968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Introducción</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Las </a:t>
            </a:r>
            <a:r>
              <a:rPr lang="es-ES" sz="1800" b="1" i="1" dirty="0">
                <a:solidFill>
                  <a:schemeClr val="accent2"/>
                </a:solidFill>
              </a:rPr>
              <a:t>redes neuronales convolucionales</a:t>
            </a:r>
            <a:r>
              <a:rPr lang="es-ES" sz="1800" dirty="0">
                <a:solidFill>
                  <a:schemeClr val="accent2"/>
                </a:solidFill>
              </a:rPr>
              <a:t> </a:t>
            </a:r>
            <a:r>
              <a:rPr lang="es-ES" sz="1800" dirty="0"/>
              <a:t>(también llamadas </a:t>
            </a:r>
            <a:r>
              <a:rPr lang="es-ES" sz="1800" dirty="0" err="1"/>
              <a:t>ConvNets</a:t>
            </a:r>
            <a:r>
              <a:rPr lang="es-ES" sz="1800" dirty="0"/>
              <a:t> o </a:t>
            </a:r>
            <a:r>
              <a:rPr lang="es-ES" sz="1800" b="1" i="1" dirty="0">
                <a:solidFill>
                  <a:schemeClr val="accent2"/>
                </a:solidFill>
              </a:rPr>
              <a:t>CNN</a:t>
            </a:r>
            <a:r>
              <a:rPr lang="es-ES" sz="1800" dirty="0"/>
              <a:t>) son una poderosa técnica dentro de las redes neuronales artificiales, que nos </a:t>
            </a:r>
            <a:r>
              <a:rPr lang="es-ES" sz="1800" b="1" i="1" dirty="0">
                <a:solidFill>
                  <a:schemeClr val="accent2"/>
                </a:solidFill>
              </a:rPr>
              <a:t>permiten</a:t>
            </a:r>
            <a:r>
              <a:rPr lang="es-ES" sz="1800" dirty="0"/>
              <a:t> entre otras cosas </a:t>
            </a:r>
            <a:r>
              <a:rPr lang="es-ES" sz="1800" b="1" dirty="0">
                <a:solidFill>
                  <a:schemeClr val="accent2"/>
                </a:solidFill>
              </a:rPr>
              <a:t>imitar el sentido de la vista</a:t>
            </a:r>
            <a:r>
              <a:rPr lang="es-ES" sz="1800" dirty="0"/>
              <a:t>.</a:t>
            </a:r>
          </a:p>
          <a:p>
            <a:pPr algn="just">
              <a:lnSpc>
                <a:spcPct val="100000"/>
              </a:lnSpc>
            </a:pPr>
            <a:endParaRPr lang="es-ES" sz="1800" dirty="0"/>
          </a:p>
          <a:p>
            <a:pPr algn="just">
              <a:lnSpc>
                <a:spcPct val="100000"/>
              </a:lnSpc>
            </a:pPr>
            <a:r>
              <a:rPr lang="es-ES" sz="1800" dirty="0"/>
              <a:t>El sentido de la vista es uno de los grandes prodigios de la Naturaleza, el cual nos permite identificar objetos dentro de nuestro campo de visión, sin siquiera detenernos a pensar en ello. </a:t>
            </a:r>
          </a:p>
          <a:p>
            <a:pPr algn="just">
              <a:lnSpc>
                <a:spcPct val="100000"/>
              </a:lnSpc>
            </a:pPr>
            <a:endParaRPr lang="es-ES" sz="1800" dirty="0"/>
          </a:p>
          <a:p>
            <a:pPr algn="just">
              <a:lnSpc>
                <a:spcPct val="100000"/>
              </a:lnSpc>
            </a:pPr>
            <a:r>
              <a:rPr lang="es-ES" sz="1800" b="1" i="1" dirty="0">
                <a:solidFill>
                  <a:schemeClr val="accent2"/>
                </a:solidFill>
              </a:rPr>
              <a:t>No solo podemos identificar los objetos</a:t>
            </a:r>
            <a:r>
              <a:rPr lang="es-ES" sz="1800" dirty="0"/>
              <a:t>, sino que también podemos </a:t>
            </a:r>
            <a:r>
              <a:rPr lang="es-ES" sz="1800" b="1" i="1" dirty="0">
                <a:solidFill>
                  <a:schemeClr val="accent2"/>
                </a:solidFill>
              </a:rPr>
              <a:t>percibir su profundidad, distinguir</a:t>
            </a:r>
            <a:r>
              <a:rPr lang="es-ES" sz="1800" dirty="0">
                <a:solidFill>
                  <a:schemeClr val="accent2"/>
                </a:solidFill>
              </a:rPr>
              <a:t> </a:t>
            </a:r>
            <a:r>
              <a:rPr lang="es-ES" sz="1800" dirty="0"/>
              <a:t>perfectamente sus </a:t>
            </a:r>
            <a:r>
              <a:rPr lang="es-ES" sz="1800" b="1" i="1" dirty="0">
                <a:solidFill>
                  <a:schemeClr val="accent2"/>
                </a:solidFill>
              </a:rPr>
              <a:t>contornos</a:t>
            </a:r>
            <a:r>
              <a:rPr lang="es-ES" sz="1800" dirty="0"/>
              <a:t>, y separarlos de sus </a:t>
            </a:r>
            <a:r>
              <a:rPr lang="es-ES" sz="1800" b="1" i="1" dirty="0">
                <a:solidFill>
                  <a:schemeClr val="accent2"/>
                </a:solidFill>
              </a:rPr>
              <a:t>fondos</a:t>
            </a:r>
            <a:r>
              <a:rPr lang="es-ES" sz="1800" dirty="0"/>
              <a:t>. </a:t>
            </a:r>
          </a:p>
          <a:p>
            <a:pPr algn="just">
              <a:lnSpc>
                <a:spcPct val="100000"/>
              </a:lnSpc>
            </a:pPr>
            <a:endParaRPr lang="es-ES" sz="1800" dirty="0"/>
          </a:p>
          <a:p>
            <a:pPr algn="just">
              <a:lnSpc>
                <a:spcPct val="100000"/>
              </a:lnSpc>
            </a:pPr>
            <a:r>
              <a:rPr lang="es-ES" sz="1800" dirty="0"/>
              <a:t>Podríamos decir que los </a:t>
            </a:r>
            <a:r>
              <a:rPr lang="es-ES" sz="1800" b="1" i="1" dirty="0">
                <a:solidFill>
                  <a:schemeClr val="accent2"/>
                </a:solidFill>
              </a:rPr>
              <a:t>ojos captan datos de píxeles y el cerebro transforma esos datos en información</a:t>
            </a:r>
            <a:r>
              <a:rPr lang="es-ES" sz="1800" dirty="0">
                <a:solidFill>
                  <a:schemeClr val="accent2"/>
                </a:solidFill>
              </a:rPr>
              <a:t> </a:t>
            </a:r>
            <a:r>
              <a:rPr lang="es-ES" sz="1800" dirty="0"/>
              <a:t>(características) más significativas (líneas, curvas, formas, et.) que nos permiten identificar esos objetos (personas, perros, coches, etc.)</a:t>
            </a:r>
            <a:endParaRPr lang="es-ES" sz="900" i="1" dirty="0">
              <a:latin typeface="Cambria Math" panose="02040503050406030204" pitchFamily="18" charset="0"/>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47</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698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Introducción</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cs typeface="Calibri" panose="020F0502020204030204" pitchFamily="34" charset="0"/>
              </a:rPr>
              <a:t>Estudiando el comportamiento de la corteza visual, sabemos que contiene una disposición </a:t>
            </a:r>
            <a:r>
              <a:rPr lang="es-ES" sz="1800" dirty="0" err="1">
                <a:cs typeface="Calibri" panose="020F0502020204030204" pitchFamily="34" charset="0"/>
              </a:rPr>
              <a:t>jerarquica</a:t>
            </a:r>
            <a:r>
              <a:rPr lang="es-ES" sz="1800" dirty="0">
                <a:cs typeface="Calibri" panose="020F0502020204030204" pitchFamily="34" charset="0"/>
              </a:rPr>
              <a:t> compleja de neuronas tal que:</a:t>
            </a:r>
          </a:p>
          <a:p>
            <a:pPr algn="just">
              <a:lnSpc>
                <a:spcPct val="100000"/>
              </a:lnSpc>
            </a:pPr>
            <a:r>
              <a:rPr lang="es-ES" sz="1800" dirty="0">
                <a:cs typeface="Calibri" panose="020F0502020204030204" pitchFamily="34" charset="0"/>
              </a:rPr>
              <a:t>La información visual es introducida en la corteza a través del área visual primaria, llamada V1. </a:t>
            </a:r>
          </a:p>
          <a:p>
            <a:pPr algn="just">
              <a:lnSpc>
                <a:spcPct val="100000"/>
              </a:lnSpc>
            </a:pPr>
            <a:r>
              <a:rPr lang="es-ES" sz="1800" dirty="0">
                <a:cs typeface="Calibri" panose="020F0502020204030204" pitchFamily="34" charset="0"/>
              </a:rPr>
              <a:t>Las neuronas de V1 se ocupan de características visuales de bajo nivel, tales como pequeños segmentos de contorno, componentes de pequeña escala del movimiento, disparidad binocular, e información básica de contraste y color. </a:t>
            </a:r>
          </a:p>
          <a:p>
            <a:pPr algn="just">
              <a:lnSpc>
                <a:spcPct val="100000"/>
              </a:lnSpc>
            </a:pPr>
            <a:r>
              <a:rPr lang="es-ES" sz="1800" dirty="0">
                <a:cs typeface="Calibri" panose="020F0502020204030204" pitchFamily="34" charset="0"/>
              </a:rPr>
              <a:t>V1 alimenta de información a otras áreas, como V2, V4 y V5. </a:t>
            </a:r>
          </a:p>
          <a:p>
            <a:pPr algn="just">
              <a:lnSpc>
                <a:spcPct val="100000"/>
              </a:lnSpc>
            </a:pPr>
            <a:r>
              <a:rPr lang="es-ES" sz="1800" dirty="0">
                <a:cs typeface="Calibri" panose="020F0502020204030204" pitchFamily="34" charset="0"/>
              </a:rPr>
              <a:t>Cada una de estas áreas se ocupa de los aspectos más específicos o abstractas de la información, como por ejemplo las neuronas en V4 se ocupan de objetos de mediana complejidad, tales como formas de estrellas en diferentes colores. </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48</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411EFF1D-F4BE-4744-9B6E-CEF61D24B6ED}"/>
              </a:ext>
            </a:extLst>
          </p:cNvPr>
          <p:cNvPicPr>
            <a:picLocks noChangeAspect="1"/>
          </p:cNvPicPr>
          <p:nvPr/>
        </p:nvPicPr>
        <p:blipFill>
          <a:blip r:embed="rId2"/>
          <a:stretch>
            <a:fillRect/>
          </a:stretch>
        </p:blipFill>
        <p:spPr>
          <a:xfrm>
            <a:off x="3544047" y="4394571"/>
            <a:ext cx="5103905" cy="2160000"/>
          </a:xfrm>
          <a:prstGeom prst="rect">
            <a:avLst/>
          </a:prstGeom>
        </p:spPr>
      </p:pic>
    </p:spTree>
    <p:extLst>
      <p:ext uri="{BB962C8B-B14F-4D97-AF65-F5344CB8AC3E}">
        <p14:creationId xmlns:p14="http://schemas.microsoft.com/office/powerpoint/2010/main" val="4007874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Perceptrón Multicapa</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Dado un conjunto de imágenes en escala de grises con un tamaño de 28 × 28 píxeles cada una, una red neuronal tradicional (perceptrón) requeriría 784 neuronas de entrada.</a:t>
            </a:r>
          </a:p>
          <a:p>
            <a:pPr algn="just">
              <a:lnSpc>
                <a:spcPct val="100000"/>
              </a:lnSpc>
            </a:pPr>
            <a:endParaRPr lang="es-ES" sz="1800" dirty="0"/>
          </a:p>
          <a:p>
            <a:pPr algn="just">
              <a:lnSpc>
                <a:spcPct val="100000"/>
              </a:lnSpc>
            </a:pPr>
            <a:r>
              <a:rPr lang="es-ES" sz="1800" dirty="0"/>
              <a:t>El </a:t>
            </a:r>
            <a:r>
              <a:rPr lang="es-ES" sz="1800" b="1" i="1" dirty="0">
                <a:solidFill>
                  <a:schemeClr val="accent2"/>
                </a:solidFill>
              </a:rPr>
              <a:t>aplanamiento de la matriz</a:t>
            </a:r>
            <a:r>
              <a:rPr lang="es-ES" sz="1800" dirty="0"/>
              <a:t> de píxeles de la imagen </a:t>
            </a:r>
            <a:r>
              <a:rPr lang="es-ES" sz="1800" b="1" i="1" dirty="0">
                <a:solidFill>
                  <a:schemeClr val="accent2"/>
                </a:solidFill>
              </a:rPr>
              <a:t>a un vector</a:t>
            </a:r>
            <a:r>
              <a:rPr lang="es-ES" sz="1800" dirty="0">
                <a:solidFill>
                  <a:schemeClr val="accent2"/>
                </a:solidFill>
              </a:rPr>
              <a:t> </a:t>
            </a:r>
            <a:r>
              <a:rPr lang="es-ES" sz="1800" dirty="0"/>
              <a:t>de valores de píxeles </a:t>
            </a:r>
            <a:r>
              <a:rPr lang="es-ES" sz="1800" b="1" i="1" dirty="0">
                <a:solidFill>
                  <a:schemeClr val="accent2"/>
                </a:solidFill>
              </a:rPr>
              <a:t>pierde toda la estructura espacial de la imagen</a:t>
            </a:r>
            <a:r>
              <a:rPr lang="es-ES" sz="1800" dirty="0"/>
              <a:t>. </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49</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86C336CB-B837-454A-96DA-61D40E172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0286" y="3298919"/>
            <a:ext cx="6171428" cy="3240000"/>
          </a:xfrm>
          <a:prstGeom prst="rect">
            <a:avLst/>
          </a:prstGeom>
        </p:spPr>
      </p:pic>
    </p:spTree>
    <p:extLst>
      <p:ext uri="{BB962C8B-B14F-4D97-AF65-F5344CB8AC3E}">
        <p14:creationId xmlns:p14="http://schemas.microsoft.com/office/powerpoint/2010/main" val="2058769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La Neurona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14F4CE26-D875-4FF2-872C-DA5BE0709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415931"/>
            <a:ext cx="3638880" cy="5040000"/>
          </a:xfrm>
          <a:prstGeom prst="rect">
            <a:avLst/>
          </a:prstGeom>
        </p:spPr>
      </p:pic>
      <p:pic>
        <p:nvPicPr>
          <p:cNvPr id="13" name="Imagen 12">
            <a:extLst>
              <a:ext uri="{FF2B5EF4-FFF2-40B4-BE49-F238E27FC236}">
                <a16:creationId xmlns:a16="http://schemas.microsoft.com/office/drawing/2014/main" id="{2F72E67B-2694-454D-808D-10420B7C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000" y="1168068"/>
            <a:ext cx="2251200" cy="5040000"/>
          </a:xfrm>
          <a:prstGeom prst="rect">
            <a:avLst/>
          </a:prstGeom>
        </p:spPr>
      </p:pic>
      <p:sp>
        <p:nvSpPr>
          <p:cNvPr id="14" name="Marcador de contenido 5">
            <a:extLst>
              <a:ext uri="{FF2B5EF4-FFF2-40B4-BE49-F238E27FC236}">
                <a16:creationId xmlns:a16="http://schemas.microsoft.com/office/drawing/2014/main" id="{CA9E71A1-12DD-4375-9764-1954540087C9}"/>
              </a:ext>
            </a:extLst>
          </p:cNvPr>
          <p:cNvSpPr txBox="1">
            <a:spLocks/>
          </p:cNvSpPr>
          <p:nvPr/>
        </p:nvSpPr>
        <p:spPr>
          <a:xfrm>
            <a:off x="6379672" y="6208068"/>
            <a:ext cx="4953855" cy="377609"/>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s-ES" sz="1000" i="1" dirty="0"/>
              <a:t>Neurona. [Santiago Ramón y Cajal, 1899. Instituto Santiago Ramón y Cajal, Madrid, España.]</a:t>
            </a:r>
          </a:p>
        </p:txBody>
      </p:sp>
    </p:spTree>
    <p:extLst>
      <p:ext uri="{BB962C8B-B14F-4D97-AF65-F5344CB8AC3E}">
        <p14:creationId xmlns:p14="http://schemas.microsoft.com/office/powerpoint/2010/main" val="69878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Ventajas de las CNN</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lnSpcReduction="10000"/>
          </a:bodyPr>
          <a:lstStyle/>
          <a:p>
            <a:pPr algn="just">
              <a:lnSpc>
                <a:spcPct val="100000"/>
              </a:lnSpc>
            </a:pPr>
            <a:r>
              <a:rPr lang="es-ES" sz="1900" b="1" i="1" dirty="0">
                <a:solidFill>
                  <a:schemeClr val="accent2"/>
                </a:solidFill>
              </a:rPr>
              <a:t>Las redes neuronales convolucionales respetan y preservan la relación espacial entre los píxeles mediante el aprendizaje de representaciones de características internas</a:t>
            </a:r>
            <a:r>
              <a:rPr lang="es-ES" sz="1900" dirty="0"/>
              <a:t> mediante el uso de pequeños cuadrados de datos de entrada.</a:t>
            </a:r>
          </a:p>
          <a:p>
            <a:pPr algn="just">
              <a:lnSpc>
                <a:spcPct val="100000"/>
              </a:lnSpc>
            </a:pPr>
            <a:endParaRPr lang="es-ES" sz="1100" dirty="0"/>
          </a:p>
          <a:p>
            <a:pPr algn="just">
              <a:lnSpc>
                <a:spcPct val="100000"/>
              </a:lnSpc>
            </a:pPr>
            <a:r>
              <a:rPr lang="es-ES" sz="1900" dirty="0"/>
              <a:t>Las características se aprenden y se utilizan en toda la imagen, lo que permite que los objetos de las imágenes se desplacen y que la red los detecte.</a:t>
            </a:r>
          </a:p>
          <a:p>
            <a:pPr algn="just">
              <a:lnSpc>
                <a:spcPct val="100000"/>
              </a:lnSpc>
            </a:pPr>
            <a:endParaRPr lang="es-ES" sz="1100" dirty="0"/>
          </a:p>
          <a:p>
            <a:pPr algn="just">
              <a:lnSpc>
                <a:spcPct val="100000"/>
              </a:lnSpc>
            </a:pPr>
            <a:r>
              <a:rPr lang="es-ES" sz="1900" dirty="0"/>
              <a:t>Esta es la razón por la cual la red es tan útil para el reconocimiento de objetos en fotografías, seleccionando dígitos, caras, objetos, etc. con una orientación variable.</a:t>
            </a:r>
          </a:p>
          <a:p>
            <a:pPr algn="just">
              <a:lnSpc>
                <a:spcPct val="100000"/>
              </a:lnSpc>
            </a:pPr>
            <a:endParaRPr lang="es-ES" sz="1050" dirty="0"/>
          </a:p>
          <a:p>
            <a:pPr algn="just">
              <a:lnSpc>
                <a:spcPct val="100000"/>
              </a:lnSpc>
            </a:pPr>
            <a:r>
              <a:rPr lang="es-ES" sz="1900" dirty="0"/>
              <a:t>A continuación se detallan algunos de los beneficios de usar redes neuronales convolucionales:</a:t>
            </a:r>
          </a:p>
          <a:p>
            <a:pPr algn="just">
              <a:lnSpc>
                <a:spcPct val="100000"/>
              </a:lnSpc>
            </a:pPr>
            <a:endParaRPr lang="es-ES" sz="1050" dirty="0"/>
          </a:p>
          <a:p>
            <a:pPr marL="800089" lvl="1" indent="-342900" algn="just">
              <a:lnSpc>
                <a:spcPct val="100000"/>
              </a:lnSpc>
              <a:buFont typeface="+mj-lt"/>
              <a:buAutoNum type="arabicPeriod"/>
            </a:pPr>
            <a:r>
              <a:rPr lang="es-ES" sz="1700" b="1" i="1" dirty="0">
                <a:solidFill>
                  <a:schemeClr val="accent2"/>
                </a:solidFill>
              </a:rPr>
              <a:t>Utilizan menos parámetros </a:t>
            </a:r>
            <a:r>
              <a:rPr lang="es-ES" sz="1700" dirty="0"/>
              <a:t>(pesos) para aprender que un Perceptrón.</a:t>
            </a:r>
          </a:p>
          <a:p>
            <a:pPr marL="800089" lvl="1" indent="-342900" algn="just">
              <a:lnSpc>
                <a:spcPct val="100000"/>
              </a:lnSpc>
              <a:buFont typeface="+mj-lt"/>
              <a:buAutoNum type="arabicPeriod"/>
            </a:pPr>
            <a:r>
              <a:rPr lang="es-ES" sz="1700" dirty="0"/>
              <a:t>Están diseñados para </a:t>
            </a:r>
            <a:r>
              <a:rPr lang="es-ES" sz="1700" b="1" i="1" dirty="0">
                <a:solidFill>
                  <a:schemeClr val="accent2"/>
                </a:solidFill>
              </a:rPr>
              <a:t>ser invariables a la posición del objeto </a:t>
            </a:r>
            <a:r>
              <a:rPr lang="es-ES" sz="1700" dirty="0"/>
              <a:t>y la distorsión en la escena.</a:t>
            </a:r>
          </a:p>
          <a:p>
            <a:pPr marL="800089" lvl="1" indent="-342900" algn="just">
              <a:lnSpc>
                <a:spcPct val="100000"/>
              </a:lnSpc>
              <a:buFont typeface="+mj-lt"/>
              <a:buAutoNum type="arabicPeriod"/>
            </a:pPr>
            <a:r>
              <a:rPr lang="es-ES" sz="1700" b="1" i="1" dirty="0">
                <a:solidFill>
                  <a:schemeClr val="accent2"/>
                </a:solidFill>
              </a:rPr>
              <a:t>Aprenden y generalizan automáticamente las características del dominio de entrada</a:t>
            </a:r>
            <a:r>
              <a:rPr lang="es-ES" sz="1700" dirty="0">
                <a:solidFill>
                  <a:schemeClr val="accent2"/>
                </a:solidFill>
              </a:rPr>
              <a:t>.</a:t>
            </a:r>
            <a:endParaRPr lang="es-ES" sz="800" i="1" dirty="0">
              <a:solidFill>
                <a:schemeClr val="accent2"/>
              </a:solidFill>
              <a:latin typeface="Cambria Math" panose="02040503050406030204" pitchFamily="18" charset="0"/>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50</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972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Capas CNN</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Hay 3 tipos de capas en una red neuronal </a:t>
            </a:r>
            <a:r>
              <a:rPr lang="es-ES" sz="1800" dirty="0" err="1"/>
              <a:t>convolucional</a:t>
            </a:r>
            <a:r>
              <a:rPr lang="es-ES" sz="1800" dirty="0"/>
              <a:t>:</a:t>
            </a:r>
          </a:p>
          <a:p>
            <a:pPr algn="just">
              <a:lnSpc>
                <a:spcPct val="100000"/>
              </a:lnSpc>
            </a:pPr>
            <a:endParaRPr lang="es-ES" sz="1800" dirty="0"/>
          </a:p>
          <a:p>
            <a:pPr marL="800089" lvl="1" indent="-342900" algn="just">
              <a:lnSpc>
                <a:spcPct val="100000"/>
              </a:lnSpc>
              <a:buFont typeface="+mj-lt"/>
              <a:buAutoNum type="arabicPeriod"/>
            </a:pPr>
            <a:r>
              <a:rPr lang="es-ES" sz="1800" b="1" u="sng" dirty="0">
                <a:solidFill>
                  <a:schemeClr val="accent2"/>
                </a:solidFill>
              </a:rPr>
              <a:t>Capa </a:t>
            </a:r>
            <a:r>
              <a:rPr lang="es-ES" sz="1800" b="1" u="sng" dirty="0" err="1">
                <a:solidFill>
                  <a:schemeClr val="accent2"/>
                </a:solidFill>
              </a:rPr>
              <a:t>Convolucional</a:t>
            </a:r>
            <a:r>
              <a:rPr lang="es-ES" sz="1800" b="1" u="sng" dirty="0">
                <a:solidFill>
                  <a:schemeClr val="accent2"/>
                </a:solidFill>
              </a:rPr>
              <a:t>:</a:t>
            </a:r>
            <a:r>
              <a:rPr lang="es-ES" sz="1800" dirty="0">
                <a:solidFill>
                  <a:schemeClr val="accent2"/>
                </a:solidFill>
              </a:rPr>
              <a:t> </a:t>
            </a:r>
            <a:r>
              <a:rPr lang="es-ES" sz="1800" dirty="0"/>
              <a:t>da el nombre a la red.</a:t>
            </a:r>
          </a:p>
          <a:p>
            <a:pPr marL="800089" lvl="1" indent="-342900" algn="just">
              <a:lnSpc>
                <a:spcPct val="100000"/>
              </a:lnSpc>
              <a:buFont typeface="+mj-lt"/>
              <a:buAutoNum type="arabicPeriod"/>
            </a:pPr>
            <a:endParaRPr lang="es-ES" sz="1800" dirty="0"/>
          </a:p>
          <a:p>
            <a:pPr marL="800089" lvl="1" indent="-342900" algn="just">
              <a:lnSpc>
                <a:spcPct val="100000"/>
              </a:lnSpc>
              <a:buFont typeface="+mj-lt"/>
              <a:buAutoNum type="arabicPeriod"/>
            </a:pPr>
            <a:r>
              <a:rPr lang="es-ES" sz="1800" b="1" u="sng" dirty="0">
                <a:solidFill>
                  <a:schemeClr val="accent2"/>
                </a:solidFill>
              </a:rPr>
              <a:t>Capa de </a:t>
            </a:r>
            <a:r>
              <a:rPr lang="es-ES" sz="1800" b="1" u="sng" dirty="0" err="1">
                <a:solidFill>
                  <a:schemeClr val="accent2"/>
                </a:solidFill>
              </a:rPr>
              <a:t>Pooling</a:t>
            </a:r>
            <a:r>
              <a:rPr lang="es-ES" sz="1800" b="1" u="sng" dirty="0">
                <a:solidFill>
                  <a:schemeClr val="accent2"/>
                </a:solidFill>
              </a:rPr>
              <a:t>:</a:t>
            </a:r>
            <a:r>
              <a:rPr lang="es-ES" sz="1800" dirty="0">
                <a:solidFill>
                  <a:schemeClr val="accent2"/>
                </a:solidFill>
              </a:rPr>
              <a:t> </a:t>
            </a:r>
            <a:r>
              <a:rPr lang="es-ES" sz="1800" dirty="0"/>
              <a:t>(o capa de reducción) reduce la cantidad de parámetros al quedarse con las características más comunes de la imagen.</a:t>
            </a:r>
          </a:p>
          <a:p>
            <a:pPr marL="800089" lvl="1" indent="-342900" algn="just">
              <a:lnSpc>
                <a:spcPct val="100000"/>
              </a:lnSpc>
              <a:buFont typeface="+mj-lt"/>
              <a:buAutoNum type="arabicPeriod"/>
            </a:pPr>
            <a:endParaRPr lang="es-ES" sz="1800" dirty="0"/>
          </a:p>
          <a:p>
            <a:pPr marL="800089" lvl="1" indent="-342900" algn="just">
              <a:lnSpc>
                <a:spcPct val="100000"/>
              </a:lnSpc>
              <a:buFont typeface="+mj-lt"/>
              <a:buAutoNum type="arabicPeriod"/>
            </a:pPr>
            <a:r>
              <a:rPr lang="es-ES" sz="1800" b="1" u="sng" dirty="0">
                <a:solidFill>
                  <a:schemeClr val="accent2"/>
                </a:solidFill>
              </a:rPr>
              <a:t>Capa Clasificadora:</a:t>
            </a:r>
            <a:r>
              <a:rPr lang="es-ES" sz="1800" dirty="0">
                <a:solidFill>
                  <a:schemeClr val="accent2"/>
                </a:solidFill>
              </a:rPr>
              <a:t> </a:t>
            </a:r>
            <a:r>
              <a:rPr lang="es-ES" sz="1800" dirty="0"/>
              <a:t>esta totalmente conectada a las capas anteriores y nos va dar el resultado final de la red. Estas capas son exactamente igual que un perceptrón.</a:t>
            </a:r>
            <a:endParaRPr lang="es-ES" sz="700" i="1" dirty="0">
              <a:latin typeface="Cambria Math" panose="02040503050406030204" pitchFamily="18" charset="0"/>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51</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41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Capa </a:t>
            </a:r>
            <a:r>
              <a:rPr lang="es-ES" dirty="0" err="1">
                <a:solidFill>
                  <a:schemeClr val="accent5">
                    <a:lumMod val="75000"/>
                  </a:schemeClr>
                </a:solidFill>
                <a:latin typeface="+mn-lt"/>
              </a:rPr>
              <a:t>Convolucional</a:t>
            </a:r>
            <a:endParaRPr lang="es-ES" dirty="0">
              <a:solidFill>
                <a:schemeClr val="accent5">
                  <a:lumMod val="75000"/>
                </a:schemeClr>
              </a:solidFill>
              <a:latin typeface="+mn-lt"/>
            </a:endParaRP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6577527" cy="4908336"/>
          </a:xfrm>
        </p:spPr>
        <p:txBody>
          <a:bodyPr anchor="t">
            <a:normAutofit/>
          </a:bodyPr>
          <a:lstStyle/>
          <a:p>
            <a:pPr algn="just">
              <a:lnSpc>
                <a:spcPct val="100000"/>
              </a:lnSpc>
            </a:pPr>
            <a:r>
              <a:rPr lang="es-ES" sz="1800" dirty="0"/>
              <a:t>Los </a:t>
            </a:r>
            <a:r>
              <a:rPr lang="es-ES" sz="1800" b="1" i="1" dirty="0" err="1">
                <a:solidFill>
                  <a:schemeClr val="accent2"/>
                </a:solidFill>
              </a:rPr>
              <a:t>Kernels</a:t>
            </a:r>
            <a:r>
              <a:rPr lang="es-ES" sz="1800" b="1" i="1" dirty="0">
                <a:solidFill>
                  <a:schemeClr val="accent2"/>
                </a:solidFill>
              </a:rPr>
              <a:t> o filtros </a:t>
            </a:r>
            <a:r>
              <a:rPr lang="es-ES" sz="1800" dirty="0"/>
              <a:t>son esencialmente </a:t>
            </a:r>
            <a:r>
              <a:rPr lang="es-ES" sz="1800" b="1" i="1" dirty="0">
                <a:solidFill>
                  <a:schemeClr val="accent2"/>
                </a:solidFill>
              </a:rPr>
              <a:t>las neuronas de la capa</a:t>
            </a:r>
            <a:r>
              <a:rPr lang="es-ES" sz="1800" dirty="0"/>
              <a:t>.</a:t>
            </a:r>
          </a:p>
          <a:p>
            <a:pPr algn="just">
              <a:lnSpc>
                <a:spcPct val="100000"/>
              </a:lnSpc>
            </a:pPr>
            <a:endParaRPr lang="es-ES" sz="800" dirty="0"/>
          </a:p>
          <a:p>
            <a:pPr algn="just">
              <a:lnSpc>
                <a:spcPct val="100000"/>
              </a:lnSpc>
            </a:pPr>
            <a:r>
              <a:rPr lang="es-ES" sz="1800" dirty="0"/>
              <a:t>En la convolución se realizan operaciones de productos y sumas entre la matriz de entrada y los N </a:t>
            </a:r>
            <a:r>
              <a:rPr lang="es-ES" sz="1800" dirty="0" err="1"/>
              <a:t>Kenels</a:t>
            </a:r>
            <a:r>
              <a:rPr lang="es-ES" sz="1800" dirty="0"/>
              <a:t>, </a:t>
            </a:r>
            <a:r>
              <a:rPr lang="es-ES" sz="1800" b="1" i="1" dirty="0">
                <a:solidFill>
                  <a:schemeClr val="accent2"/>
                </a:solidFill>
              </a:rPr>
              <a:t>generando un mapa de características</a:t>
            </a:r>
            <a:r>
              <a:rPr lang="es-ES" sz="1800" dirty="0"/>
              <a:t>.</a:t>
            </a:r>
          </a:p>
          <a:p>
            <a:pPr algn="just">
              <a:lnSpc>
                <a:spcPct val="100000"/>
              </a:lnSpc>
            </a:pPr>
            <a:endParaRPr lang="es-ES" sz="800" dirty="0"/>
          </a:p>
          <a:p>
            <a:pPr algn="just">
              <a:lnSpc>
                <a:spcPct val="100000"/>
              </a:lnSpc>
            </a:pPr>
            <a:r>
              <a:rPr lang="es-ES" sz="1800" dirty="0"/>
              <a:t>Los características extraídas corresponden a cada posible ubicación del filtro en la imagen original.</a:t>
            </a:r>
          </a:p>
          <a:p>
            <a:pPr algn="just">
              <a:lnSpc>
                <a:spcPct val="100000"/>
              </a:lnSpc>
            </a:pPr>
            <a:endParaRPr lang="es-ES" sz="800" dirty="0"/>
          </a:p>
          <a:p>
            <a:pPr algn="just">
              <a:lnSpc>
                <a:spcPct val="100000"/>
              </a:lnSpc>
            </a:pPr>
            <a:r>
              <a:rPr lang="es-ES" sz="1800" dirty="0"/>
              <a:t>La ventaja es que el </a:t>
            </a:r>
            <a:r>
              <a:rPr lang="es-ES" sz="1800" b="1" i="1" dirty="0">
                <a:solidFill>
                  <a:schemeClr val="accent2"/>
                </a:solidFill>
              </a:rPr>
              <a:t>mismo </a:t>
            </a:r>
            <a:r>
              <a:rPr lang="es-ES" sz="1800" b="1" i="1" dirty="0" err="1">
                <a:solidFill>
                  <a:schemeClr val="accent2"/>
                </a:solidFill>
              </a:rPr>
              <a:t>kernel</a:t>
            </a:r>
            <a:r>
              <a:rPr lang="es-ES" sz="1800" b="1" i="1" dirty="0">
                <a:solidFill>
                  <a:schemeClr val="accent2"/>
                </a:solidFill>
              </a:rPr>
              <a:t> (neurona) sirve para extraer la misma característica en cualquier parte de la matriz, por lo que se consigue reducir el número de conexiones</a:t>
            </a:r>
            <a:r>
              <a:rPr lang="es-ES" sz="1800" dirty="0"/>
              <a:t> y el número de parámetros a entrenar en comparación con perceptrón multicapa.</a:t>
            </a:r>
          </a:p>
          <a:p>
            <a:pPr algn="just">
              <a:lnSpc>
                <a:spcPct val="100000"/>
              </a:lnSpc>
            </a:pPr>
            <a:endParaRPr lang="es-ES" sz="800" dirty="0"/>
          </a:p>
          <a:p>
            <a:pPr algn="just">
              <a:lnSpc>
                <a:spcPct val="100000"/>
              </a:lnSpc>
            </a:pPr>
            <a:r>
              <a:rPr lang="es-ES" sz="1800" dirty="0"/>
              <a:t>Después de aplicar la convolución se le aplica a los mapas de características una función de activación.</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52</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5A0B23AA-1755-45DC-B01A-355395423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621" y="2267502"/>
            <a:ext cx="3945000" cy="2880000"/>
          </a:xfrm>
          <a:prstGeom prst="rect">
            <a:avLst/>
          </a:prstGeom>
        </p:spPr>
      </p:pic>
    </p:spTree>
    <p:extLst>
      <p:ext uri="{BB962C8B-B14F-4D97-AF65-F5344CB8AC3E}">
        <p14:creationId xmlns:p14="http://schemas.microsoft.com/office/powerpoint/2010/main" val="3064738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Kernel</a:t>
            </a:r>
            <a:endParaRPr lang="es-ES" dirty="0">
              <a:solidFill>
                <a:schemeClr val="accent5">
                  <a:lumMod val="75000"/>
                </a:schemeClr>
              </a:solidFill>
              <a:latin typeface="+mn-lt"/>
            </a:endParaRP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Un </a:t>
            </a:r>
            <a:r>
              <a:rPr lang="es-ES" sz="1800" dirty="0" err="1"/>
              <a:t>kernel</a:t>
            </a:r>
            <a:r>
              <a:rPr lang="es-ES" sz="1800" dirty="0"/>
              <a:t> (o filtro) es una función que se le aplica a una imagen pixel a pixel para transformarla en otra imagen.</a:t>
            </a:r>
            <a:endParaRPr lang="es-ES" sz="900" i="1" dirty="0">
              <a:latin typeface="Cambria Math" panose="02040503050406030204" pitchFamily="18" charset="0"/>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53</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EB065CB5-CC9A-42FC-85A7-D0CB1282CFBC}"/>
              </a:ext>
            </a:extLst>
          </p:cNvPr>
          <p:cNvPicPr>
            <a:picLocks noChangeAspect="1"/>
          </p:cNvPicPr>
          <p:nvPr/>
        </p:nvPicPr>
        <p:blipFill rotWithShape="1">
          <a:blip r:embed="rId2"/>
          <a:srcRect l="3165" t="2878" r="2037" b="2418"/>
          <a:stretch/>
        </p:blipFill>
        <p:spPr>
          <a:xfrm>
            <a:off x="2096227" y="3315922"/>
            <a:ext cx="1957281" cy="1800000"/>
          </a:xfrm>
          <a:prstGeom prst="rect">
            <a:avLst/>
          </a:prstGeom>
        </p:spPr>
      </p:pic>
      <p:pic>
        <p:nvPicPr>
          <p:cNvPr id="4" name="Imagen 3">
            <a:extLst>
              <a:ext uri="{FF2B5EF4-FFF2-40B4-BE49-F238E27FC236}">
                <a16:creationId xmlns:a16="http://schemas.microsoft.com/office/drawing/2014/main" id="{378E289A-5E42-4A48-A02C-D889C9817D42}"/>
              </a:ext>
            </a:extLst>
          </p:cNvPr>
          <p:cNvPicPr>
            <a:picLocks noChangeAspect="1"/>
          </p:cNvPicPr>
          <p:nvPr/>
        </p:nvPicPr>
        <p:blipFill rotWithShape="1">
          <a:blip r:embed="rId3"/>
          <a:srcRect l="3787" t="1651" r="2467" b="1181"/>
          <a:stretch/>
        </p:blipFill>
        <p:spPr>
          <a:xfrm>
            <a:off x="6736240" y="2231923"/>
            <a:ext cx="1881287" cy="1800000"/>
          </a:xfrm>
          <a:prstGeom prst="rect">
            <a:avLst/>
          </a:prstGeom>
        </p:spPr>
      </p:pic>
      <p:pic>
        <p:nvPicPr>
          <p:cNvPr id="7" name="Imagen 6">
            <a:extLst>
              <a:ext uri="{FF2B5EF4-FFF2-40B4-BE49-F238E27FC236}">
                <a16:creationId xmlns:a16="http://schemas.microsoft.com/office/drawing/2014/main" id="{E09814E3-D5E6-41FD-8A24-84007CF0A1E5}"/>
              </a:ext>
            </a:extLst>
          </p:cNvPr>
          <p:cNvPicPr>
            <a:picLocks noChangeAspect="1"/>
          </p:cNvPicPr>
          <p:nvPr/>
        </p:nvPicPr>
        <p:blipFill rotWithShape="1">
          <a:blip r:embed="rId4"/>
          <a:srcRect l="5539" t="3880" r="4273" b="6558"/>
          <a:stretch/>
        </p:blipFill>
        <p:spPr>
          <a:xfrm>
            <a:off x="6736240" y="4376963"/>
            <a:ext cx="1881287" cy="1800000"/>
          </a:xfrm>
          <a:prstGeom prst="rect">
            <a:avLst/>
          </a:prstGeom>
        </p:spPr>
      </p:pic>
      <p:cxnSp>
        <p:nvCxnSpPr>
          <p:cNvPr id="10" name="Conector recto de flecha 9">
            <a:extLst>
              <a:ext uri="{FF2B5EF4-FFF2-40B4-BE49-F238E27FC236}">
                <a16:creationId xmlns:a16="http://schemas.microsoft.com/office/drawing/2014/main" id="{59ED1B0E-2AB6-4CB7-BF20-F6AA305A2AC6}"/>
              </a:ext>
            </a:extLst>
          </p:cNvPr>
          <p:cNvCxnSpPr>
            <a:stCxn id="3" idx="3"/>
            <a:endCxn id="4" idx="1"/>
          </p:cNvCxnSpPr>
          <p:nvPr/>
        </p:nvCxnSpPr>
        <p:spPr>
          <a:xfrm flipV="1">
            <a:off x="4053508" y="3131923"/>
            <a:ext cx="2682732" cy="10839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Conector recto de flecha 11">
            <a:extLst>
              <a:ext uri="{FF2B5EF4-FFF2-40B4-BE49-F238E27FC236}">
                <a16:creationId xmlns:a16="http://schemas.microsoft.com/office/drawing/2014/main" id="{3639CD8E-74B9-4B50-BC38-74EA50919134}"/>
              </a:ext>
            </a:extLst>
          </p:cNvPr>
          <p:cNvCxnSpPr>
            <a:stCxn id="3" idx="3"/>
            <a:endCxn id="7" idx="1"/>
          </p:cNvCxnSpPr>
          <p:nvPr/>
        </p:nvCxnSpPr>
        <p:spPr>
          <a:xfrm>
            <a:off x="4053508" y="4215922"/>
            <a:ext cx="2682732" cy="106104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3" name="CuadroTexto 12">
            <a:extLst>
              <a:ext uri="{FF2B5EF4-FFF2-40B4-BE49-F238E27FC236}">
                <a16:creationId xmlns:a16="http://schemas.microsoft.com/office/drawing/2014/main" id="{3C564722-3EA4-42D6-9272-8604935B1FE9}"/>
              </a:ext>
            </a:extLst>
          </p:cNvPr>
          <p:cNvSpPr txBox="1"/>
          <p:nvPr/>
        </p:nvSpPr>
        <p:spPr>
          <a:xfrm>
            <a:off x="4341942" y="3042015"/>
            <a:ext cx="1804340" cy="369332"/>
          </a:xfrm>
          <a:prstGeom prst="rect">
            <a:avLst/>
          </a:prstGeom>
          <a:noFill/>
        </p:spPr>
        <p:txBody>
          <a:bodyPr wrap="none" rtlCol="0">
            <a:spAutoFit/>
          </a:bodyPr>
          <a:lstStyle/>
          <a:p>
            <a:r>
              <a:rPr lang="es-ES" dirty="0" err="1">
                <a:solidFill>
                  <a:schemeClr val="accent2"/>
                </a:solidFill>
              </a:rPr>
              <a:t>Kernel</a:t>
            </a:r>
            <a:r>
              <a:rPr lang="es-ES" dirty="0">
                <a:solidFill>
                  <a:schemeClr val="accent2"/>
                </a:solidFill>
              </a:rPr>
              <a:t> Gaussiano</a:t>
            </a:r>
          </a:p>
        </p:txBody>
      </p:sp>
      <p:sp>
        <p:nvSpPr>
          <p:cNvPr id="14" name="CuadroTexto 13">
            <a:extLst>
              <a:ext uri="{FF2B5EF4-FFF2-40B4-BE49-F238E27FC236}">
                <a16:creationId xmlns:a16="http://schemas.microsoft.com/office/drawing/2014/main" id="{DA01041C-D364-4C23-874A-C25A0BC53C85}"/>
              </a:ext>
            </a:extLst>
          </p:cNvPr>
          <p:cNvSpPr txBox="1"/>
          <p:nvPr/>
        </p:nvSpPr>
        <p:spPr>
          <a:xfrm>
            <a:off x="4274520" y="5019571"/>
            <a:ext cx="1939185" cy="369332"/>
          </a:xfrm>
          <a:prstGeom prst="rect">
            <a:avLst/>
          </a:prstGeom>
          <a:noFill/>
        </p:spPr>
        <p:txBody>
          <a:bodyPr wrap="none" rtlCol="0">
            <a:spAutoFit/>
          </a:bodyPr>
          <a:lstStyle/>
          <a:p>
            <a:r>
              <a:rPr lang="es-ES" dirty="0" err="1">
                <a:solidFill>
                  <a:schemeClr val="accent5"/>
                </a:solidFill>
              </a:rPr>
              <a:t>Kernel</a:t>
            </a:r>
            <a:r>
              <a:rPr lang="es-ES" dirty="0">
                <a:solidFill>
                  <a:schemeClr val="accent5"/>
                </a:solidFill>
              </a:rPr>
              <a:t> </a:t>
            </a:r>
            <a:r>
              <a:rPr lang="es-ES" dirty="0" err="1">
                <a:solidFill>
                  <a:schemeClr val="accent5"/>
                </a:solidFill>
              </a:rPr>
              <a:t>Logaritmico</a:t>
            </a:r>
            <a:endParaRPr lang="es-ES" dirty="0">
              <a:solidFill>
                <a:schemeClr val="accent5"/>
              </a:solidFill>
            </a:endParaRPr>
          </a:p>
        </p:txBody>
      </p:sp>
    </p:spTree>
    <p:extLst>
      <p:ext uri="{BB962C8B-B14F-4D97-AF65-F5344CB8AC3E}">
        <p14:creationId xmlns:p14="http://schemas.microsoft.com/office/powerpoint/2010/main" val="1675114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Proceso de Convolución</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54</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conv_kiank">
            <a:hlinkClick r:id="" action="ppaction://media"/>
            <a:extLst>
              <a:ext uri="{FF2B5EF4-FFF2-40B4-BE49-F238E27FC236}">
                <a16:creationId xmlns:a16="http://schemas.microsoft.com/office/drawing/2014/main" id="{4FEA45A9-14B0-4514-8E08-244CA848F8E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5156" b="5864"/>
          <a:stretch/>
        </p:blipFill>
        <p:spPr>
          <a:xfrm>
            <a:off x="1240971" y="1192092"/>
            <a:ext cx="9710057" cy="5400000"/>
          </a:xfrm>
          <a:prstGeom prst="rect">
            <a:avLst/>
          </a:prstGeom>
        </p:spPr>
      </p:pic>
    </p:spTree>
    <p:extLst>
      <p:ext uri="{BB962C8B-B14F-4D97-AF65-F5344CB8AC3E}">
        <p14:creationId xmlns:p14="http://schemas.microsoft.com/office/powerpoint/2010/main" val="72051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Capa </a:t>
            </a:r>
            <a:r>
              <a:rPr lang="es-ES" dirty="0" err="1">
                <a:solidFill>
                  <a:schemeClr val="accent5">
                    <a:lumMod val="75000"/>
                  </a:schemeClr>
                </a:solidFill>
                <a:latin typeface="+mn-lt"/>
              </a:rPr>
              <a:t>Pooling</a:t>
            </a:r>
            <a:r>
              <a:rPr lang="es-ES" dirty="0">
                <a:solidFill>
                  <a:schemeClr val="accent5">
                    <a:lumMod val="75000"/>
                  </a:schemeClr>
                </a:solidFill>
                <a:latin typeface="+mn-lt"/>
              </a:rPr>
              <a:t> (reducción)</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La capa de reducción o </a:t>
            </a:r>
            <a:r>
              <a:rPr lang="es-ES" sz="1800" dirty="0" err="1"/>
              <a:t>pooling</a:t>
            </a:r>
            <a:r>
              <a:rPr lang="es-ES" sz="1800" dirty="0"/>
              <a:t> se coloca generalmente después de la capa </a:t>
            </a:r>
            <a:r>
              <a:rPr lang="es-ES" sz="1800" dirty="0" err="1"/>
              <a:t>convolucional</a:t>
            </a:r>
            <a:r>
              <a:rPr lang="es-ES" sz="1800" dirty="0"/>
              <a:t>. </a:t>
            </a:r>
          </a:p>
          <a:p>
            <a:pPr algn="just">
              <a:lnSpc>
                <a:spcPct val="100000"/>
              </a:lnSpc>
            </a:pPr>
            <a:endParaRPr lang="es-ES" sz="800" dirty="0"/>
          </a:p>
          <a:p>
            <a:pPr algn="just">
              <a:lnSpc>
                <a:spcPct val="100000"/>
              </a:lnSpc>
            </a:pPr>
            <a:r>
              <a:rPr lang="es-ES" sz="1800" dirty="0"/>
              <a:t>Su utilidad principal radica en la </a:t>
            </a:r>
            <a:r>
              <a:rPr lang="es-ES" sz="1800" b="1" i="1" dirty="0">
                <a:solidFill>
                  <a:schemeClr val="accent2"/>
                </a:solidFill>
              </a:rPr>
              <a:t>reducción de las dimensiones espaciales</a:t>
            </a:r>
            <a:r>
              <a:rPr lang="es-ES" sz="1800" dirty="0">
                <a:solidFill>
                  <a:schemeClr val="accent2"/>
                </a:solidFill>
              </a:rPr>
              <a:t> </a:t>
            </a:r>
            <a:r>
              <a:rPr lang="es-ES" sz="1800" dirty="0"/>
              <a:t>(ancho x alto) del volumen de entrada, </a:t>
            </a:r>
            <a:r>
              <a:rPr lang="es-ES" sz="1800" b="1" i="1" dirty="0">
                <a:solidFill>
                  <a:schemeClr val="accent2"/>
                </a:solidFill>
              </a:rPr>
              <a:t>quedándose con las características más comunes</a:t>
            </a:r>
            <a:r>
              <a:rPr lang="es-ES" sz="1800" dirty="0">
                <a:solidFill>
                  <a:schemeClr val="accent2"/>
                </a:solidFill>
              </a:rPr>
              <a:t> </a:t>
            </a:r>
            <a:r>
              <a:rPr lang="es-ES" sz="1800" dirty="0"/>
              <a:t>para la siguiente capa </a:t>
            </a:r>
            <a:r>
              <a:rPr lang="es-ES" sz="1800" dirty="0" err="1"/>
              <a:t>convolucional</a:t>
            </a:r>
            <a:r>
              <a:rPr lang="es-ES" sz="1800" dirty="0"/>
              <a:t>.</a:t>
            </a:r>
          </a:p>
          <a:p>
            <a:pPr algn="just">
              <a:lnSpc>
                <a:spcPct val="100000"/>
              </a:lnSpc>
            </a:pPr>
            <a:endParaRPr lang="es-ES" sz="800" dirty="0"/>
          </a:p>
          <a:p>
            <a:pPr algn="just">
              <a:lnSpc>
                <a:spcPct val="100000"/>
              </a:lnSpc>
            </a:pPr>
            <a:r>
              <a:rPr lang="es-ES" sz="1800" dirty="0"/>
              <a:t>La forma de reducir parámetros se realiza mediante la extracción de estadísticas como el promedio o el máximo de una región fija del mapa de características.</a:t>
            </a:r>
          </a:p>
          <a:p>
            <a:pPr algn="just">
              <a:lnSpc>
                <a:spcPct val="100000"/>
              </a:lnSpc>
            </a:pPr>
            <a:endParaRPr lang="es-ES" sz="800" dirty="0"/>
          </a:p>
          <a:p>
            <a:pPr algn="just">
              <a:lnSpc>
                <a:spcPct val="100000"/>
              </a:lnSpc>
            </a:pPr>
            <a:r>
              <a:rPr lang="es-ES" sz="1800" dirty="0"/>
              <a:t>La operación realizada por esta capa también se llama </a:t>
            </a:r>
            <a:r>
              <a:rPr lang="es-ES" sz="1800" b="1" i="1" dirty="0">
                <a:solidFill>
                  <a:schemeClr val="accent2"/>
                </a:solidFill>
              </a:rPr>
              <a:t>reducción de muestreo</a:t>
            </a:r>
            <a:r>
              <a:rPr lang="es-ES" sz="1800" dirty="0"/>
              <a:t>, ya que la reducción de tamaño conduce también a la </a:t>
            </a:r>
            <a:r>
              <a:rPr lang="es-ES" sz="1800" b="1" i="1" dirty="0">
                <a:solidFill>
                  <a:schemeClr val="accent2"/>
                </a:solidFill>
              </a:rPr>
              <a:t>pérdida de información</a:t>
            </a:r>
            <a:r>
              <a:rPr lang="es-ES" sz="1800" dirty="0"/>
              <a:t>. Sin embargo, una pérdida de este tipo puede ser beneficioso para la red por dos razones:</a:t>
            </a:r>
          </a:p>
          <a:p>
            <a:pPr algn="just">
              <a:lnSpc>
                <a:spcPct val="100000"/>
              </a:lnSpc>
            </a:pPr>
            <a:endParaRPr lang="es-ES" sz="800" dirty="0"/>
          </a:p>
          <a:p>
            <a:pPr marL="800089" lvl="1" indent="-342900" algn="just">
              <a:lnSpc>
                <a:spcPct val="100000"/>
              </a:lnSpc>
              <a:buFont typeface="+mj-lt"/>
              <a:buAutoNum type="arabicPeriod"/>
            </a:pPr>
            <a:r>
              <a:rPr lang="es-ES" sz="1600" dirty="0"/>
              <a:t>La disminución en el tamaño conduce a una menor sobrecarga de cálculo para las próximas capas de la red;</a:t>
            </a:r>
          </a:p>
          <a:p>
            <a:pPr marL="800089" lvl="1" indent="-342900" algn="just">
              <a:lnSpc>
                <a:spcPct val="100000"/>
              </a:lnSpc>
              <a:buFont typeface="+mj-lt"/>
              <a:buAutoNum type="arabicPeriod"/>
            </a:pPr>
            <a:r>
              <a:rPr lang="es-ES" sz="1600" dirty="0"/>
              <a:t>Reduce el </a:t>
            </a:r>
            <a:r>
              <a:rPr lang="es-ES" sz="1600" dirty="0" err="1"/>
              <a:t>Overfiting</a:t>
            </a:r>
            <a:endParaRPr lang="es-ES" sz="600" i="1" dirty="0">
              <a:latin typeface="Cambria Math" panose="02040503050406030204" pitchFamily="18" charset="0"/>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55</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450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Capa </a:t>
            </a:r>
            <a:r>
              <a:rPr lang="es-ES" dirty="0" err="1">
                <a:solidFill>
                  <a:schemeClr val="accent5">
                    <a:lumMod val="75000"/>
                  </a:schemeClr>
                </a:solidFill>
                <a:latin typeface="+mn-lt"/>
              </a:rPr>
              <a:t>Pooling</a:t>
            </a:r>
            <a:r>
              <a:rPr lang="es-ES" dirty="0">
                <a:solidFill>
                  <a:schemeClr val="accent5">
                    <a:lumMod val="75000"/>
                  </a:schemeClr>
                </a:solidFill>
                <a:latin typeface="+mn-lt"/>
              </a:rPr>
              <a:t> (reducción)</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Las operaciones que se suelen utilizar en esta capa con </a:t>
            </a:r>
            <a:r>
              <a:rPr lang="es-ES" sz="1800" dirty="0" err="1"/>
              <a:t>max-pooling</a:t>
            </a:r>
            <a:r>
              <a:rPr lang="es-ES" sz="1800" dirty="0"/>
              <a:t> y el </a:t>
            </a:r>
            <a:r>
              <a:rPr lang="es-ES" sz="1800" dirty="0" err="1"/>
              <a:t>avg-pooling</a:t>
            </a:r>
            <a:r>
              <a:rPr lang="es-ES" sz="1800" dirty="0"/>
              <a:t>, que divide a la imagen de entrada en un conjunto de rectángulos y, respecto de cada subregión, se va quedando con el máximo valor o su media respectivamente.</a:t>
            </a:r>
          </a:p>
          <a:p>
            <a:pPr algn="just">
              <a:lnSpc>
                <a:spcPct val="100000"/>
              </a:lnSpc>
            </a:pPr>
            <a:endParaRPr lang="es-ES" sz="900" i="1" dirty="0">
              <a:latin typeface="Cambria Math" panose="02040503050406030204" pitchFamily="18" charset="0"/>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56</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A5ABF273-6BDD-4FD1-83A3-7B12F59F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2653976"/>
            <a:ext cx="4800600" cy="3419475"/>
          </a:xfrm>
          <a:prstGeom prst="rect">
            <a:avLst/>
          </a:prstGeom>
        </p:spPr>
      </p:pic>
    </p:spTree>
    <p:extLst>
      <p:ext uri="{BB962C8B-B14F-4D97-AF65-F5344CB8AC3E}">
        <p14:creationId xmlns:p14="http://schemas.microsoft.com/office/powerpoint/2010/main" val="2463683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Capa Clasificadora (Perceptrón)</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El final de las capas </a:t>
            </a:r>
            <a:r>
              <a:rPr lang="es-ES" sz="1800" dirty="0" err="1"/>
              <a:t>convolucional</a:t>
            </a:r>
            <a:r>
              <a:rPr lang="es-ES" sz="1800" dirty="0"/>
              <a:t> y de reducción, se utilizan </a:t>
            </a:r>
            <a:r>
              <a:rPr lang="es-ES" sz="1800" b="1" i="1" dirty="0">
                <a:solidFill>
                  <a:schemeClr val="accent2"/>
                </a:solidFill>
              </a:rPr>
              <a:t>capas completamente conectadas (un perceptrón) en la que cada pixel se considera como una neurona separada</a:t>
            </a:r>
            <a:r>
              <a:rPr lang="es-ES" sz="1800" dirty="0">
                <a:solidFill>
                  <a:schemeClr val="accent2"/>
                </a:solidFill>
              </a:rPr>
              <a:t> </a:t>
            </a:r>
            <a:r>
              <a:rPr lang="es-ES" sz="1800" dirty="0"/>
              <a:t>al igual que en un perceptrón multicapa.</a:t>
            </a:r>
          </a:p>
          <a:p>
            <a:pPr algn="just">
              <a:lnSpc>
                <a:spcPct val="100000"/>
              </a:lnSpc>
            </a:pPr>
            <a:endParaRPr lang="es-ES" sz="1800" dirty="0"/>
          </a:p>
          <a:p>
            <a:pPr algn="just">
              <a:lnSpc>
                <a:spcPct val="100000"/>
              </a:lnSpc>
            </a:pPr>
            <a:r>
              <a:rPr lang="es-ES" sz="1800" dirty="0"/>
              <a:t>La última capa de neuronas de la red clasificadora es una capa que tendrá tantas neuronas como el número de clases a predecir.</a:t>
            </a:r>
            <a:endParaRPr lang="es-ES" sz="900" i="1" dirty="0">
              <a:latin typeface="Cambria Math" panose="02040503050406030204" pitchFamily="18" charset="0"/>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57</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3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Arquitectura CNN</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58</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A86531F0-019E-4A36-880A-4A985A72E493}"/>
              </a:ext>
            </a:extLst>
          </p:cNvPr>
          <p:cNvPicPr>
            <a:picLocks noChangeAspect="1"/>
          </p:cNvPicPr>
          <p:nvPr/>
        </p:nvPicPr>
        <p:blipFill rotWithShape="1">
          <a:blip r:embed="rId2"/>
          <a:srcRect l="2212"/>
          <a:stretch/>
        </p:blipFill>
        <p:spPr>
          <a:xfrm>
            <a:off x="1093440" y="1727502"/>
            <a:ext cx="10005119" cy="3960000"/>
          </a:xfrm>
          <a:prstGeom prst="rect">
            <a:avLst/>
          </a:prstGeom>
        </p:spPr>
      </p:pic>
    </p:spTree>
    <p:extLst>
      <p:ext uri="{BB962C8B-B14F-4D97-AF65-F5344CB8AC3E}">
        <p14:creationId xmlns:p14="http://schemas.microsoft.com/office/powerpoint/2010/main" val="541759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Reconocimiento de dígitos</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El “Hola Mundo” de las redes neuronales (convolucionales) es el reconocimiento de dígitos del 0 al 9 del </a:t>
            </a:r>
            <a:r>
              <a:rPr lang="es-ES" sz="1800" dirty="0" err="1"/>
              <a:t>dataset</a:t>
            </a:r>
            <a:r>
              <a:rPr lang="es-ES" sz="1800" dirty="0"/>
              <a:t> MNIST.</a:t>
            </a:r>
          </a:p>
          <a:p>
            <a:pPr algn="just">
              <a:lnSpc>
                <a:spcPct val="100000"/>
              </a:lnSpc>
            </a:pPr>
            <a:r>
              <a:rPr lang="es-ES" sz="1800" dirty="0"/>
              <a:t>Esta </a:t>
            </a:r>
            <a:r>
              <a:rPr lang="es-ES" sz="1800" dirty="0" err="1"/>
              <a:t>dataset</a:t>
            </a:r>
            <a:r>
              <a:rPr lang="es-ES" sz="1800" dirty="0"/>
              <a:t> contiene 60.000 imágenes de entrenamiento y 10.000 imágenes de test, ambas con unas dimensiones de 28x28 pixeles.</a:t>
            </a:r>
          </a:p>
          <a:p>
            <a:pPr algn="just">
              <a:lnSpc>
                <a:spcPct val="100000"/>
              </a:lnSpc>
            </a:pPr>
            <a:r>
              <a:rPr lang="es-ES" sz="1800" dirty="0"/>
              <a:t>El objetivo de este primer ejemplo es predecir dada una imagen el número que esta escrito.</a:t>
            </a:r>
          </a:p>
          <a:p>
            <a:pPr algn="just">
              <a:lnSpc>
                <a:spcPct val="100000"/>
              </a:lnSpc>
            </a:pPr>
            <a:endParaRPr lang="es-ES" sz="1800" i="1" dirty="0">
              <a:latin typeface="Cambria Math" panose="02040503050406030204" pitchFamily="18" charset="0"/>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59</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4B9DC0E5-1F61-463C-B767-8BEF4F4BEC86}"/>
              </a:ext>
            </a:extLst>
          </p:cNvPr>
          <p:cNvPicPr>
            <a:picLocks noChangeAspect="1"/>
          </p:cNvPicPr>
          <p:nvPr/>
        </p:nvPicPr>
        <p:blipFill rotWithShape="1">
          <a:blip r:embed="rId2">
            <a:extLst>
              <a:ext uri="{28A0092B-C50C-407E-A947-70E740481C1C}">
                <a14:useLocalDpi xmlns:a14="http://schemas.microsoft.com/office/drawing/2010/main" val="0"/>
              </a:ext>
            </a:extLst>
          </a:blip>
          <a:srcRect l="9599" t="5390" r="9687" b="4656"/>
          <a:stretch/>
        </p:blipFill>
        <p:spPr>
          <a:xfrm>
            <a:off x="4150743" y="3118056"/>
            <a:ext cx="3890513" cy="3238301"/>
          </a:xfrm>
          <a:prstGeom prst="rect">
            <a:avLst/>
          </a:prstGeom>
        </p:spPr>
      </p:pic>
    </p:spTree>
    <p:extLst>
      <p:ext uri="{BB962C8B-B14F-4D97-AF65-F5344CB8AC3E}">
        <p14:creationId xmlns:p14="http://schemas.microsoft.com/office/powerpoint/2010/main" val="291979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Propiedades de las Neuronas Biológicas</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592667" y="1268626"/>
            <a:ext cx="6865317" cy="5189839"/>
          </a:xfrm>
        </p:spPr>
        <p:txBody>
          <a:bodyPr anchor="t">
            <a:noAutofit/>
          </a:bodyPr>
          <a:lstStyle/>
          <a:p>
            <a:pPr algn="just">
              <a:lnSpc>
                <a:spcPct val="100000"/>
              </a:lnSpc>
            </a:pPr>
            <a:r>
              <a:rPr lang="es-ES" sz="1800" dirty="0"/>
              <a:t>Una neurona recibe impulsos (tanto excitatorios como inhibidores) de diferente intensidad que muchas otras neuronas.</a:t>
            </a:r>
          </a:p>
          <a:p>
            <a:pPr algn="just">
              <a:lnSpc>
                <a:spcPct val="100000"/>
              </a:lnSpc>
            </a:pPr>
            <a:endParaRPr lang="es-ES" sz="100" dirty="0"/>
          </a:p>
          <a:p>
            <a:pPr algn="just">
              <a:lnSpc>
                <a:spcPct val="100000"/>
              </a:lnSpc>
            </a:pPr>
            <a:r>
              <a:rPr lang="es-ES" sz="1800" dirty="0"/>
              <a:t>La neurona suma (integra) los impulsos recibidos en el espacio y el tiempo.</a:t>
            </a:r>
          </a:p>
          <a:p>
            <a:pPr algn="just">
              <a:lnSpc>
                <a:spcPct val="100000"/>
              </a:lnSpc>
            </a:pPr>
            <a:endParaRPr lang="es-ES" sz="100" dirty="0"/>
          </a:p>
          <a:p>
            <a:pPr algn="just">
              <a:lnSpc>
                <a:spcPct val="100000"/>
              </a:lnSpc>
            </a:pPr>
            <a:r>
              <a:rPr lang="es-ES" sz="1800" dirty="0"/>
              <a:t>Si la señal integrada resultante está por encima de un umbral, la neurona se dispara; es decir, emite un impulso eléctrico de una determinada intensidad.</a:t>
            </a:r>
          </a:p>
          <a:p>
            <a:pPr algn="just">
              <a:lnSpc>
                <a:spcPct val="100000"/>
              </a:lnSpc>
            </a:pPr>
            <a:endParaRPr lang="es-ES" sz="100" dirty="0"/>
          </a:p>
          <a:p>
            <a:pPr algn="just">
              <a:lnSpc>
                <a:spcPct val="100000"/>
              </a:lnSpc>
            </a:pPr>
            <a:r>
              <a:rPr lang="es-ES" sz="1800" dirty="0"/>
              <a:t>La respuesta de la neurona es del tipo “todo o nada” (emite o no emite impulso eléctrico).</a:t>
            </a:r>
          </a:p>
          <a:p>
            <a:pPr algn="just">
              <a:lnSpc>
                <a:spcPct val="100000"/>
              </a:lnSpc>
            </a:pPr>
            <a:endParaRPr lang="es-ES" sz="100" dirty="0"/>
          </a:p>
          <a:p>
            <a:pPr algn="just">
              <a:lnSpc>
                <a:spcPct val="100000"/>
              </a:lnSpc>
            </a:pPr>
            <a:r>
              <a:rPr lang="es-ES" sz="1800" dirty="0"/>
              <a:t>La intensidad del impulso eléctrico generado se transporta a lo largo del axón hasta el terminal del axón.</a:t>
            </a:r>
          </a:p>
          <a:p>
            <a:pPr algn="just">
              <a:lnSpc>
                <a:spcPct val="100000"/>
              </a:lnSpc>
            </a:pPr>
            <a:endParaRPr lang="es-ES" sz="100" dirty="0"/>
          </a:p>
          <a:p>
            <a:pPr algn="just">
              <a:lnSpc>
                <a:spcPct val="100000"/>
              </a:lnSpc>
            </a:pPr>
            <a:r>
              <a:rPr lang="es-ES" sz="1800" dirty="0"/>
              <a:t>La señal se transmite a la siguiente neurona en la red a través de una sinapsis (conexiones sinápticas) mediante neurotransmisores.</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0C873803-2EF1-4F71-A992-A21B4DD92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911" y="1316353"/>
            <a:ext cx="3888889" cy="5040000"/>
          </a:xfrm>
          <a:prstGeom prst="rect">
            <a:avLst/>
          </a:prstGeom>
        </p:spPr>
      </p:pic>
    </p:spTree>
    <p:extLst>
      <p:ext uri="{BB962C8B-B14F-4D97-AF65-F5344CB8AC3E}">
        <p14:creationId xmlns:p14="http://schemas.microsoft.com/office/powerpoint/2010/main" val="3267425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Ejemplo reconocimiento imágenes</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Utilizando el </a:t>
            </a:r>
            <a:r>
              <a:rPr lang="es-ES" sz="1800" dirty="0" err="1"/>
              <a:t>dataser</a:t>
            </a:r>
            <a:r>
              <a:rPr lang="es-ES" sz="1800" dirty="0"/>
              <a:t> ‘Cifar-10’, se pide desarrollar y definir una red neuronal </a:t>
            </a:r>
            <a:r>
              <a:rPr lang="es-ES" sz="1800" dirty="0" err="1"/>
              <a:t>convolucional</a:t>
            </a:r>
            <a:r>
              <a:rPr lang="es-ES" sz="1800" dirty="0"/>
              <a:t> que sea capaz de clasificar con la mayor precisión posible los objetos que aparecen en las imágenes.</a:t>
            </a:r>
          </a:p>
          <a:p>
            <a:pPr algn="just">
              <a:lnSpc>
                <a:spcPct val="100000"/>
              </a:lnSpc>
            </a:pPr>
            <a:endParaRPr lang="es-ES" sz="1800" dirty="0"/>
          </a:p>
          <a:p>
            <a:pPr algn="just">
              <a:lnSpc>
                <a:spcPct val="100000"/>
              </a:lnSpc>
            </a:pPr>
            <a:r>
              <a:rPr lang="es-ES" sz="1800" dirty="0"/>
              <a:t>Este </a:t>
            </a:r>
            <a:r>
              <a:rPr lang="es-ES" sz="1800" dirty="0" err="1"/>
              <a:t>dataset</a:t>
            </a:r>
            <a:r>
              <a:rPr lang="es-ES" sz="1800" dirty="0"/>
              <a:t> esta formado por 50.000 fotos de entrenamiento y 10.000 fotos de test divididas en 10 clases:</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60</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D43A7C3C-4593-468B-99AB-ECCD1AA3A492}"/>
              </a:ext>
            </a:extLst>
          </p:cNvPr>
          <p:cNvPicPr>
            <a:picLocks noChangeAspect="1"/>
          </p:cNvPicPr>
          <p:nvPr/>
        </p:nvPicPr>
        <p:blipFill>
          <a:blip r:embed="rId2"/>
          <a:stretch>
            <a:fillRect/>
          </a:stretch>
        </p:blipFill>
        <p:spPr>
          <a:xfrm>
            <a:off x="3819525" y="2953109"/>
            <a:ext cx="4552950" cy="3505200"/>
          </a:xfrm>
          <a:prstGeom prst="rect">
            <a:avLst/>
          </a:prstGeom>
        </p:spPr>
      </p:pic>
    </p:spTree>
    <p:extLst>
      <p:ext uri="{BB962C8B-B14F-4D97-AF65-F5344CB8AC3E}">
        <p14:creationId xmlns:p14="http://schemas.microsoft.com/office/powerpoint/2010/main" val="2127009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C9997A7B-F8B5-4073-83DB-D0A4BA4873EF}"/>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defTabSz="914400"/>
            <a:r>
              <a:rPr lang="en-US" sz="5400" kern="1200" dirty="0" err="1">
                <a:solidFill>
                  <a:srgbClr val="FFFFFF"/>
                </a:solidFill>
                <a:latin typeface="+mj-lt"/>
                <a:ea typeface="+mj-ea"/>
                <a:cs typeface="+mj-cs"/>
              </a:rPr>
              <a:t>Tema</a:t>
            </a:r>
            <a:r>
              <a:rPr lang="en-US" sz="5400" kern="1200" dirty="0">
                <a:solidFill>
                  <a:srgbClr val="FFFFFF"/>
                </a:solidFill>
                <a:latin typeface="+mj-lt"/>
                <a:ea typeface="+mj-ea"/>
                <a:cs typeface="+mj-cs"/>
              </a:rPr>
              <a:t> 5: </a:t>
            </a:r>
            <a:br>
              <a:rPr lang="en-US" sz="5400" kern="1200" dirty="0">
                <a:solidFill>
                  <a:srgbClr val="FFFFFF"/>
                </a:solidFill>
                <a:latin typeface="+mj-lt"/>
                <a:ea typeface="+mj-ea"/>
                <a:cs typeface="+mj-cs"/>
              </a:rPr>
            </a:br>
            <a:r>
              <a:rPr lang="en-US" sz="4000" kern="1200" dirty="0">
                <a:solidFill>
                  <a:srgbClr val="FFFFFF"/>
                </a:solidFill>
                <a:latin typeface="+mj-lt"/>
                <a:ea typeface="+mj-ea"/>
                <a:cs typeface="+mj-cs"/>
              </a:rPr>
              <a:t>Redes </a:t>
            </a:r>
            <a:r>
              <a:rPr lang="en-US" sz="4000" kern="1200" dirty="0" err="1">
                <a:solidFill>
                  <a:srgbClr val="FFFFFF"/>
                </a:solidFill>
                <a:latin typeface="+mj-lt"/>
                <a:ea typeface="+mj-ea"/>
                <a:cs typeface="+mj-cs"/>
              </a:rPr>
              <a:t>Neuronales</a:t>
            </a:r>
            <a:r>
              <a:rPr lang="en-US" sz="4000" kern="1200" dirty="0">
                <a:solidFill>
                  <a:srgbClr val="FFFFFF"/>
                </a:solidFill>
                <a:latin typeface="+mj-lt"/>
                <a:ea typeface="+mj-ea"/>
                <a:cs typeface="+mj-cs"/>
              </a:rPr>
              <a:t> </a:t>
            </a:r>
            <a:r>
              <a:rPr lang="en-US" sz="4000" kern="1200" dirty="0" err="1">
                <a:solidFill>
                  <a:srgbClr val="FFFFFF"/>
                </a:solidFill>
                <a:latin typeface="+mj-lt"/>
                <a:ea typeface="+mj-ea"/>
                <a:cs typeface="+mj-cs"/>
              </a:rPr>
              <a:t>Recurrentes</a:t>
            </a:r>
            <a:endParaRPr lang="en-US" sz="5400" kern="1200" dirty="0">
              <a:solidFill>
                <a:srgbClr val="FFFFFF"/>
              </a:solidFill>
              <a:latin typeface="+mj-lt"/>
              <a:ea typeface="+mj-ea"/>
              <a:cs typeface="+mj-cs"/>
            </a:endParaRPr>
          </a:p>
        </p:txBody>
      </p:sp>
      <p:sp>
        <p:nvSpPr>
          <p:cNvPr id="4" name="Marcador de número de diapositiva 3">
            <a:extLst>
              <a:ext uri="{FF2B5EF4-FFF2-40B4-BE49-F238E27FC236}">
                <a16:creationId xmlns:a16="http://schemas.microsoft.com/office/drawing/2014/main" id="{331111C5-4353-4A90-B040-A6A835B399F4}"/>
              </a:ext>
            </a:extLst>
          </p:cNvPr>
          <p:cNvSpPr>
            <a:spLocks noGrp="1"/>
          </p:cNvSpPr>
          <p:nvPr>
            <p:ph type="sldNum" sz="quarter" idx="12"/>
          </p:nvPr>
        </p:nvSpPr>
        <p:spPr>
          <a:xfrm>
            <a:off x="10491536" y="6356350"/>
            <a:ext cx="862263" cy="365125"/>
          </a:xfrm>
          <a:prstGeom prst="ellipse">
            <a:avLst/>
          </a:prstGeom>
        </p:spPr>
        <p:txBody>
          <a:bodyPr vert="horz" lIns="91440" tIns="45720" rIns="91440" bIns="45720" rtlCol="0" anchor="ctr">
            <a:normAutofit/>
          </a:bodyPr>
          <a:lstStyle/>
          <a:p>
            <a:pPr defTabSz="914400">
              <a:lnSpc>
                <a:spcPct val="90000"/>
              </a:lnSpc>
              <a:spcAft>
                <a:spcPts val="600"/>
              </a:spcAft>
            </a:pPr>
            <a:fld id="{022E5588-4F17-4671-809B-01DC44419EF5}" type="slidenum">
              <a:rPr lang="en-US" sz="1200" smtClean="0"/>
              <a:pPr defTabSz="914400">
                <a:lnSpc>
                  <a:spcPct val="90000"/>
                </a:lnSpc>
                <a:spcAft>
                  <a:spcPts val="600"/>
                </a:spcAft>
              </a:pPr>
              <a:t>61</a:t>
            </a:fld>
            <a:endParaRPr lang="en-US" sz="1200"/>
          </a:p>
        </p:txBody>
      </p:sp>
      <p:pic>
        <p:nvPicPr>
          <p:cNvPr id="5" name="Imagen 4">
            <a:extLst>
              <a:ext uri="{FF2B5EF4-FFF2-40B4-BE49-F238E27FC236}">
                <a16:creationId xmlns:a16="http://schemas.microsoft.com/office/drawing/2014/main" id="{65A0D0B3-6819-4D31-AA35-CD6E9955C518}"/>
              </a:ext>
            </a:extLst>
          </p:cNvPr>
          <p:cNvPicPr preferRelativeResize="0">
            <a:picLocks/>
          </p:cNvPicPr>
          <p:nvPr/>
        </p:nvPicPr>
        <p:blipFill>
          <a:blip r:embed="rId2" cstate="hqprint">
            <a:extLst>
              <a:ext uri="{28A0092B-C50C-407E-A947-70E740481C1C}">
                <a14:useLocalDpi xmlns:a14="http://schemas.microsoft.com/office/drawing/2010/main" val="0"/>
              </a:ext>
            </a:extLst>
          </a:blip>
          <a:stretch>
            <a:fillRect/>
          </a:stretch>
        </p:blipFill>
        <p:spPr>
          <a:xfrm>
            <a:off x="6102824" y="2529000"/>
            <a:ext cx="5400000" cy="1800000"/>
          </a:xfrm>
          <a:prstGeom prst="rect">
            <a:avLst/>
          </a:prstGeom>
        </p:spPr>
      </p:pic>
    </p:spTree>
    <p:extLst>
      <p:ext uri="{BB962C8B-B14F-4D97-AF65-F5344CB8AC3E}">
        <p14:creationId xmlns:p14="http://schemas.microsoft.com/office/powerpoint/2010/main" val="3119243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Redes Neuronales Recurrentes</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Las </a:t>
            </a:r>
            <a:r>
              <a:rPr lang="es-ES" sz="1800" b="1" i="1" dirty="0">
                <a:solidFill>
                  <a:schemeClr val="accent2"/>
                </a:solidFill>
              </a:rPr>
              <a:t>redes neuronales recurrentes</a:t>
            </a:r>
            <a:r>
              <a:rPr lang="es-ES" sz="1800" dirty="0">
                <a:solidFill>
                  <a:schemeClr val="accent2"/>
                </a:solidFill>
              </a:rPr>
              <a:t> </a:t>
            </a:r>
            <a:r>
              <a:rPr lang="es-ES" sz="1800" dirty="0"/>
              <a:t>(RNN) constituyen una herramienta muy apropiada para </a:t>
            </a:r>
            <a:r>
              <a:rPr lang="es-ES" sz="1800" b="1" i="1" dirty="0">
                <a:solidFill>
                  <a:schemeClr val="accent2"/>
                </a:solidFill>
              </a:rPr>
              <a:t>modelar series temporales y para el Procesamiento del Lenguaje Natural</a:t>
            </a:r>
            <a:r>
              <a:rPr lang="es-ES" sz="1800" dirty="0"/>
              <a:t>.</a:t>
            </a:r>
          </a:p>
          <a:p>
            <a:pPr algn="just">
              <a:lnSpc>
                <a:spcPct val="100000"/>
              </a:lnSpc>
            </a:pPr>
            <a:endParaRPr lang="es-ES" sz="1800" dirty="0"/>
          </a:p>
          <a:p>
            <a:pPr algn="just">
              <a:lnSpc>
                <a:spcPct val="100000"/>
              </a:lnSpc>
            </a:pPr>
            <a:r>
              <a:rPr lang="es-ES" sz="1800" dirty="0"/>
              <a:t>Las RNN son, en principio, un modelo computacional más potente que las clásicas redes neuronales (Perceptrón). </a:t>
            </a:r>
          </a:p>
          <a:p>
            <a:pPr algn="just">
              <a:lnSpc>
                <a:spcPct val="100000"/>
              </a:lnSpc>
            </a:pPr>
            <a:endParaRPr lang="es-ES" sz="1800" dirty="0"/>
          </a:p>
          <a:p>
            <a:pPr algn="just">
              <a:lnSpc>
                <a:spcPct val="100000"/>
              </a:lnSpc>
            </a:pPr>
            <a:r>
              <a:rPr lang="es-ES" sz="1800" dirty="0"/>
              <a:t>Esta mayor potencia proviene del hecho de que las RNN son capaces de procesar secuencias temporales gracias a la posibilidad de </a:t>
            </a:r>
            <a:r>
              <a:rPr lang="es-ES" sz="1800" b="1" i="1" dirty="0">
                <a:solidFill>
                  <a:schemeClr val="accent2"/>
                </a:solidFill>
              </a:rPr>
              <a:t>recordar parcialmente la historia relevante </a:t>
            </a:r>
            <a:r>
              <a:rPr lang="es-ES" sz="1800" dirty="0"/>
              <a:t>de la secuencia por medio de una representación en forma de estado (</a:t>
            </a:r>
            <a:r>
              <a:rPr lang="es-ES" sz="1800" b="1" i="1" dirty="0">
                <a:solidFill>
                  <a:schemeClr val="accent2"/>
                </a:solidFill>
              </a:rPr>
              <a:t>implementa una cierta memoria</a:t>
            </a:r>
            <a:r>
              <a:rPr lang="es-ES" sz="1800" dirty="0"/>
              <a:t>).</a:t>
            </a:r>
          </a:p>
          <a:p>
            <a:pPr algn="just">
              <a:lnSpc>
                <a:spcPct val="100000"/>
              </a:lnSpc>
            </a:pPr>
            <a:endParaRPr lang="es-ES" sz="1800" dirty="0"/>
          </a:p>
          <a:p>
            <a:pPr algn="just">
              <a:lnSpc>
                <a:spcPct val="100000"/>
              </a:lnSpc>
            </a:pPr>
            <a:r>
              <a:rPr lang="es-ES" sz="1800" dirty="0"/>
              <a:t>Esta memoria no existe de manera natural en las redes no recurrentes, utilizadas principalmente para el procesamiento de datos estáticos.</a:t>
            </a:r>
            <a:endParaRPr lang="es-ES" sz="900" i="1" dirty="0">
              <a:latin typeface="Cambria Math" panose="02040503050406030204" pitchFamily="18" charset="0"/>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62</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6726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Redes de </a:t>
            </a:r>
            <a:r>
              <a:rPr lang="es-ES" dirty="0" err="1">
                <a:solidFill>
                  <a:schemeClr val="accent5">
                    <a:lumMod val="75000"/>
                  </a:schemeClr>
                </a:solidFill>
                <a:latin typeface="+mn-lt"/>
              </a:rPr>
              <a:t>Jordan</a:t>
            </a:r>
            <a:r>
              <a:rPr lang="es-ES" dirty="0">
                <a:solidFill>
                  <a:schemeClr val="accent5">
                    <a:lumMod val="75000"/>
                  </a:schemeClr>
                </a:solidFill>
                <a:latin typeface="+mn-lt"/>
              </a:rPr>
              <a:t> - Historia</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Las </a:t>
            </a:r>
            <a:r>
              <a:rPr lang="es-ES" sz="1800" b="1" i="1" dirty="0">
                <a:solidFill>
                  <a:schemeClr val="accent2"/>
                </a:solidFill>
              </a:rPr>
              <a:t>redes de </a:t>
            </a:r>
            <a:r>
              <a:rPr lang="es-ES" sz="1800" b="1" i="1" dirty="0" err="1">
                <a:solidFill>
                  <a:schemeClr val="accent2"/>
                </a:solidFill>
              </a:rPr>
              <a:t>Jordan</a:t>
            </a:r>
            <a:r>
              <a:rPr lang="es-ES" sz="1800" b="1" i="1" dirty="0">
                <a:solidFill>
                  <a:schemeClr val="accent2"/>
                </a:solidFill>
              </a:rPr>
              <a:t> son redes parcialmente recurrentes </a:t>
            </a:r>
            <a:r>
              <a:rPr lang="es-ES" sz="1800" dirty="0"/>
              <a:t>propuestas en 1986.</a:t>
            </a:r>
            <a:endParaRPr lang="es-ES" i="1" dirty="0">
              <a:latin typeface="Cambria Math" panose="02040503050406030204" pitchFamily="18" charset="0"/>
            </a:endParaRPr>
          </a:p>
          <a:p>
            <a:pPr algn="just">
              <a:lnSpc>
                <a:spcPct val="100000"/>
              </a:lnSpc>
            </a:pPr>
            <a:r>
              <a:rPr lang="es-ES" sz="1800" dirty="0"/>
              <a:t>En estas redes se definen unas </a:t>
            </a:r>
            <a:r>
              <a:rPr lang="es-ES" sz="1800" b="1" i="1" dirty="0">
                <a:solidFill>
                  <a:schemeClr val="accent2"/>
                </a:solidFill>
              </a:rPr>
              <a:t>neuronas de contexto </a:t>
            </a:r>
            <a:r>
              <a:rPr lang="es-ES" sz="1800" dirty="0"/>
              <a:t>(color naranja) que son unas neuronas espaciales en la capa de entrada, </a:t>
            </a:r>
            <a:r>
              <a:rPr lang="es-ES" sz="1800" b="1" i="1" dirty="0">
                <a:solidFill>
                  <a:schemeClr val="accent2"/>
                </a:solidFill>
              </a:rPr>
              <a:t>receptoras de las conexiones recurrentes</a:t>
            </a:r>
            <a:r>
              <a:rPr lang="es-ES" sz="1800" dirty="0"/>
              <a:t>; es decir, que reciben como entra la salida de las neuronas de alguna capa posterior.</a:t>
            </a:r>
          </a:p>
          <a:p>
            <a:pPr algn="just">
              <a:lnSpc>
                <a:spcPct val="100000"/>
              </a:lnSpc>
            </a:pPr>
            <a:r>
              <a:rPr lang="es-ES" sz="1800" dirty="0"/>
              <a:t>En las redes de </a:t>
            </a:r>
            <a:r>
              <a:rPr lang="es-ES" sz="1800" dirty="0" err="1"/>
              <a:t>Elman</a:t>
            </a:r>
            <a:r>
              <a:rPr lang="es-ES" sz="1800" dirty="0"/>
              <a:t> las neuronas de contexto </a:t>
            </a:r>
            <a:r>
              <a:rPr lang="es-ES" sz="1800" b="1" i="1" dirty="0">
                <a:solidFill>
                  <a:schemeClr val="accent2"/>
                </a:solidFill>
              </a:rPr>
              <a:t>reciben como entrada las salida de las neuronas de las capas ocultas</a:t>
            </a:r>
            <a:r>
              <a:rPr lang="es-ES" sz="1800" dirty="0"/>
              <a:t>.</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63</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EA6908EC-418F-4244-B9C4-FFBADCD318A1}"/>
              </a:ext>
            </a:extLst>
          </p:cNvPr>
          <p:cNvPicPr>
            <a:picLocks noChangeAspect="1"/>
          </p:cNvPicPr>
          <p:nvPr/>
        </p:nvPicPr>
        <p:blipFill>
          <a:blip r:embed="rId2"/>
          <a:stretch>
            <a:fillRect/>
          </a:stretch>
        </p:blipFill>
        <p:spPr>
          <a:xfrm>
            <a:off x="3409950" y="3422657"/>
            <a:ext cx="5372100" cy="2933700"/>
          </a:xfrm>
          <a:prstGeom prst="rect">
            <a:avLst/>
          </a:prstGeom>
        </p:spPr>
      </p:pic>
      <p:sp>
        <p:nvSpPr>
          <p:cNvPr id="9" name="Elipse 8">
            <a:extLst>
              <a:ext uri="{FF2B5EF4-FFF2-40B4-BE49-F238E27FC236}">
                <a16:creationId xmlns:a16="http://schemas.microsoft.com/office/drawing/2014/main" id="{6F685FC6-9936-4658-B062-1830496273E5}"/>
              </a:ext>
            </a:extLst>
          </p:cNvPr>
          <p:cNvSpPr/>
          <p:nvPr/>
        </p:nvSpPr>
        <p:spPr>
          <a:xfrm>
            <a:off x="4433977" y="5681970"/>
            <a:ext cx="241539" cy="2347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2D1FC12B-570D-4F9C-B6ED-E446B47C836D}"/>
              </a:ext>
            </a:extLst>
          </p:cNvPr>
          <p:cNvSpPr/>
          <p:nvPr/>
        </p:nvSpPr>
        <p:spPr>
          <a:xfrm>
            <a:off x="4442603" y="4941627"/>
            <a:ext cx="241539" cy="2347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09346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Redes de </a:t>
            </a:r>
            <a:r>
              <a:rPr lang="es-ES" dirty="0" err="1">
                <a:solidFill>
                  <a:schemeClr val="accent5">
                    <a:lumMod val="75000"/>
                  </a:schemeClr>
                </a:solidFill>
                <a:latin typeface="+mn-lt"/>
              </a:rPr>
              <a:t>Elman</a:t>
            </a:r>
            <a:r>
              <a:rPr lang="es-ES" dirty="0">
                <a:solidFill>
                  <a:schemeClr val="accent5">
                    <a:lumMod val="75000"/>
                  </a:schemeClr>
                </a:solidFill>
                <a:latin typeface="+mn-lt"/>
              </a:rPr>
              <a:t> </a:t>
            </a:r>
            <a:r>
              <a:rPr lang="es-ES" b="1" dirty="0">
                <a:solidFill>
                  <a:schemeClr val="accent5">
                    <a:lumMod val="75000"/>
                  </a:schemeClr>
                </a:solidFill>
              </a:rPr>
              <a:t>- Historia</a:t>
            </a:r>
            <a:endParaRPr lang="es-ES" b="1" dirty="0">
              <a:solidFill>
                <a:schemeClr val="accent5">
                  <a:lumMod val="75000"/>
                </a:schemeClr>
              </a:solidFill>
              <a:latin typeface="+mn-lt"/>
            </a:endParaRP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10515600" cy="4908336"/>
          </a:xfrm>
        </p:spPr>
        <p:txBody>
          <a:bodyPr anchor="t">
            <a:normAutofit/>
          </a:bodyPr>
          <a:lstStyle/>
          <a:p>
            <a:pPr algn="just">
              <a:lnSpc>
                <a:spcPct val="100000"/>
              </a:lnSpc>
            </a:pPr>
            <a:r>
              <a:rPr lang="es-ES" sz="1800" dirty="0"/>
              <a:t>Las </a:t>
            </a:r>
            <a:r>
              <a:rPr lang="es-ES" sz="1800" b="1" i="1" dirty="0">
                <a:solidFill>
                  <a:schemeClr val="accent2"/>
                </a:solidFill>
              </a:rPr>
              <a:t>redes de Elma son redes parcialmente recurrentes </a:t>
            </a:r>
            <a:r>
              <a:rPr lang="es-ES" sz="1800" dirty="0"/>
              <a:t>propuestas en 1990.</a:t>
            </a:r>
            <a:endParaRPr lang="es-ES" i="1" dirty="0">
              <a:latin typeface="Cambria Math" panose="02040503050406030204" pitchFamily="18" charset="0"/>
            </a:endParaRPr>
          </a:p>
          <a:p>
            <a:pPr algn="just">
              <a:lnSpc>
                <a:spcPct val="100000"/>
              </a:lnSpc>
            </a:pPr>
            <a:endParaRPr lang="es-ES" sz="1800" dirty="0"/>
          </a:p>
          <a:p>
            <a:pPr algn="just">
              <a:lnSpc>
                <a:spcPct val="100000"/>
              </a:lnSpc>
            </a:pPr>
            <a:r>
              <a:rPr lang="es-ES" sz="1800" dirty="0"/>
              <a:t>En las redes de </a:t>
            </a:r>
            <a:r>
              <a:rPr lang="es-ES" sz="1800" dirty="0" err="1"/>
              <a:t>Elman</a:t>
            </a:r>
            <a:r>
              <a:rPr lang="es-ES" sz="1800" dirty="0"/>
              <a:t> las neuronas de contexto </a:t>
            </a:r>
            <a:r>
              <a:rPr lang="es-ES" sz="1800" b="1" i="1" dirty="0">
                <a:solidFill>
                  <a:schemeClr val="accent2"/>
                </a:solidFill>
              </a:rPr>
              <a:t>reciben como entrada las salida de las neuronas de las capas ocultas</a:t>
            </a:r>
            <a:r>
              <a:rPr lang="es-ES" sz="1800" dirty="0"/>
              <a:t>.</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64</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61E9C11-95EF-4942-A5F4-4F2B217D9CDD}"/>
              </a:ext>
            </a:extLst>
          </p:cNvPr>
          <p:cNvPicPr>
            <a:picLocks noChangeAspect="1"/>
          </p:cNvPicPr>
          <p:nvPr/>
        </p:nvPicPr>
        <p:blipFill rotWithShape="1">
          <a:blip r:embed="rId2"/>
          <a:srcRect l="3418" t="7046" r="1764" b="4484"/>
          <a:stretch/>
        </p:blipFill>
        <p:spPr>
          <a:xfrm>
            <a:off x="3877737" y="3465433"/>
            <a:ext cx="4436526" cy="2520000"/>
          </a:xfrm>
          <a:prstGeom prst="rect">
            <a:avLst/>
          </a:prstGeom>
        </p:spPr>
      </p:pic>
      <p:sp>
        <p:nvSpPr>
          <p:cNvPr id="4" name="Elipse 3">
            <a:extLst>
              <a:ext uri="{FF2B5EF4-FFF2-40B4-BE49-F238E27FC236}">
                <a16:creationId xmlns:a16="http://schemas.microsoft.com/office/drawing/2014/main" id="{2D1FC12B-570D-4F9C-B6ED-E446B47C836D}"/>
              </a:ext>
            </a:extLst>
          </p:cNvPr>
          <p:cNvSpPr/>
          <p:nvPr/>
        </p:nvSpPr>
        <p:spPr>
          <a:xfrm>
            <a:off x="4684144" y="4747931"/>
            <a:ext cx="241539" cy="2347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6F685FC6-9936-4658-B062-1830496273E5}"/>
              </a:ext>
            </a:extLst>
          </p:cNvPr>
          <p:cNvSpPr/>
          <p:nvPr/>
        </p:nvSpPr>
        <p:spPr>
          <a:xfrm>
            <a:off x="4692768" y="5454308"/>
            <a:ext cx="241539" cy="2347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0545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RNN – </a:t>
            </a:r>
            <a:r>
              <a:rPr lang="es-ES" dirty="0" err="1">
                <a:solidFill>
                  <a:schemeClr val="accent5">
                    <a:lumMod val="75000"/>
                  </a:schemeClr>
                </a:solidFill>
                <a:latin typeface="+mn-lt"/>
              </a:rPr>
              <a:t>Recurrent</a:t>
            </a:r>
            <a:r>
              <a:rPr lang="es-ES" dirty="0">
                <a:solidFill>
                  <a:schemeClr val="accent5">
                    <a:lumMod val="75000"/>
                  </a:schemeClr>
                </a:solidFill>
                <a:latin typeface="+mn-lt"/>
              </a:rPr>
              <a:t> Neural Network</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65</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EFCAFF2B-B978-E741-8B3B-1C62066CD85D}"/>
              </a:ext>
            </a:extLst>
          </p:cNvPr>
          <p:cNvPicPr>
            <a:picLocks noChangeAspect="1"/>
          </p:cNvPicPr>
          <p:nvPr/>
        </p:nvPicPr>
        <p:blipFill rotWithShape="1">
          <a:blip r:embed="rId2"/>
          <a:srcRect l="-709" t="-1946" r="-598" b="-2146"/>
          <a:stretch/>
        </p:blipFill>
        <p:spPr>
          <a:xfrm>
            <a:off x="506066" y="2774935"/>
            <a:ext cx="3999346" cy="2623127"/>
          </a:xfrm>
          <a:prstGeom prst="rect">
            <a:avLst/>
          </a:prstGeom>
          <a:ln>
            <a:solidFill>
              <a:schemeClr val="tx1"/>
            </a:solidFill>
          </a:ln>
        </p:spPr>
      </p:pic>
      <mc:AlternateContent xmlns:mc="http://schemas.openxmlformats.org/markup-compatibility/2006" xmlns:a14="http://schemas.microsoft.com/office/drawing/2010/main">
        <mc:Choice Requires="a14">
          <p:sp>
            <p:nvSpPr>
              <p:cNvPr id="4" name="CuadroTexto 3"/>
              <p:cNvSpPr txBox="1"/>
              <p:nvPr/>
            </p:nvSpPr>
            <p:spPr>
              <a:xfrm>
                <a:off x="1384163" y="5420935"/>
                <a:ext cx="10105523" cy="133196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𝑡</m:t>
                          </m:r>
                        </m:sub>
                      </m:sSub>
                      <m:r>
                        <a:rPr lang="es-ES" b="0" i="1" smtClean="0">
                          <a:latin typeface="Cambria Math" panose="02040503050406030204" pitchFamily="18" charset="0"/>
                        </a:rPr>
                        <m:t>=</m:t>
                      </m:r>
                      <m:r>
                        <a:rPr lang="es-ES" b="0" i="1" smtClean="0">
                          <a:latin typeface="Cambria Math" panose="02040503050406030204" pitchFamily="18" charset="0"/>
                        </a:rPr>
                        <m:t>𝑡𝑎𝑛h</m:t>
                      </m:r>
                      <m:d>
                        <m:dPr>
                          <m:ctrlPr>
                            <a:rPr lang="es-ES" b="0" i="1" smtClean="0">
                              <a:latin typeface="Cambria Math" panose="02040503050406030204" pitchFamily="18" charset="0"/>
                            </a:rPr>
                          </m:ctrlPr>
                        </m:dPr>
                        <m:e>
                          <m:r>
                            <a:rPr lang="es-ES" b="0" i="1" smtClean="0">
                              <a:latin typeface="Cambria Math" panose="02040503050406030204" pitchFamily="18" charset="0"/>
                            </a:rPr>
                            <m:t>𝑊</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𝑡</m:t>
                              </m:r>
                            </m:sub>
                          </m:sSub>
                          <m:r>
                            <a:rPr lang="es-ES" b="0" i="1" smtClean="0">
                              <a:latin typeface="Cambria Math" panose="02040503050406030204" pitchFamily="18" charset="0"/>
                            </a:rPr>
                            <m:t>+</m:t>
                          </m:r>
                          <m:r>
                            <a:rPr lang="es-ES" b="0" i="1" smtClean="0">
                              <a:latin typeface="Cambria Math" panose="02040503050406030204" pitchFamily="18" charset="0"/>
                            </a:rPr>
                            <m:t>𝑈</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𝑡</m:t>
                              </m:r>
                              <m:r>
                                <a:rPr lang="es-ES" b="0" i="1" smtClean="0">
                                  <a:latin typeface="Cambria Math" panose="02040503050406030204" pitchFamily="18" charset="0"/>
                                </a:rPr>
                                <m:t>−1</m:t>
                              </m:r>
                            </m:sub>
                          </m:sSub>
                        </m:e>
                      </m:d>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𝑑𝑜𝑛𝑑𝑒</m:t>
                      </m:r>
                      <m:r>
                        <a:rPr lang="es-ES" b="0" i="1" smtClean="0">
                          <a:latin typeface="Cambria Math" panose="02040503050406030204" pitchFamily="18" charset="0"/>
                          <a:ea typeface="Cambria Math" panose="02040503050406030204" pitchFamily="18" charset="0"/>
                        </a:rPr>
                        <m:t> </m:t>
                      </m:r>
                      <m:d>
                        <m:dPr>
                          <m:begChr m:val="{"/>
                          <m:endChr m:val=""/>
                          <m:ctrlPr>
                            <a:rPr lang="es-ES" b="0" i="1" smtClean="0">
                              <a:latin typeface="Cambria Math" panose="02040503050406030204" pitchFamily="18" charset="0"/>
                              <a:ea typeface="Cambria Math" panose="02040503050406030204" pitchFamily="18" charset="0"/>
                            </a:rPr>
                          </m:ctrlPr>
                        </m:dPr>
                        <m:e>
                          <m:eqArr>
                            <m:eqArrPr>
                              <m:ctrlPr>
                                <a:rPr lang="es-ES" b="0" i="1" smtClean="0">
                                  <a:latin typeface="Cambria Math" panose="02040503050406030204" pitchFamily="18" charset="0"/>
                                  <a:ea typeface="Cambria Math" panose="02040503050406030204" pitchFamily="18" charset="0"/>
                                </a:rPr>
                              </m:ctrlPr>
                            </m:eqArrPr>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𝑥</m:t>
                                  </m:r>
                                </m:e>
                                <m:sub>
                                  <m:r>
                                    <a:rPr lang="es-ES" b="0" i="1" smtClean="0">
                                      <a:latin typeface="Cambria Math" panose="02040503050406030204" pitchFamily="18" charset="0"/>
                                      <a:ea typeface="Cambria Math" panose="02040503050406030204" pitchFamily="18" charset="0"/>
                                    </a:rPr>
                                    <m:t>𝑡</m:t>
                                  </m:r>
                                </m:sub>
                              </m:sSub>
                              <m:r>
                                <a:rPr lang="es-ES" b="0" i="1" smtClean="0">
                                  <a:latin typeface="Cambria Math" panose="02040503050406030204" pitchFamily="18" charset="0"/>
                                  <a:ea typeface="Cambria Math" panose="02040503050406030204" pitchFamily="18" charset="0"/>
                                </a:rPr>
                                <m:t> ∈ </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ℝ</m:t>
                                  </m:r>
                                </m:e>
                                <m:sup>
                                  <m:r>
                                    <a:rPr lang="es-ES" b="0" i="1" smtClean="0">
                                      <a:latin typeface="Cambria Math" panose="02040503050406030204" pitchFamily="18" charset="0"/>
                                      <a:ea typeface="Cambria Math" panose="02040503050406030204" pitchFamily="18" charset="0"/>
                                    </a:rPr>
                                    <m:t>𝑑</m:t>
                                  </m:r>
                                </m:sup>
                              </m:sSup>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𝑣𝑒𝑐𝑡𝑜𝑟</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𝑒𝑛𝑡𝑟𝑎𝑑𝑎</m:t>
                              </m:r>
                            </m:e>
                            <m:e>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h</m:t>
                                  </m:r>
                                </m:e>
                                <m:sub>
                                  <m:r>
                                    <a:rPr lang="es-ES" i="1">
                                      <a:latin typeface="Cambria Math" panose="02040503050406030204" pitchFamily="18" charset="0"/>
                                      <a:ea typeface="Cambria Math" panose="02040503050406030204" pitchFamily="18" charset="0"/>
                                    </a:rPr>
                                    <m:t>𝑡</m:t>
                                  </m:r>
                                </m:sub>
                              </m:sSub>
                              <m:r>
                                <a:rPr lang="es-ES" i="1">
                                  <a:latin typeface="Cambria Math" panose="02040503050406030204" pitchFamily="18" charset="0"/>
                                  <a:ea typeface="Cambria Math" panose="02040503050406030204" pitchFamily="18" charset="0"/>
                                </a:rPr>
                                <m:t> ∈ </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ℝ</m:t>
                                  </m:r>
                                </m:e>
                                <m:sup>
                                  <m:r>
                                    <a:rPr lang="es-ES" b="0" i="1" smtClean="0">
                                      <a:latin typeface="Cambria Math" panose="02040503050406030204" pitchFamily="18" charset="0"/>
                                      <a:ea typeface="Cambria Math" panose="02040503050406030204" pitchFamily="18" charset="0"/>
                                    </a:rPr>
                                    <m:t>h</m:t>
                                  </m:r>
                                </m:sup>
                              </m:sSup>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𝑣𝑒𝑐𝑡𝑜𝑟</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𝑑𝑒</m:t>
                              </m:r>
                              <m:r>
                                <a:rPr lang="es-ES" i="1">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𝑒𝑠𝑡𝑎𝑑𝑜</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𝑜𝑐𝑢𝑙𝑡𝑜</m:t>
                              </m:r>
                            </m:e>
                            <m:e>
                              <m:r>
                                <a:rPr lang="es-ES" b="0" i="1" smtClean="0">
                                  <a:latin typeface="Cambria Math" panose="02040503050406030204" pitchFamily="18" charset="0"/>
                                </a:rPr>
                                <m:t>𝑊</m:t>
                              </m:r>
                              <m:r>
                                <a:rPr lang="es-ES" i="1">
                                  <a:latin typeface="Cambria Math" panose="02040503050406030204" pitchFamily="18" charset="0"/>
                                  <a:ea typeface="Cambria Math" panose="02040503050406030204" pitchFamily="18" charset="0"/>
                                </a:rPr>
                                <m:t> ∈ </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ℝ</m:t>
                                  </m:r>
                                </m:e>
                                <m:sup>
                                  <m:r>
                                    <a:rPr lang="es-ES" b="0" i="1" smtClean="0">
                                      <a:latin typeface="Cambria Math" panose="02040503050406030204" pitchFamily="18" charset="0"/>
                                      <a:ea typeface="Cambria Math" panose="02040503050406030204" pitchFamily="18" charset="0"/>
                                    </a:rPr>
                                    <m:t>h𝑥𝑑</m:t>
                                  </m:r>
                                </m:sup>
                              </m:sSup>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𝑀𝑎𝑡𝑟𝑖𝑧</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𝑝𝑒𝑠𝑜𝑠</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𝑙𝑎𝑠</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𝑐𝑜𝑛𝑒𝑥𝑖𝑜𝑛𝑒𝑠</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𝑒𝑛𝑡𝑟𝑎𝑑𝑎</m:t>
                              </m:r>
                            </m:e>
                            <m:e>
                              <m:r>
                                <a:rPr lang="es-ES" b="0" i="1" smtClean="0">
                                  <a:latin typeface="Cambria Math" panose="02040503050406030204" pitchFamily="18" charset="0"/>
                                </a:rPr>
                                <m:t>𝑈</m:t>
                              </m:r>
                              <m:r>
                                <a:rPr lang="es-ES" i="1">
                                  <a:latin typeface="Cambria Math" panose="02040503050406030204" pitchFamily="18" charset="0"/>
                                  <a:ea typeface="Cambria Math" panose="02040503050406030204" pitchFamily="18" charset="0"/>
                                </a:rPr>
                                <m:t> ∈ </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ℝ</m:t>
                                  </m:r>
                                </m:e>
                                <m:sup>
                                  <m:r>
                                    <a:rPr lang="es-ES" i="1">
                                      <a:latin typeface="Cambria Math" panose="02040503050406030204" pitchFamily="18" charset="0"/>
                                      <a:ea typeface="Cambria Math" panose="02040503050406030204" pitchFamily="18" charset="0"/>
                                    </a:rPr>
                                    <m:t>h𝑥</m:t>
                                  </m:r>
                                  <m:r>
                                    <a:rPr lang="es-ES" b="0" i="1" smtClean="0">
                                      <a:latin typeface="Cambria Math" panose="02040503050406030204" pitchFamily="18" charset="0"/>
                                      <a:ea typeface="Cambria Math" panose="02040503050406030204" pitchFamily="18" charset="0"/>
                                    </a:rPr>
                                    <m:t>h</m:t>
                                  </m:r>
                                </m:sup>
                              </m:sSup>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𝑀𝑎𝑡𝑟𝑖𝑧</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𝑝𝑒𝑠𝑒𝑠</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𝑙𝑎𝑠</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𝑐𝑜𝑛𝑒𝑥𝑖𝑜𝑛𝑒𝑠</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𝑟𝑒𝑐𝑢𝑟𝑟𝑒𝑛𝑡𝑒𝑠</m:t>
                              </m:r>
                            </m:e>
                          </m:eqArr>
                        </m:e>
                      </m:d>
                    </m:oMath>
                  </m:oMathPara>
                </a14:m>
                <a:endParaRPr lang="es-ES" sz="1400" b="0" dirty="0">
                  <a:ea typeface="Cambria Math" panose="020405030504060302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1384163" y="5420935"/>
                <a:ext cx="10105523" cy="1331968"/>
              </a:xfrm>
              <a:prstGeom prst="rect">
                <a:avLst/>
              </a:prstGeom>
              <a:blipFill>
                <a:blip r:embed="rId3"/>
                <a:stretch>
                  <a:fillRect l="-753" b="-3774"/>
                </a:stretch>
              </a:blipFill>
            </p:spPr>
            <p:txBody>
              <a:bodyPr/>
              <a:lstStyle/>
              <a:p>
                <a:r>
                  <a:rPr lang="es-ES">
                    <a:noFill/>
                  </a:rPr>
                  <a:t> </a:t>
                </a:r>
              </a:p>
            </p:txBody>
          </p:sp>
        </mc:Fallback>
      </mc:AlternateContent>
      <p:pic>
        <p:nvPicPr>
          <p:cNvPr id="7" name="Picture 2" descr="https://upload.wikimedia.org/wikipedia/commons/thumb/b/b5/Recurrent_neural_network_unfold.svg/1920px-Recurrent_neural_network_unfold.svg.png">
            <a:extLst>
              <a:ext uri="{FF2B5EF4-FFF2-40B4-BE49-F238E27FC236}">
                <a16:creationId xmlns:a16="http://schemas.microsoft.com/office/drawing/2014/main" id="{04191896-67BE-D045-BDE2-20F6C2C3DC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3" r="6207"/>
          <a:stretch/>
        </p:blipFill>
        <p:spPr bwMode="auto">
          <a:xfrm>
            <a:off x="4874054" y="2774936"/>
            <a:ext cx="7177564" cy="262312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135B0E6-CC1F-7A48-81F7-FEA2E2D56927}"/>
              </a:ext>
            </a:extLst>
          </p:cNvPr>
          <p:cNvSpPr txBox="1"/>
          <p:nvPr/>
        </p:nvSpPr>
        <p:spPr>
          <a:xfrm>
            <a:off x="838199" y="1375269"/>
            <a:ext cx="10515599" cy="923330"/>
          </a:xfrm>
          <a:prstGeom prst="rect">
            <a:avLst/>
          </a:prstGeom>
          <a:noFill/>
        </p:spPr>
        <p:txBody>
          <a:bodyPr wrap="square" rtlCol="0">
            <a:spAutoFit/>
          </a:bodyPr>
          <a:lstStyle/>
          <a:p>
            <a:pPr marL="285750" indent="-285750">
              <a:buFont typeface="Arial" panose="020B0604020202020204" pitchFamily="34" charset="0"/>
              <a:buChar char="•"/>
            </a:pPr>
            <a:r>
              <a:rPr lang="es-ES" dirty="0"/>
              <a:t>La RNN simples unen los datos asignados de la entrada actual (</a:t>
            </a:r>
            <a:r>
              <a:rPr lang="es-ES" dirty="0" err="1"/>
              <a:t>x</a:t>
            </a:r>
            <a:r>
              <a:rPr lang="es-ES" baseline="-25000" dirty="0" err="1"/>
              <a:t>t</a:t>
            </a:r>
            <a:r>
              <a:rPr lang="es-ES" dirty="0"/>
              <a:t>) y las salidas anteriores (h</a:t>
            </a:r>
            <a:r>
              <a:rPr lang="es-ES" baseline="-25000" dirty="0"/>
              <a:t>t-1</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Tras unirse estas pasan por una activación de tipo tangente hiperbólica (-1,1) y forman la salida actual (</a:t>
            </a:r>
            <a:r>
              <a:rPr lang="es-ES" dirty="0" err="1"/>
              <a:t>o</a:t>
            </a:r>
            <a:r>
              <a:rPr lang="es-ES" baseline="-25000" dirty="0" err="1"/>
              <a:t>t</a:t>
            </a:r>
            <a:r>
              <a:rPr lang="es-ES" dirty="0"/>
              <a:t>). </a:t>
            </a:r>
          </a:p>
        </p:txBody>
      </p:sp>
    </p:spTree>
    <p:extLst>
      <p:ext uri="{BB962C8B-B14F-4D97-AF65-F5344CB8AC3E}">
        <p14:creationId xmlns:p14="http://schemas.microsoft.com/office/powerpoint/2010/main" val="1808440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GRU – </a:t>
            </a:r>
            <a:r>
              <a:rPr lang="es-ES" dirty="0" err="1">
                <a:solidFill>
                  <a:schemeClr val="accent5">
                    <a:lumMod val="75000"/>
                  </a:schemeClr>
                </a:solidFill>
                <a:latin typeface="+mn-lt"/>
              </a:rPr>
              <a:t>Gated</a:t>
            </a:r>
            <a:r>
              <a:rPr lang="es-ES" dirty="0">
                <a:solidFill>
                  <a:schemeClr val="accent5">
                    <a:lumMod val="75000"/>
                  </a:schemeClr>
                </a:solidFill>
                <a:latin typeface="+mn-lt"/>
              </a:rPr>
              <a:t> </a:t>
            </a:r>
            <a:r>
              <a:rPr lang="es-ES" dirty="0" err="1">
                <a:solidFill>
                  <a:schemeClr val="accent5">
                    <a:lumMod val="75000"/>
                  </a:schemeClr>
                </a:solidFill>
                <a:latin typeface="+mn-lt"/>
              </a:rPr>
              <a:t>Recurrent</a:t>
            </a:r>
            <a:r>
              <a:rPr lang="es-ES" dirty="0">
                <a:solidFill>
                  <a:schemeClr val="accent5">
                    <a:lumMod val="75000"/>
                  </a:schemeClr>
                </a:solidFill>
                <a:latin typeface="+mn-lt"/>
              </a:rPr>
              <a:t> </a:t>
            </a:r>
            <a:r>
              <a:rPr lang="es-ES" dirty="0" err="1">
                <a:solidFill>
                  <a:schemeClr val="accent5">
                    <a:lumMod val="75000"/>
                  </a:schemeClr>
                </a:solidFill>
                <a:latin typeface="+mn-lt"/>
              </a:rPr>
              <a:t>Unit</a:t>
            </a:r>
            <a:endParaRPr lang="es-ES" dirty="0">
              <a:solidFill>
                <a:schemeClr val="accent5">
                  <a:lumMod val="75000"/>
                </a:schemeClr>
              </a:solidFill>
              <a:latin typeface="+mn-lt"/>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66</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AA04A85D-27E3-034C-8921-67A994227260}"/>
              </a:ext>
            </a:extLst>
          </p:cNvPr>
          <p:cNvPicPr>
            <a:picLocks noChangeAspect="1"/>
          </p:cNvPicPr>
          <p:nvPr/>
        </p:nvPicPr>
        <p:blipFill rotWithShape="1">
          <a:blip r:embed="rId3"/>
          <a:srcRect l="260" t="-1137" r="825" b="-3516"/>
          <a:stretch/>
        </p:blipFill>
        <p:spPr>
          <a:xfrm>
            <a:off x="3231384" y="1727502"/>
            <a:ext cx="5729231" cy="3960000"/>
          </a:xfrm>
          <a:prstGeom prst="rect">
            <a:avLst/>
          </a:prstGeom>
          <a:ln>
            <a:noFill/>
          </a:ln>
        </p:spPr>
      </p:pic>
      <p:sp>
        <p:nvSpPr>
          <p:cNvPr id="3" name="Rectángulo redondeado 2">
            <a:extLst>
              <a:ext uri="{FF2B5EF4-FFF2-40B4-BE49-F238E27FC236}">
                <a16:creationId xmlns:a16="http://schemas.microsoft.com/office/drawing/2014/main" id="{ACCF801D-6447-DF40-8EDB-E30A6A242386}"/>
              </a:ext>
            </a:extLst>
          </p:cNvPr>
          <p:cNvSpPr/>
          <p:nvPr/>
        </p:nvSpPr>
        <p:spPr>
          <a:xfrm>
            <a:off x="4695568" y="3225114"/>
            <a:ext cx="1173891" cy="1285102"/>
          </a:xfrm>
          <a:prstGeom prst="roundRect">
            <a:avLst/>
          </a:prstGeom>
          <a:solidFill>
            <a:schemeClr val="accent2">
              <a:lumMod val="40000"/>
              <a:lumOff val="60000"/>
              <a:alpha val="5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redondeado 8">
            <a:extLst>
              <a:ext uri="{FF2B5EF4-FFF2-40B4-BE49-F238E27FC236}">
                <a16:creationId xmlns:a16="http://schemas.microsoft.com/office/drawing/2014/main" id="{38E967A1-4FFF-F844-8D68-7D6DECBE1EE0}"/>
              </a:ext>
            </a:extLst>
          </p:cNvPr>
          <p:cNvSpPr/>
          <p:nvPr/>
        </p:nvSpPr>
        <p:spPr>
          <a:xfrm>
            <a:off x="5960076" y="2582562"/>
            <a:ext cx="1985319" cy="1927653"/>
          </a:xfrm>
          <a:prstGeom prst="roundRect">
            <a:avLst/>
          </a:prstGeom>
          <a:solidFill>
            <a:schemeClr val="accent1">
              <a:lumMod val="40000"/>
              <a:lumOff val="60000"/>
              <a:alpha val="5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5DC55449-56F8-4247-80F7-695B75897384}"/>
              </a:ext>
            </a:extLst>
          </p:cNvPr>
          <p:cNvSpPr txBox="1"/>
          <p:nvPr/>
        </p:nvSpPr>
        <p:spPr>
          <a:xfrm>
            <a:off x="489168" y="3390611"/>
            <a:ext cx="2842054" cy="954107"/>
          </a:xfrm>
          <a:prstGeom prst="rect">
            <a:avLst/>
          </a:prstGeom>
          <a:solidFill>
            <a:schemeClr val="accent2">
              <a:lumMod val="40000"/>
              <a:lumOff val="60000"/>
              <a:alpha val="60000"/>
            </a:schemeClr>
          </a:solidFill>
          <a:ln>
            <a:solidFill>
              <a:schemeClr val="accent5"/>
            </a:solidFill>
          </a:ln>
        </p:spPr>
        <p:txBody>
          <a:bodyPr wrap="square" rtlCol="0">
            <a:spAutoFit/>
          </a:bodyPr>
          <a:lstStyle/>
          <a:p>
            <a:pPr algn="just"/>
            <a:r>
              <a:rPr lang="es-ES" sz="2000" b="1" i="1" dirty="0" err="1">
                <a:solidFill>
                  <a:schemeClr val="accent2"/>
                </a:solidFill>
              </a:rPr>
              <a:t>Reset</a:t>
            </a:r>
            <a:r>
              <a:rPr lang="es-ES" sz="2000" b="1" i="1" dirty="0">
                <a:solidFill>
                  <a:schemeClr val="accent2"/>
                </a:solidFill>
              </a:rPr>
              <a:t> </a:t>
            </a:r>
            <a:r>
              <a:rPr lang="es-ES" sz="2000" b="1" i="1" dirty="0" err="1">
                <a:solidFill>
                  <a:schemeClr val="accent2"/>
                </a:solidFill>
              </a:rPr>
              <a:t>Gate</a:t>
            </a:r>
            <a:r>
              <a:rPr lang="es-ES" sz="2000" b="1" i="1" dirty="0">
                <a:solidFill>
                  <a:schemeClr val="accent2"/>
                </a:solidFill>
              </a:rPr>
              <a:t>: </a:t>
            </a:r>
            <a:r>
              <a:rPr lang="es-ES" dirty="0"/>
              <a:t>Decide cuanta información del pasado es necesario olvidar.</a:t>
            </a:r>
          </a:p>
        </p:txBody>
      </p:sp>
      <p:sp>
        <p:nvSpPr>
          <p:cNvPr id="10" name="CuadroTexto 9">
            <a:extLst>
              <a:ext uri="{FF2B5EF4-FFF2-40B4-BE49-F238E27FC236}">
                <a16:creationId xmlns:a16="http://schemas.microsoft.com/office/drawing/2014/main" id="{33E49E43-BBC6-0744-8123-0BB9F34E120F}"/>
              </a:ext>
            </a:extLst>
          </p:cNvPr>
          <p:cNvSpPr txBox="1"/>
          <p:nvPr/>
        </p:nvSpPr>
        <p:spPr>
          <a:xfrm>
            <a:off x="9240608" y="2930835"/>
            <a:ext cx="2531169" cy="1231106"/>
          </a:xfrm>
          <a:prstGeom prst="rect">
            <a:avLst/>
          </a:prstGeom>
          <a:solidFill>
            <a:schemeClr val="accent5">
              <a:lumMod val="40000"/>
              <a:lumOff val="60000"/>
              <a:alpha val="60000"/>
            </a:schemeClr>
          </a:solidFill>
          <a:ln>
            <a:solidFill>
              <a:schemeClr val="accent2"/>
            </a:solidFill>
          </a:ln>
        </p:spPr>
        <p:txBody>
          <a:bodyPr wrap="square" rtlCol="0">
            <a:spAutoFit/>
          </a:bodyPr>
          <a:lstStyle/>
          <a:p>
            <a:pPr algn="just"/>
            <a:r>
              <a:rPr lang="es-ES" sz="2000" b="1" i="1" dirty="0" err="1">
                <a:solidFill>
                  <a:schemeClr val="accent5"/>
                </a:solidFill>
              </a:rPr>
              <a:t>Updated</a:t>
            </a:r>
            <a:r>
              <a:rPr lang="es-ES" sz="2000" b="1" i="1" dirty="0">
                <a:solidFill>
                  <a:schemeClr val="accent5"/>
                </a:solidFill>
              </a:rPr>
              <a:t> </a:t>
            </a:r>
            <a:r>
              <a:rPr lang="es-ES" sz="2000" b="1" i="1" dirty="0" err="1">
                <a:solidFill>
                  <a:schemeClr val="accent5"/>
                </a:solidFill>
              </a:rPr>
              <a:t>Gate</a:t>
            </a:r>
            <a:r>
              <a:rPr lang="es-ES" sz="2000" b="1" i="1" dirty="0">
                <a:solidFill>
                  <a:schemeClr val="accent5"/>
                </a:solidFill>
              </a:rPr>
              <a:t>:</a:t>
            </a:r>
            <a:r>
              <a:rPr lang="es-ES" sz="2000" b="1" i="1" dirty="0">
                <a:solidFill>
                  <a:schemeClr val="accent2"/>
                </a:solidFill>
              </a:rPr>
              <a:t> </a:t>
            </a:r>
            <a:r>
              <a:rPr lang="es-ES" dirty="0"/>
              <a:t>Decide cuanta información del pasado es importante en la salida actual</a:t>
            </a:r>
          </a:p>
        </p:txBody>
      </p:sp>
      <p:cxnSp>
        <p:nvCxnSpPr>
          <p:cNvPr id="12" name="Conector recto de flecha 11">
            <a:extLst>
              <a:ext uri="{FF2B5EF4-FFF2-40B4-BE49-F238E27FC236}">
                <a16:creationId xmlns:a16="http://schemas.microsoft.com/office/drawing/2014/main" id="{CB46F979-CAA0-B049-81A2-E49D99D31B3D}"/>
              </a:ext>
            </a:extLst>
          </p:cNvPr>
          <p:cNvCxnSpPr>
            <a:cxnSpLocks/>
            <a:stCxn id="9" idx="3"/>
            <a:endCxn id="10" idx="1"/>
          </p:cNvCxnSpPr>
          <p:nvPr/>
        </p:nvCxnSpPr>
        <p:spPr>
          <a:xfrm flipV="1">
            <a:off x="7945395" y="3546388"/>
            <a:ext cx="1295213"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EA08A93D-503A-7941-91F3-13D18BB710AB}"/>
              </a:ext>
            </a:extLst>
          </p:cNvPr>
          <p:cNvCxnSpPr>
            <a:cxnSpLocks/>
            <a:stCxn id="3" idx="1"/>
            <a:endCxn id="7" idx="3"/>
          </p:cNvCxnSpPr>
          <p:nvPr/>
        </p:nvCxnSpPr>
        <p:spPr>
          <a:xfrm flipH="1">
            <a:off x="3331222" y="3867665"/>
            <a:ext cx="1364346"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898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GRU – </a:t>
            </a:r>
            <a:r>
              <a:rPr lang="es-ES" dirty="0" err="1">
                <a:solidFill>
                  <a:schemeClr val="accent5">
                    <a:lumMod val="75000"/>
                  </a:schemeClr>
                </a:solidFill>
                <a:latin typeface="+mn-lt"/>
              </a:rPr>
              <a:t>Gated</a:t>
            </a:r>
            <a:r>
              <a:rPr lang="es-ES" dirty="0">
                <a:solidFill>
                  <a:schemeClr val="accent5">
                    <a:lumMod val="75000"/>
                  </a:schemeClr>
                </a:solidFill>
                <a:latin typeface="+mn-lt"/>
              </a:rPr>
              <a:t> </a:t>
            </a:r>
            <a:r>
              <a:rPr lang="es-ES" dirty="0" err="1">
                <a:solidFill>
                  <a:schemeClr val="accent5">
                    <a:lumMod val="75000"/>
                  </a:schemeClr>
                </a:solidFill>
                <a:latin typeface="+mn-lt"/>
              </a:rPr>
              <a:t>Recurrent</a:t>
            </a:r>
            <a:r>
              <a:rPr lang="es-ES" dirty="0">
                <a:solidFill>
                  <a:schemeClr val="accent5">
                    <a:lumMod val="75000"/>
                  </a:schemeClr>
                </a:solidFill>
                <a:latin typeface="+mn-lt"/>
              </a:rPr>
              <a:t> </a:t>
            </a:r>
            <a:r>
              <a:rPr lang="es-ES" dirty="0" err="1">
                <a:solidFill>
                  <a:schemeClr val="accent5">
                    <a:lumMod val="75000"/>
                  </a:schemeClr>
                </a:solidFill>
                <a:latin typeface="+mn-lt"/>
              </a:rPr>
              <a:t>Unit</a:t>
            </a:r>
            <a:endParaRPr lang="es-ES" dirty="0">
              <a:solidFill>
                <a:schemeClr val="accent5">
                  <a:lumMod val="75000"/>
                </a:schemeClr>
              </a:solidFill>
              <a:latin typeface="+mn-lt"/>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67</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AA04A85D-27E3-034C-8921-67A994227260}"/>
              </a:ext>
            </a:extLst>
          </p:cNvPr>
          <p:cNvPicPr>
            <a:picLocks noChangeAspect="1"/>
          </p:cNvPicPr>
          <p:nvPr/>
        </p:nvPicPr>
        <p:blipFill rotWithShape="1">
          <a:blip r:embed="rId3"/>
          <a:srcRect l="260" t="-1137" r="825" b="-3516"/>
          <a:stretch/>
        </p:blipFill>
        <p:spPr>
          <a:xfrm>
            <a:off x="1190368" y="2012135"/>
            <a:ext cx="4905632" cy="3390735"/>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uadroTexto 5"/>
              <p:cNvSpPr txBox="1"/>
              <p:nvPr/>
            </p:nvSpPr>
            <p:spPr>
              <a:xfrm>
                <a:off x="6822283" y="2448567"/>
                <a:ext cx="3590487" cy="2517869"/>
              </a:xfrm>
              <a:prstGeom prst="rect">
                <a:avLst/>
              </a:prstGeom>
              <a:noFill/>
            </p:spPr>
            <p:txBody>
              <a:bodyPr wrap="square" lIns="0" tIns="0" rIns="0" bIns="0" rtlCol="0">
                <a:spAutoFit/>
              </a:bodyPr>
              <a:lstStyle/>
              <a:p>
                <a:pPr>
                  <a:lnSpc>
                    <a:spcPct val="200000"/>
                  </a:lnSpc>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r>
                        <a:rPr lang="es-ES" sz="2000" b="0" i="1" smtClean="0">
                          <a:latin typeface="Cambria Math" panose="02040503050406030204" pitchFamily="18" charset="0"/>
                        </a:rPr>
                        <m:t>𝑠𝑖𝑔𝑚𝑜𝑖𝑑</m:t>
                      </m:r>
                      <m:d>
                        <m:dPr>
                          <m:ctrlPr>
                            <a:rPr lang="es-ES" sz="2000" b="0" i="1" smtClean="0">
                              <a:latin typeface="Cambria Math" panose="02040503050406030204" pitchFamily="18" charset="0"/>
                            </a:rPr>
                          </m:ctrlPr>
                        </m:dPr>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𝑊</m:t>
                              </m:r>
                            </m:e>
                            <m:sub>
                              <m:r>
                                <a:rPr lang="es-ES" sz="2000" b="0" i="1" smtClean="0">
                                  <a:latin typeface="Cambria Math" panose="02040503050406030204" pitchFamily="18" charset="0"/>
                                </a:rPr>
                                <m:t>𝑧</m:t>
                              </m:r>
                            </m:sub>
                          </m:sSub>
                          <m:r>
                            <a:rPr lang="es-ES" sz="2000" b="0" i="1" smtClean="0">
                              <a:latin typeface="Cambria Math" panose="02040503050406030204" pitchFamily="18" charset="0"/>
                            </a:rPr>
                            <m:t>·</m:t>
                          </m:r>
                          <m:d>
                            <m:dPr>
                              <m:begChr m:val="["/>
                              <m:endChr m:val="]"/>
                              <m:ctrlPr>
                                <a:rPr lang="es-ES" sz="2000" i="1">
                                  <a:latin typeface="Cambria Math" panose="02040503050406030204" pitchFamily="18" charset="0"/>
                                </a:rPr>
                              </m:ctrlPr>
                            </m:dPr>
                            <m:e>
                              <m:sSub>
                                <m:sSubPr>
                                  <m:ctrlPr>
                                    <a:rPr lang="es-ES" sz="2000" i="1">
                                      <a:latin typeface="Cambria Math" panose="02040503050406030204" pitchFamily="18" charset="0"/>
                                    </a:rPr>
                                  </m:ctrlPr>
                                </m:sSubPr>
                                <m:e>
                                  <m:r>
                                    <a:rPr lang="es-ES" sz="2000" i="1">
                                      <a:latin typeface="Cambria Math" panose="02040503050406030204" pitchFamily="18" charset="0"/>
                                    </a:rPr>
                                    <m:t>h</m:t>
                                  </m:r>
                                </m:e>
                                <m:sub>
                                  <m:r>
                                    <a:rPr lang="es-ES" sz="2000" i="1">
                                      <a:latin typeface="Cambria Math" panose="02040503050406030204" pitchFamily="18" charset="0"/>
                                    </a:rPr>
                                    <m:t>𝑡</m:t>
                                  </m:r>
                                  <m:r>
                                    <a:rPr lang="es-ES" sz="2000" i="1">
                                      <a:latin typeface="Cambria Math" panose="02040503050406030204" pitchFamily="18" charset="0"/>
                                    </a:rPr>
                                    <m:t>−1</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𝑋</m:t>
                                  </m:r>
                                </m:e>
                                <m:sub>
                                  <m:r>
                                    <a:rPr lang="es-ES" sz="2000" i="1">
                                      <a:latin typeface="Cambria Math" panose="02040503050406030204" pitchFamily="18" charset="0"/>
                                    </a:rPr>
                                    <m:t>𝑡</m:t>
                                  </m:r>
                                </m:sub>
                              </m:sSub>
                            </m:e>
                          </m:d>
                        </m:e>
                      </m:d>
                    </m:oMath>
                  </m:oMathPara>
                </a14:m>
                <a:endParaRPr lang="es-ES" sz="2000" b="0" dirty="0"/>
              </a:p>
              <a:p>
                <a:pPr>
                  <a:lnSpc>
                    <a:spcPct val="200000"/>
                  </a:lnSpc>
                </a:pPr>
                <a14:m>
                  <m:oMathPara xmlns:m="http://schemas.openxmlformats.org/officeDocument/2006/math">
                    <m:oMathParaPr>
                      <m:jc m:val="centerGroup"/>
                    </m:oMathParaPr>
                    <m:oMath xmlns:m="http://schemas.openxmlformats.org/officeDocument/2006/math">
                      <m:sSub>
                        <m:sSubPr>
                          <m:ctrlPr>
                            <a:rPr lang="es-ES" sz="2000" i="1">
                              <a:latin typeface="Cambria Math" panose="02040503050406030204" pitchFamily="18" charset="0"/>
                            </a:rPr>
                          </m:ctrlPr>
                        </m:sSubPr>
                        <m:e>
                          <m:r>
                            <a:rPr lang="es-ES" sz="2000" b="0" i="1" smtClean="0">
                              <a:latin typeface="Cambria Math" panose="02040503050406030204" pitchFamily="18" charset="0"/>
                            </a:rPr>
                            <m:t>𝑧</m:t>
                          </m:r>
                        </m:e>
                        <m:sub>
                          <m:r>
                            <a:rPr lang="es-ES" sz="2000" i="1">
                              <a:latin typeface="Cambria Math" panose="02040503050406030204" pitchFamily="18" charset="0"/>
                            </a:rPr>
                            <m:t>𝑡</m:t>
                          </m:r>
                        </m:sub>
                      </m:sSub>
                      <m:r>
                        <a:rPr lang="es-ES" sz="2000" i="1">
                          <a:latin typeface="Cambria Math" panose="02040503050406030204" pitchFamily="18" charset="0"/>
                        </a:rPr>
                        <m:t>=</m:t>
                      </m:r>
                      <m:r>
                        <a:rPr lang="es-ES" sz="2000" i="1">
                          <a:latin typeface="Cambria Math" panose="02040503050406030204" pitchFamily="18" charset="0"/>
                        </a:rPr>
                        <m:t>𝑠𝑖𝑔𝑚𝑜𝑖𝑑</m:t>
                      </m:r>
                      <m:d>
                        <m:dPr>
                          <m:ctrlPr>
                            <a:rPr lang="es-ES" sz="2000" i="1">
                              <a:latin typeface="Cambria Math" panose="02040503050406030204" pitchFamily="18" charset="0"/>
                            </a:rPr>
                          </m:ctrlPr>
                        </m:dPr>
                        <m:e>
                          <m:sSub>
                            <m:sSubPr>
                              <m:ctrlPr>
                                <a:rPr lang="es-ES" sz="2000" i="1">
                                  <a:latin typeface="Cambria Math" panose="02040503050406030204" pitchFamily="18" charset="0"/>
                                </a:rPr>
                              </m:ctrlPr>
                            </m:sSubPr>
                            <m:e>
                              <m:r>
                                <a:rPr lang="es-ES" sz="2000" i="1">
                                  <a:latin typeface="Cambria Math" panose="02040503050406030204" pitchFamily="18" charset="0"/>
                                </a:rPr>
                                <m:t>𝑊</m:t>
                              </m:r>
                            </m:e>
                            <m:sub>
                              <m:r>
                                <a:rPr lang="es-ES" sz="2000" b="0" i="1" smtClean="0">
                                  <a:latin typeface="Cambria Math" panose="02040503050406030204" pitchFamily="18" charset="0"/>
                                </a:rPr>
                                <m:t>𝑟</m:t>
                              </m:r>
                            </m:sub>
                          </m:sSub>
                          <m:r>
                            <a:rPr lang="es-ES" sz="2000" i="1">
                              <a:latin typeface="Cambria Math" panose="02040503050406030204" pitchFamily="18" charset="0"/>
                            </a:rPr>
                            <m:t>·</m:t>
                          </m:r>
                          <m:d>
                            <m:dPr>
                              <m:begChr m:val="["/>
                              <m:endChr m:val="]"/>
                              <m:ctrlPr>
                                <a:rPr lang="es-ES" sz="2000" i="1">
                                  <a:latin typeface="Cambria Math" panose="02040503050406030204" pitchFamily="18" charset="0"/>
                                </a:rPr>
                              </m:ctrlPr>
                            </m:dPr>
                            <m:e>
                              <m:sSub>
                                <m:sSubPr>
                                  <m:ctrlPr>
                                    <a:rPr lang="es-ES" sz="2000" i="1">
                                      <a:latin typeface="Cambria Math" panose="02040503050406030204" pitchFamily="18" charset="0"/>
                                    </a:rPr>
                                  </m:ctrlPr>
                                </m:sSubPr>
                                <m:e>
                                  <m:r>
                                    <a:rPr lang="es-ES" sz="2000" i="1">
                                      <a:latin typeface="Cambria Math" panose="02040503050406030204" pitchFamily="18" charset="0"/>
                                    </a:rPr>
                                    <m:t>h</m:t>
                                  </m:r>
                                </m:e>
                                <m:sub>
                                  <m:r>
                                    <a:rPr lang="es-ES" sz="2000" i="1">
                                      <a:latin typeface="Cambria Math" panose="02040503050406030204" pitchFamily="18" charset="0"/>
                                    </a:rPr>
                                    <m:t>𝑡</m:t>
                                  </m:r>
                                  <m:r>
                                    <a:rPr lang="es-ES" sz="2000" i="1">
                                      <a:latin typeface="Cambria Math" panose="02040503050406030204" pitchFamily="18" charset="0"/>
                                    </a:rPr>
                                    <m:t>−1</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𝑋</m:t>
                                  </m:r>
                                </m:e>
                                <m:sub>
                                  <m:r>
                                    <a:rPr lang="es-ES" sz="2000" i="1">
                                      <a:latin typeface="Cambria Math" panose="02040503050406030204" pitchFamily="18" charset="0"/>
                                    </a:rPr>
                                    <m:t>𝑡</m:t>
                                  </m:r>
                                </m:sub>
                              </m:sSub>
                            </m:e>
                          </m:d>
                        </m:e>
                      </m:d>
                    </m:oMath>
                  </m:oMathPara>
                </a14:m>
                <a:endParaRPr lang="es-ES" sz="2000" dirty="0"/>
              </a:p>
              <a:p>
                <a:pPr>
                  <a:lnSpc>
                    <a:spcPct val="200000"/>
                  </a:lnSpc>
                </a:pPr>
                <a14:m>
                  <m:oMathPara xmlns:m="http://schemas.openxmlformats.org/officeDocument/2006/math">
                    <m:oMathParaPr>
                      <m:jc m:val="centerGroup"/>
                    </m:oMathParaPr>
                    <m:oMath xmlns:m="http://schemas.openxmlformats.org/officeDocument/2006/math">
                      <m:sSub>
                        <m:sSubPr>
                          <m:ctrlPr>
                            <a:rPr lang="es-ES" sz="2000" i="1">
                              <a:latin typeface="Cambria Math" panose="02040503050406030204" pitchFamily="18" charset="0"/>
                            </a:rPr>
                          </m:ctrlPr>
                        </m:sSubPr>
                        <m:e>
                          <m:acc>
                            <m:accPr>
                              <m:chr m:val="̃"/>
                              <m:ctrlPr>
                                <a:rPr lang="es-ES" sz="2000" i="1" smtClean="0">
                                  <a:latin typeface="Cambria Math" panose="02040503050406030204" pitchFamily="18" charset="0"/>
                                </a:rPr>
                              </m:ctrlPr>
                            </m:accPr>
                            <m:e>
                              <m:r>
                                <a:rPr lang="es-ES" sz="2000" b="0" i="1" smtClean="0">
                                  <a:latin typeface="Cambria Math" panose="02040503050406030204" pitchFamily="18" charset="0"/>
                                </a:rPr>
                                <m:t>h</m:t>
                              </m:r>
                            </m:e>
                          </m:acc>
                        </m:e>
                        <m:sub>
                          <m:r>
                            <a:rPr lang="es-ES" sz="2000" i="1">
                              <a:latin typeface="Cambria Math" panose="02040503050406030204" pitchFamily="18" charset="0"/>
                            </a:rPr>
                            <m:t>𝑡</m:t>
                          </m:r>
                        </m:sub>
                      </m:sSub>
                      <m:r>
                        <a:rPr lang="es-ES" sz="2000" i="1">
                          <a:latin typeface="Cambria Math" panose="02040503050406030204" pitchFamily="18" charset="0"/>
                        </a:rPr>
                        <m:t>=</m:t>
                      </m:r>
                      <m:r>
                        <a:rPr lang="es-ES" sz="2000" b="0" i="1" smtClean="0">
                          <a:latin typeface="Cambria Math" panose="02040503050406030204" pitchFamily="18" charset="0"/>
                        </a:rPr>
                        <m:t>𝑡𝑎𝑛h</m:t>
                      </m:r>
                      <m:r>
                        <a:rPr lang="es-ES" sz="2000" i="1">
                          <a:latin typeface="Cambria Math" panose="02040503050406030204" pitchFamily="18" charset="0"/>
                        </a:rPr>
                        <m:t>(</m:t>
                      </m:r>
                      <m:r>
                        <a:rPr lang="es-ES" sz="2000" b="0" i="1" smtClean="0">
                          <a:latin typeface="Cambria Math" panose="02040503050406030204" pitchFamily="18" charset="0"/>
                        </a:rPr>
                        <m:t>𝑊</m:t>
                      </m:r>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𝑟</m:t>
                          </m:r>
                        </m:e>
                        <m:sub>
                          <m:r>
                            <a:rPr lang="es-ES" sz="2000" i="1">
                              <a:latin typeface="Cambria Math" panose="02040503050406030204" pitchFamily="18" charset="0"/>
                            </a:rPr>
                            <m:t>𝑡</m:t>
                          </m:r>
                        </m:sub>
                      </m:sSub>
                      <m:r>
                        <a:rPr lang="es-ES" sz="2000" b="0" i="1" smtClean="0">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h</m:t>
                          </m:r>
                        </m:e>
                        <m:sub>
                          <m:r>
                            <a:rPr lang="es-ES" sz="2000" i="1">
                              <a:latin typeface="Cambria Math" panose="02040503050406030204" pitchFamily="18" charset="0"/>
                            </a:rPr>
                            <m:t>𝑡</m:t>
                          </m:r>
                          <m:r>
                            <a:rPr lang="es-ES" sz="2000" i="1">
                              <a:latin typeface="Cambria Math" panose="02040503050406030204" pitchFamily="18" charset="0"/>
                            </a:rPr>
                            <m:t>−1</m:t>
                          </m:r>
                        </m:sub>
                      </m:sSub>
                      <m:r>
                        <a:rPr lang="es-ES" sz="2000" i="1">
                          <a:latin typeface="Cambria Math" panose="02040503050406030204" pitchFamily="18" charset="0"/>
                        </a:rPr>
                        <m:t>,</m:t>
                      </m:r>
                      <m:r>
                        <a:rPr lang="es-ES" sz="2000" b="0" i="1" smtClean="0">
                          <a:latin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𝑋</m:t>
                          </m:r>
                        </m:e>
                        <m:sub>
                          <m:r>
                            <a:rPr lang="es-ES" sz="2000" i="1">
                              <a:latin typeface="Cambria Math" panose="02040503050406030204" pitchFamily="18" charset="0"/>
                            </a:rPr>
                            <m:t>𝑡</m:t>
                          </m:r>
                        </m:sub>
                      </m:sSub>
                      <m:r>
                        <a:rPr lang="es-ES" sz="2000" i="1">
                          <a:latin typeface="Cambria Math" panose="02040503050406030204" pitchFamily="18" charset="0"/>
                        </a:rPr>
                        <m:t>])</m:t>
                      </m:r>
                    </m:oMath>
                  </m:oMathPara>
                </a14:m>
                <a:endParaRPr lang="es-ES" sz="2000" dirty="0"/>
              </a:p>
              <a:p>
                <a:pPr>
                  <a:lnSpc>
                    <a:spcPct val="200000"/>
                  </a:lnSpc>
                </a:pPr>
                <a14:m>
                  <m:oMathPara xmlns:m="http://schemas.openxmlformats.org/officeDocument/2006/math">
                    <m:oMathParaPr>
                      <m:jc m:val="centerGroup"/>
                    </m:oMathParaPr>
                    <m:oMath xmlns:m="http://schemas.openxmlformats.org/officeDocument/2006/math">
                      <m:sSub>
                        <m:sSubPr>
                          <m:ctrlPr>
                            <a:rPr lang="es-ES" sz="2000" i="1">
                              <a:latin typeface="Cambria Math" panose="02040503050406030204" pitchFamily="18" charset="0"/>
                            </a:rPr>
                          </m:ctrlPr>
                        </m:sSubPr>
                        <m:e>
                          <m:r>
                            <a:rPr lang="es-ES" sz="2000" b="0" i="1" smtClean="0">
                              <a:latin typeface="Cambria Math" panose="02040503050406030204" pitchFamily="18" charset="0"/>
                            </a:rPr>
                            <m:t>h</m:t>
                          </m:r>
                        </m:e>
                        <m:sub>
                          <m:r>
                            <a:rPr lang="es-ES" sz="2000" i="1">
                              <a:latin typeface="Cambria Math" panose="02040503050406030204" pitchFamily="18" charset="0"/>
                            </a:rPr>
                            <m:t>𝑡</m:t>
                          </m:r>
                        </m:sub>
                      </m:sSub>
                      <m:r>
                        <a:rPr lang="es-ES" sz="2000" i="1">
                          <a:latin typeface="Cambria Math" panose="02040503050406030204" pitchFamily="18" charset="0"/>
                        </a:rPr>
                        <m:t>=</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1−</m:t>
                          </m:r>
                          <m:sSub>
                            <m:sSubPr>
                              <m:ctrlPr>
                                <a:rPr lang="es-ES" sz="2000" i="1">
                                  <a:latin typeface="Cambria Math" panose="02040503050406030204" pitchFamily="18" charset="0"/>
                                </a:rPr>
                              </m:ctrlPr>
                            </m:sSubPr>
                            <m:e>
                              <m:r>
                                <a:rPr lang="es-ES" sz="2000" b="0" i="1" smtClean="0">
                                  <a:latin typeface="Cambria Math" panose="02040503050406030204" pitchFamily="18" charset="0"/>
                                </a:rPr>
                                <m:t>𝑧</m:t>
                              </m:r>
                            </m:e>
                            <m:sub>
                              <m:r>
                                <a:rPr lang="es-ES" sz="2000" i="1">
                                  <a:latin typeface="Cambria Math" panose="02040503050406030204" pitchFamily="18" charset="0"/>
                                </a:rPr>
                                <m:t>𝑡</m:t>
                              </m:r>
                            </m:sub>
                          </m:sSub>
                        </m:e>
                      </m:d>
                      <m:r>
                        <a:rPr lang="es-ES" sz="2000" b="0" i="1" smtClean="0">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h</m:t>
                          </m:r>
                        </m:e>
                        <m:sub>
                          <m:r>
                            <a:rPr lang="es-ES" sz="2000" i="1">
                              <a:latin typeface="Cambria Math" panose="02040503050406030204" pitchFamily="18" charset="0"/>
                            </a:rPr>
                            <m:t>𝑡</m:t>
                          </m:r>
                          <m:r>
                            <a:rPr lang="es-ES" sz="2000" i="1">
                              <a:latin typeface="Cambria Math" panose="02040503050406030204" pitchFamily="18" charset="0"/>
                            </a:rPr>
                            <m:t>−1</m:t>
                          </m:r>
                        </m:sub>
                      </m:sSub>
                      <m:r>
                        <a:rPr lang="es-ES" sz="2000" b="0" i="1" smtClean="0">
                          <a:latin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𝑧</m:t>
                          </m:r>
                        </m:e>
                        <m:sub>
                          <m:r>
                            <a:rPr lang="es-ES" sz="2000" i="1">
                              <a:latin typeface="Cambria Math" panose="02040503050406030204" pitchFamily="18" charset="0"/>
                            </a:rPr>
                            <m:t>𝑡</m:t>
                          </m:r>
                        </m:sub>
                      </m:sSub>
                      <m:r>
                        <a:rPr lang="es-ES" sz="2000" b="0" i="1" smtClean="0">
                          <a:latin typeface="Cambria Math" panose="02040503050406030204" pitchFamily="18" charset="0"/>
                        </a:rPr>
                        <m:t>∗</m:t>
                      </m:r>
                      <m:sSub>
                        <m:sSubPr>
                          <m:ctrlPr>
                            <a:rPr lang="es-ES" sz="2000" i="1">
                              <a:latin typeface="Cambria Math" panose="02040503050406030204" pitchFamily="18" charset="0"/>
                            </a:rPr>
                          </m:ctrlPr>
                        </m:sSubPr>
                        <m:e>
                          <m:acc>
                            <m:accPr>
                              <m:chr m:val="̃"/>
                              <m:ctrlPr>
                                <a:rPr lang="es-ES" sz="2000" i="1">
                                  <a:latin typeface="Cambria Math" panose="02040503050406030204" pitchFamily="18" charset="0"/>
                                </a:rPr>
                              </m:ctrlPr>
                            </m:accPr>
                            <m:e>
                              <m:r>
                                <a:rPr lang="es-ES" sz="2000" i="1">
                                  <a:latin typeface="Cambria Math" panose="02040503050406030204" pitchFamily="18" charset="0"/>
                                </a:rPr>
                                <m:t>h</m:t>
                              </m:r>
                            </m:e>
                          </m:acc>
                        </m:e>
                        <m:sub>
                          <m:r>
                            <a:rPr lang="es-ES" sz="2000" i="1">
                              <a:latin typeface="Cambria Math" panose="02040503050406030204" pitchFamily="18" charset="0"/>
                            </a:rPr>
                            <m:t>𝑡</m:t>
                          </m:r>
                        </m:sub>
                      </m:sSub>
                    </m:oMath>
                  </m:oMathPara>
                </a14:m>
                <a:endParaRPr lang="es-ES" sz="2000" dirty="0"/>
              </a:p>
            </p:txBody>
          </p:sp>
        </mc:Choice>
        <mc:Fallback xmlns="">
          <p:sp>
            <p:nvSpPr>
              <p:cNvPr id="6" name="CuadroTexto 5"/>
              <p:cNvSpPr txBox="1">
                <a:spLocks noRot="1" noChangeAspect="1" noMove="1" noResize="1" noEditPoints="1" noAdjustHandles="1" noChangeArrowheads="1" noChangeShapeType="1" noTextEdit="1"/>
              </p:cNvSpPr>
              <p:nvPr/>
            </p:nvSpPr>
            <p:spPr>
              <a:xfrm>
                <a:off x="6822283" y="2448567"/>
                <a:ext cx="3590487" cy="2517869"/>
              </a:xfrm>
              <a:prstGeom prst="rect">
                <a:avLst/>
              </a:prstGeom>
              <a:blipFill>
                <a:blip r:embed="rId4"/>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4184904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GRU – </a:t>
            </a:r>
            <a:r>
              <a:rPr lang="es-ES" dirty="0" err="1">
                <a:solidFill>
                  <a:schemeClr val="accent5">
                    <a:lumMod val="75000"/>
                  </a:schemeClr>
                </a:solidFill>
                <a:latin typeface="+mn-lt"/>
              </a:rPr>
              <a:t>Gated</a:t>
            </a:r>
            <a:r>
              <a:rPr lang="es-ES" dirty="0">
                <a:solidFill>
                  <a:schemeClr val="accent5">
                    <a:lumMod val="75000"/>
                  </a:schemeClr>
                </a:solidFill>
                <a:latin typeface="+mn-lt"/>
              </a:rPr>
              <a:t> </a:t>
            </a:r>
            <a:r>
              <a:rPr lang="es-ES" dirty="0" err="1">
                <a:solidFill>
                  <a:schemeClr val="accent5">
                    <a:lumMod val="75000"/>
                  </a:schemeClr>
                </a:solidFill>
                <a:latin typeface="+mn-lt"/>
              </a:rPr>
              <a:t>Recurrent</a:t>
            </a:r>
            <a:r>
              <a:rPr lang="es-ES" dirty="0">
                <a:solidFill>
                  <a:schemeClr val="accent5">
                    <a:lumMod val="75000"/>
                  </a:schemeClr>
                </a:solidFill>
                <a:latin typeface="+mn-lt"/>
              </a:rPr>
              <a:t> </a:t>
            </a:r>
            <a:r>
              <a:rPr lang="es-ES" dirty="0" err="1">
                <a:solidFill>
                  <a:schemeClr val="accent5">
                    <a:lumMod val="75000"/>
                  </a:schemeClr>
                </a:solidFill>
                <a:latin typeface="+mn-lt"/>
              </a:rPr>
              <a:t>Unit</a:t>
            </a:r>
            <a:endParaRPr lang="es-ES" dirty="0">
              <a:solidFill>
                <a:schemeClr val="accent5">
                  <a:lumMod val="75000"/>
                </a:schemeClr>
              </a:solidFill>
              <a:latin typeface="+mn-lt"/>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68</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74" name="Picture 2" descr="https://upload.wikimedia.org/wikipedia/commons/thumb/5/5f/Gated_Recurrent_Unit.svg/1920px-Gated_Recurrent_Unit.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00" y="1552606"/>
            <a:ext cx="10800000" cy="480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963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563253-EF2E-A44F-8C2B-8B95578FFCC7}"/>
              </a:ext>
            </a:extLst>
          </p:cNvPr>
          <p:cNvPicPr>
            <a:picLocks noChangeAspect="1"/>
          </p:cNvPicPr>
          <p:nvPr/>
        </p:nvPicPr>
        <p:blipFill rotWithShape="1">
          <a:blip r:embed="rId2"/>
          <a:srcRect l="3556" t="3157" r="6572" b="1840"/>
          <a:stretch/>
        </p:blipFill>
        <p:spPr>
          <a:xfrm>
            <a:off x="3048541" y="2015108"/>
            <a:ext cx="5897210" cy="3782623"/>
          </a:xfrm>
          <a:prstGeom prst="rect">
            <a:avLst/>
          </a:prstGeom>
        </p:spPr>
      </p:pic>
      <p:sp>
        <p:nvSpPr>
          <p:cNvPr id="13" name="Rectángulo redondeado 12">
            <a:extLst>
              <a:ext uri="{FF2B5EF4-FFF2-40B4-BE49-F238E27FC236}">
                <a16:creationId xmlns:a16="http://schemas.microsoft.com/office/drawing/2014/main" id="{8B7034F6-6B51-994C-B515-23D42E8C0C23}"/>
              </a:ext>
            </a:extLst>
          </p:cNvPr>
          <p:cNvSpPr/>
          <p:nvPr/>
        </p:nvSpPr>
        <p:spPr>
          <a:xfrm>
            <a:off x="3929449" y="2775777"/>
            <a:ext cx="4263081" cy="568411"/>
          </a:xfrm>
          <a:prstGeom prst="roundRect">
            <a:avLst/>
          </a:prstGeom>
          <a:solidFill>
            <a:schemeClr val="bg2">
              <a:lumMod val="90000"/>
              <a:alpha val="5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LSTM – Long Short-</a:t>
            </a:r>
            <a:r>
              <a:rPr lang="es-ES" dirty="0" err="1">
                <a:solidFill>
                  <a:schemeClr val="accent5">
                    <a:lumMod val="75000"/>
                  </a:schemeClr>
                </a:solidFill>
                <a:latin typeface="+mn-lt"/>
              </a:rPr>
              <a:t>Term</a:t>
            </a:r>
            <a:r>
              <a:rPr lang="es-ES" dirty="0">
                <a:solidFill>
                  <a:schemeClr val="accent5">
                    <a:lumMod val="75000"/>
                  </a:schemeClr>
                </a:solidFill>
                <a:latin typeface="+mn-lt"/>
              </a:rPr>
              <a:t> </a:t>
            </a:r>
            <a:r>
              <a:rPr lang="es-ES" dirty="0" err="1">
                <a:solidFill>
                  <a:schemeClr val="accent5">
                    <a:lumMod val="75000"/>
                  </a:schemeClr>
                </a:solidFill>
                <a:latin typeface="+mn-lt"/>
              </a:rPr>
              <a:t>Memory</a:t>
            </a:r>
            <a:endParaRPr lang="es-ES" dirty="0">
              <a:solidFill>
                <a:schemeClr val="accent5">
                  <a:lumMod val="75000"/>
                </a:schemeClr>
              </a:solidFill>
              <a:latin typeface="+mn-lt"/>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69</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ángulo redondeado 9">
            <a:extLst>
              <a:ext uri="{FF2B5EF4-FFF2-40B4-BE49-F238E27FC236}">
                <a16:creationId xmlns:a16="http://schemas.microsoft.com/office/drawing/2014/main" id="{89DB521E-B8EE-DD42-B0AE-9512B62339D7}"/>
              </a:ext>
            </a:extLst>
          </p:cNvPr>
          <p:cNvSpPr/>
          <p:nvPr/>
        </p:nvSpPr>
        <p:spPr>
          <a:xfrm>
            <a:off x="4028303" y="2899820"/>
            <a:ext cx="617838" cy="2124886"/>
          </a:xfrm>
          <a:prstGeom prst="roundRect">
            <a:avLst/>
          </a:prstGeom>
          <a:solidFill>
            <a:schemeClr val="accent2">
              <a:lumMod val="40000"/>
              <a:lumOff val="60000"/>
              <a:alpha val="5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redondeado 10">
            <a:extLst>
              <a:ext uri="{FF2B5EF4-FFF2-40B4-BE49-F238E27FC236}">
                <a16:creationId xmlns:a16="http://schemas.microsoft.com/office/drawing/2014/main" id="{5B8671D4-6E36-2D41-AA63-53126B005F56}"/>
              </a:ext>
            </a:extLst>
          </p:cNvPr>
          <p:cNvSpPr/>
          <p:nvPr/>
        </p:nvSpPr>
        <p:spPr>
          <a:xfrm>
            <a:off x="4744996" y="2899820"/>
            <a:ext cx="617838" cy="2087815"/>
          </a:xfrm>
          <a:prstGeom prst="roundRect">
            <a:avLst/>
          </a:prstGeom>
          <a:solidFill>
            <a:schemeClr val="accent1">
              <a:lumMod val="40000"/>
              <a:lumOff val="60000"/>
              <a:alpha val="5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redondeado 11">
            <a:extLst>
              <a:ext uri="{FF2B5EF4-FFF2-40B4-BE49-F238E27FC236}">
                <a16:creationId xmlns:a16="http://schemas.microsoft.com/office/drawing/2014/main" id="{F8DD505C-1A78-9447-B7D1-C4A193453130}"/>
              </a:ext>
            </a:extLst>
          </p:cNvPr>
          <p:cNvSpPr/>
          <p:nvPr/>
        </p:nvSpPr>
        <p:spPr>
          <a:xfrm>
            <a:off x="6202821" y="2899819"/>
            <a:ext cx="1371599" cy="2087815"/>
          </a:xfrm>
          <a:prstGeom prst="roundRect">
            <a:avLst/>
          </a:prstGeom>
          <a:solidFill>
            <a:schemeClr val="accent4">
              <a:lumMod val="40000"/>
              <a:lumOff val="60000"/>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ADF21036-DD81-C247-9ACB-EAADFBD8E5F7}"/>
              </a:ext>
            </a:extLst>
          </p:cNvPr>
          <p:cNvSpPr txBox="1"/>
          <p:nvPr/>
        </p:nvSpPr>
        <p:spPr>
          <a:xfrm>
            <a:off x="3195027" y="6037825"/>
            <a:ext cx="1451114" cy="400110"/>
          </a:xfrm>
          <a:prstGeom prst="rect">
            <a:avLst/>
          </a:prstGeom>
          <a:solidFill>
            <a:schemeClr val="accent2">
              <a:lumMod val="40000"/>
              <a:lumOff val="60000"/>
              <a:alpha val="60000"/>
            </a:schemeClr>
          </a:solidFill>
          <a:ln>
            <a:solidFill>
              <a:schemeClr val="accent5"/>
            </a:solidFill>
          </a:ln>
        </p:spPr>
        <p:txBody>
          <a:bodyPr wrap="square" rtlCol="0">
            <a:spAutoFit/>
          </a:bodyPr>
          <a:lstStyle/>
          <a:p>
            <a:pPr algn="ctr"/>
            <a:r>
              <a:rPr lang="es-ES" sz="2000" b="1" i="1" dirty="0" err="1">
                <a:solidFill>
                  <a:schemeClr val="accent5"/>
                </a:solidFill>
              </a:rPr>
              <a:t>forget</a:t>
            </a:r>
            <a:r>
              <a:rPr lang="es-ES" sz="2000" b="1" i="1" dirty="0">
                <a:solidFill>
                  <a:schemeClr val="accent5"/>
                </a:solidFill>
              </a:rPr>
              <a:t> </a:t>
            </a:r>
            <a:r>
              <a:rPr lang="es-ES" sz="2000" b="1" i="1" dirty="0" err="1">
                <a:solidFill>
                  <a:schemeClr val="accent5"/>
                </a:solidFill>
              </a:rPr>
              <a:t>Gate</a:t>
            </a:r>
            <a:endParaRPr lang="es-ES" dirty="0">
              <a:solidFill>
                <a:schemeClr val="accent5"/>
              </a:solidFill>
            </a:endParaRPr>
          </a:p>
        </p:txBody>
      </p:sp>
      <p:sp>
        <p:nvSpPr>
          <p:cNvPr id="15" name="CuadroTexto 14">
            <a:extLst>
              <a:ext uri="{FF2B5EF4-FFF2-40B4-BE49-F238E27FC236}">
                <a16:creationId xmlns:a16="http://schemas.microsoft.com/office/drawing/2014/main" id="{B6F7B915-0DEA-3A4C-8D71-4569E73BF5B1}"/>
              </a:ext>
            </a:extLst>
          </p:cNvPr>
          <p:cNvSpPr txBox="1"/>
          <p:nvPr/>
        </p:nvSpPr>
        <p:spPr>
          <a:xfrm>
            <a:off x="3991235" y="1475333"/>
            <a:ext cx="1371599" cy="400110"/>
          </a:xfrm>
          <a:prstGeom prst="rect">
            <a:avLst/>
          </a:prstGeom>
          <a:solidFill>
            <a:schemeClr val="accent5">
              <a:lumMod val="40000"/>
              <a:lumOff val="60000"/>
              <a:alpha val="60000"/>
            </a:schemeClr>
          </a:solidFill>
          <a:ln>
            <a:solidFill>
              <a:schemeClr val="accent2"/>
            </a:solidFill>
          </a:ln>
        </p:spPr>
        <p:txBody>
          <a:bodyPr wrap="square" rtlCol="0">
            <a:spAutoFit/>
          </a:bodyPr>
          <a:lstStyle/>
          <a:p>
            <a:pPr algn="ctr"/>
            <a:r>
              <a:rPr lang="es-ES" sz="2000" b="1" i="1" dirty="0">
                <a:solidFill>
                  <a:schemeClr val="accent2"/>
                </a:solidFill>
              </a:rPr>
              <a:t>Input </a:t>
            </a:r>
            <a:r>
              <a:rPr lang="es-ES" sz="2000" b="1" i="1" dirty="0" err="1">
                <a:solidFill>
                  <a:schemeClr val="accent2"/>
                </a:solidFill>
              </a:rPr>
              <a:t>Gate</a:t>
            </a:r>
            <a:endParaRPr lang="es-ES" dirty="0">
              <a:solidFill>
                <a:schemeClr val="accent2"/>
              </a:solidFill>
            </a:endParaRPr>
          </a:p>
        </p:txBody>
      </p:sp>
      <p:sp>
        <p:nvSpPr>
          <p:cNvPr id="16" name="CuadroTexto 15">
            <a:extLst>
              <a:ext uri="{FF2B5EF4-FFF2-40B4-BE49-F238E27FC236}">
                <a16:creationId xmlns:a16="http://schemas.microsoft.com/office/drawing/2014/main" id="{5C4F55AB-F1E2-AA49-933F-AB530172C286}"/>
              </a:ext>
            </a:extLst>
          </p:cNvPr>
          <p:cNvSpPr txBox="1"/>
          <p:nvPr/>
        </p:nvSpPr>
        <p:spPr>
          <a:xfrm>
            <a:off x="6202821" y="1475333"/>
            <a:ext cx="1586533" cy="400110"/>
          </a:xfrm>
          <a:prstGeom prst="rect">
            <a:avLst/>
          </a:prstGeom>
          <a:solidFill>
            <a:schemeClr val="accent4">
              <a:lumMod val="40000"/>
              <a:lumOff val="60000"/>
              <a:alpha val="60000"/>
            </a:schemeClr>
          </a:solidFill>
          <a:ln>
            <a:solidFill>
              <a:schemeClr val="tx1"/>
            </a:solidFill>
          </a:ln>
        </p:spPr>
        <p:txBody>
          <a:bodyPr wrap="square" rtlCol="0">
            <a:spAutoFit/>
          </a:bodyPr>
          <a:lstStyle/>
          <a:p>
            <a:pPr algn="ctr"/>
            <a:r>
              <a:rPr lang="es-ES" sz="2000" b="1" i="1" dirty="0"/>
              <a:t>Output </a:t>
            </a:r>
            <a:r>
              <a:rPr lang="es-ES" sz="2000" b="1" i="1" dirty="0" err="1"/>
              <a:t>Gate</a:t>
            </a:r>
            <a:endParaRPr lang="es-ES" dirty="0"/>
          </a:p>
        </p:txBody>
      </p:sp>
      <p:sp>
        <p:nvSpPr>
          <p:cNvPr id="17" name="CuadroTexto 16">
            <a:extLst>
              <a:ext uri="{FF2B5EF4-FFF2-40B4-BE49-F238E27FC236}">
                <a16:creationId xmlns:a16="http://schemas.microsoft.com/office/drawing/2014/main" id="{8A54753C-55F2-C64F-9DDF-A7F601E265FC}"/>
              </a:ext>
            </a:extLst>
          </p:cNvPr>
          <p:cNvSpPr txBox="1"/>
          <p:nvPr/>
        </p:nvSpPr>
        <p:spPr>
          <a:xfrm>
            <a:off x="9591857" y="1875443"/>
            <a:ext cx="1344454" cy="400110"/>
          </a:xfrm>
          <a:prstGeom prst="rect">
            <a:avLst/>
          </a:prstGeom>
          <a:solidFill>
            <a:schemeClr val="bg2">
              <a:lumMod val="90000"/>
              <a:alpha val="60000"/>
            </a:schemeClr>
          </a:solidFill>
          <a:ln>
            <a:solidFill>
              <a:schemeClr val="tx1"/>
            </a:solidFill>
          </a:ln>
        </p:spPr>
        <p:txBody>
          <a:bodyPr wrap="square" rtlCol="0">
            <a:spAutoFit/>
          </a:bodyPr>
          <a:lstStyle/>
          <a:p>
            <a:pPr algn="ctr"/>
            <a:r>
              <a:rPr lang="es-ES" sz="2000" b="1" i="1" dirty="0" err="1">
                <a:solidFill>
                  <a:srgbClr val="7030A0"/>
                </a:solidFill>
              </a:rPr>
              <a:t>State</a:t>
            </a:r>
            <a:r>
              <a:rPr lang="es-ES" sz="2000" b="1" i="1" dirty="0">
                <a:solidFill>
                  <a:srgbClr val="7030A0"/>
                </a:solidFill>
              </a:rPr>
              <a:t> </a:t>
            </a:r>
            <a:r>
              <a:rPr lang="es-ES" sz="2000" b="1" i="1" dirty="0" err="1">
                <a:solidFill>
                  <a:srgbClr val="7030A0"/>
                </a:solidFill>
              </a:rPr>
              <a:t>Cell</a:t>
            </a:r>
            <a:endParaRPr lang="es-ES" dirty="0">
              <a:solidFill>
                <a:srgbClr val="7030A0"/>
              </a:solidFill>
            </a:endParaRPr>
          </a:p>
        </p:txBody>
      </p:sp>
      <p:sp>
        <p:nvSpPr>
          <p:cNvPr id="18" name="Rectángulo redondeado 17">
            <a:extLst>
              <a:ext uri="{FF2B5EF4-FFF2-40B4-BE49-F238E27FC236}">
                <a16:creationId xmlns:a16="http://schemas.microsoft.com/office/drawing/2014/main" id="{50FB569D-4615-BC44-BEF6-6197A7719A3F}"/>
              </a:ext>
            </a:extLst>
          </p:cNvPr>
          <p:cNvSpPr/>
          <p:nvPr/>
        </p:nvSpPr>
        <p:spPr>
          <a:xfrm>
            <a:off x="5440822" y="2899819"/>
            <a:ext cx="675772" cy="2087815"/>
          </a:xfrm>
          <a:prstGeom prst="roundRect">
            <a:avLst/>
          </a:prstGeom>
          <a:solidFill>
            <a:srgbClr val="00B0F0">
              <a:alpha val="30000"/>
            </a:srgb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2B280921-62BB-FF46-A0CD-948E767F836D}"/>
              </a:ext>
            </a:extLst>
          </p:cNvPr>
          <p:cNvSpPr txBox="1"/>
          <p:nvPr/>
        </p:nvSpPr>
        <p:spPr>
          <a:xfrm>
            <a:off x="5440822" y="6019289"/>
            <a:ext cx="2003856" cy="400110"/>
          </a:xfrm>
          <a:prstGeom prst="rect">
            <a:avLst/>
          </a:prstGeom>
          <a:solidFill>
            <a:srgbClr val="00B0F0">
              <a:alpha val="60000"/>
            </a:srgbClr>
          </a:solidFill>
          <a:ln>
            <a:solidFill>
              <a:schemeClr val="tx1"/>
            </a:solidFill>
          </a:ln>
        </p:spPr>
        <p:txBody>
          <a:bodyPr wrap="square" rtlCol="0">
            <a:spAutoFit/>
          </a:bodyPr>
          <a:lstStyle/>
          <a:p>
            <a:pPr algn="ctr"/>
            <a:r>
              <a:rPr lang="es-ES" sz="2000" b="1" i="1" dirty="0" err="1"/>
              <a:t>Candidate</a:t>
            </a:r>
            <a:r>
              <a:rPr lang="es-ES" sz="2000" b="1" i="1" dirty="0"/>
              <a:t> </a:t>
            </a:r>
            <a:r>
              <a:rPr lang="es-ES" sz="2000" b="1" i="1" dirty="0" err="1"/>
              <a:t>Gate</a:t>
            </a:r>
            <a:endParaRPr lang="es-ES" dirty="0"/>
          </a:p>
        </p:txBody>
      </p:sp>
      <p:cxnSp>
        <p:nvCxnSpPr>
          <p:cNvPr id="7" name="Conector recto de flecha 6">
            <a:extLst>
              <a:ext uri="{FF2B5EF4-FFF2-40B4-BE49-F238E27FC236}">
                <a16:creationId xmlns:a16="http://schemas.microsoft.com/office/drawing/2014/main" id="{BD00E58E-B461-914D-8F86-B6A395AE2010}"/>
              </a:ext>
            </a:extLst>
          </p:cNvPr>
          <p:cNvCxnSpPr>
            <a:stCxn id="10" idx="2"/>
            <a:endCxn id="14" idx="0"/>
          </p:cNvCxnSpPr>
          <p:nvPr/>
        </p:nvCxnSpPr>
        <p:spPr>
          <a:xfrm flipH="1">
            <a:off x="3920584" y="5024706"/>
            <a:ext cx="416638" cy="10131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13F2DD18-6F77-7341-A991-26C33F7A71AF}"/>
              </a:ext>
            </a:extLst>
          </p:cNvPr>
          <p:cNvCxnSpPr>
            <a:stCxn id="18" idx="2"/>
            <a:endCxn id="19" idx="0"/>
          </p:cNvCxnSpPr>
          <p:nvPr/>
        </p:nvCxnSpPr>
        <p:spPr>
          <a:xfrm>
            <a:off x="5778708" y="4987634"/>
            <a:ext cx="664042" cy="103165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2DACE60C-5D73-4444-BFD0-18132610327A}"/>
              </a:ext>
            </a:extLst>
          </p:cNvPr>
          <p:cNvCxnSpPr>
            <a:stCxn id="11" idx="0"/>
            <a:endCxn id="15" idx="2"/>
          </p:cNvCxnSpPr>
          <p:nvPr/>
        </p:nvCxnSpPr>
        <p:spPr>
          <a:xfrm flipH="1" flipV="1">
            <a:off x="4677035" y="1875443"/>
            <a:ext cx="376880" cy="102437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E0100976-87F9-FF40-9AF2-36E3725872F2}"/>
              </a:ext>
            </a:extLst>
          </p:cNvPr>
          <p:cNvCxnSpPr>
            <a:cxnSpLocks/>
            <a:stCxn id="12" idx="0"/>
            <a:endCxn id="16" idx="2"/>
          </p:cNvCxnSpPr>
          <p:nvPr/>
        </p:nvCxnSpPr>
        <p:spPr>
          <a:xfrm flipV="1">
            <a:off x="6888621" y="1875443"/>
            <a:ext cx="107467" cy="1024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B76F6E9E-0577-0F47-AF86-E668542539D3}"/>
              </a:ext>
            </a:extLst>
          </p:cNvPr>
          <p:cNvCxnSpPr>
            <a:stCxn id="13" idx="3"/>
            <a:endCxn id="17" idx="1"/>
          </p:cNvCxnSpPr>
          <p:nvPr/>
        </p:nvCxnSpPr>
        <p:spPr>
          <a:xfrm flipV="1">
            <a:off x="8192530" y="2075498"/>
            <a:ext cx="1399327" cy="98448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980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a:solidFill>
                  <a:schemeClr val="accent5">
                    <a:lumMod val="75000"/>
                  </a:schemeClr>
                </a:solidFill>
                <a:latin typeface="+mn-lt"/>
              </a:rPr>
              <a:t>Neurona Artificial</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6147486" cy="4908336"/>
          </a:xfrm>
        </p:spPr>
        <p:txBody>
          <a:bodyPr anchor="t">
            <a:normAutofit/>
          </a:bodyPr>
          <a:lstStyle/>
          <a:p>
            <a:pPr algn="just">
              <a:lnSpc>
                <a:spcPct val="100000"/>
              </a:lnSpc>
            </a:pPr>
            <a:r>
              <a:rPr lang="es-ES" sz="1800" dirty="0"/>
              <a:t>En 1943 el neurólogo Warren McCulloch y el matemático Walter Harry Pitts introducen un modelo matemático simple de neurona.</a:t>
            </a:r>
          </a:p>
          <a:p>
            <a:pPr algn="just">
              <a:lnSpc>
                <a:spcPct val="100000"/>
              </a:lnSpc>
            </a:pPr>
            <a:endParaRPr lang="es-ES" sz="1800" dirty="0"/>
          </a:p>
          <a:p>
            <a:pPr algn="just">
              <a:lnSpc>
                <a:spcPct val="100000"/>
              </a:lnSpc>
            </a:pPr>
            <a:r>
              <a:rPr lang="es-ES" sz="1800" dirty="0"/>
              <a:t>Este modelo es conocido como la </a:t>
            </a:r>
            <a:r>
              <a:rPr lang="es-ES" sz="1800" b="1" i="1" dirty="0">
                <a:solidFill>
                  <a:schemeClr val="accent2"/>
                </a:solidFill>
              </a:rPr>
              <a:t>Neurona de McCulloch-Pitts</a:t>
            </a:r>
            <a:r>
              <a:rPr lang="es-ES" sz="1800" dirty="0"/>
              <a:t> que modela el comportamiento de una neurona natural.</a:t>
            </a:r>
          </a:p>
          <a:p>
            <a:pPr algn="just">
              <a:lnSpc>
                <a:spcPct val="100000"/>
              </a:lnSpc>
            </a:pPr>
            <a:endParaRPr lang="es-ES" sz="1800" dirty="0"/>
          </a:p>
          <a:p>
            <a:pPr lvl="1" algn="just">
              <a:lnSpc>
                <a:spcPct val="100000"/>
              </a:lnSpc>
            </a:pPr>
            <a:r>
              <a:rPr lang="es-ES" sz="1200" b="1" dirty="0"/>
              <a:t>X</a:t>
            </a:r>
            <a:r>
              <a:rPr lang="es-ES" sz="1200" b="1" baseline="-25000" dirty="0"/>
              <a:t>i</a:t>
            </a:r>
            <a:r>
              <a:rPr lang="es-ES" sz="1200" dirty="0"/>
              <a:t>: valores de las entradas</a:t>
            </a:r>
          </a:p>
          <a:p>
            <a:pPr lvl="1" algn="just">
              <a:lnSpc>
                <a:spcPct val="100000"/>
              </a:lnSpc>
            </a:pPr>
            <a:r>
              <a:rPr lang="es-ES" sz="1200" b="1" dirty="0" err="1"/>
              <a:t>W</a:t>
            </a:r>
            <a:r>
              <a:rPr lang="es-ES" sz="1200" b="1" baseline="-25000" dirty="0" err="1"/>
              <a:t>i</a:t>
            </a:r>
            <a:r>
              <a:rPr lang="es-ES" sz="1200" dirty="0"/>
              <a:t>: es el peso de la conexión entre la entrada y el cuerpo de la neurona</a:t>
            </a:r>
          </a:p>
          <a:p>
            <a:pPr lvl="1" algn="just">
              <a:lnSpc>
                <a:spcPct val="100000"/>
              </a:lnSpc>
            </a:pPr>
            <a:r>
              <a:rPr lang="es-ES" sz="1200" b="1" dirty="0"/>
              <a:t>Ɵ</a:t>
            </a:r>
            <a:r>
              <a:rPr lang="es-ES" sz="1200" dirty="0"/>
              <a:t>: es el valor del umbral</a:t>
            </a:r>
          </a:p>
          <a:p>
            <a:pPr lvl="1" algn="just">
              <a:lnSpc>
                <a:spcPct val="100000"/>
              </a:lnSpc>
            </a:pPr>
            <a:r>
              <a:rPr lang="es-ES" sz="1200" b="1" dirty="0"/>
              <a:t>S</a:t>
            </a:r>
            <a:r>
              <a:rPr lang="es-ES" sz="1200" dirty="0"/>
              <a:t>: es la función de activación (a priori función no lineal)</a:t>
            </a:r>
          </a:p>
          <a:p>
            <a:pPr lvl="1" algn="just">
              <a:lnSpc>
                <a:spcPct val="100000"/>
              </a:lnSpc>
            </a:pPr>
            <a:r>
              <a:rPr lang="es-ES" sz="1200" b="1" dirty="0"/>
              <a:t>O</a:t>
            </a:r>
            <a:r>
              <a:rPr lang="es-ES" sz="1200" dirty="0"/>
              <a:t>: la salida de la neurona</a:t>
            </a: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7</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699D09C2-502C-495B-987F-FB2FA07BB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294" y="2975918"/>
            <a:ext cx="2988032" cy="1800000"/>
          </a:xfrm>
          <a:prstGeom prst="rect">
            <a:avLst/>
          </a:prstGeom>
        </p:spPr>
      </p:pic>
      <p:sp>
        <p:nvSpPr>
          <p:cNvPr id="15" name="CuadroTexto 14">
            <a:extLst>
              <a:ext uri="{FF2B5EF4-FFF2-40B4-BE49-F238E27FC236}">
                <a16:creationId xmlns:a16="http://schemas.microsoft.com/office/drawing/2014/main" id="{3BD30990-89E1-41DE-AEEA-5E73277AA60B}"/>
              </a:ext>
            </a:extLst>
          </p:cNvPr>
          <p:cNvSpPr txBox="1"/>
          <p:nvPr/>
        </p:nvSpPr>
        <p:spPr>
          <a:xfrm>
            <a:off x="8349288" y="2639082"/>
            <a:ext cx="852377" cy="246221"/>
          </a:xfrm>
          <a:prstGeom prst="rect">
            <a:avLst/>
          </a:prstGeom>
          <a:noFill/>
        </p:spPr>
        <p:txBody>
          <a:bodyPr wrap="square" rtlCol="0">
            <a:spAutoFit/>
          </a:bodyPr>
          <a:lstStyle/>
          <a:p>
            <a:r>
              <a:rPr lang="es-ES" sz="1000" b="1" dirty="0">
                <a:solidFill>
                  <a:schemeClr val="accent1"/>
                </a:solidFill>
              </a:rPr>
              <a:t>DENDRITAS</a:t>
            </a:r>
          </a:p>
        </p:txBody>
      </p:sp>
      <p:sp>
        <p:nvSpPr>
          <p:cNvPr id="16" name="CuadroTexto 15">
            <a:extLst>
              <a:ext uri="{FF2B5EF4-FFF2-40B4-BE49-F238E27FC236}">
                <a16:creationId xmlns:a16="http://schemas.microsoft.com/office/drawing/2014/main" id="{3534AE8A-86C1-4084-9162-003ED063B016}"/>
              </a:ext>
            </a:extLst>
          </p:cNvPr>
          <p:cNvSpPr txBox="1"/>
          <p:nvPr/>
        </p:nvSpPr>
        <p:spPr>
          <a:xfrm>
            <a:off x="9836218" y="3182779"/>
            <a:ext cx="718747" cy="246221"/>
          </a:xfrm>
          <a:prstGeom prst="rect">
            <a:avLst/>
          </a:prstGeom>
          <a:noFill/>
        </p:spPr>
        <p:txBody>
          <a:bodyPr wrap="square" rtlCol="0">
            <a:spAutoFit/>
          </a:bodyPr>
          <a:lstStyle/>
          <a:p>
            <a:r>
              <a:rPr lang="es-ES" sz="1000" b="1" dirty="0">
                <a:solidFill>
                  <a:srgbClr val="FF0000"/>
                </a:solidFill>
              </a:rPr>
              <a:t>CUERPO</a:t>
            </a:r>
          </a:p>
        </p:txBody>
      </p:sp>
      <p:sp>
        <p:nvSpPr>
          <p:cNvPr id="17" name="CuadroTexto 16">
            <a:extLst>
              <a:ext uri="{FF2B5EF4-FFF2-40B4-BE49-F238E27FC236}">
                <a16:creationId xmlns:a16="http://schemas.microsoft.com/office/drawing/2014/main" id="{052AE1B5-401C-4DDD-9849-F9573E850C11}"/>
              </a:ext>
            </a:extLst>
          </p:cNvPr>
          <p:cNvSpPr txBox="1"/>
          <p:nvPr/>
        </p:nvSpPr>
        <p:spPr>
          <a:xfrm>
            <a:off x="10859645" y="3429000"/>
            <a:ext cx="609361" cy="246221"/>
          </a:xfrm>
          <a:prstGeom prst="rect">
            <a:avLst/>
          </a:prstGeom>
          <a:noFill/>
        </p:spPr>
        <p:txBody>
          <a:bodyPr wrap="square" rtlCol="0">
            <a:spAutoFit/>
          </a:bodyPr>
          <a:lstStyle/>
          <a:p>
            <a:r>
              <a:rPr lang="es-ES" sz="1000" b="1" dirty="0">
                <a:solidFill>
                  <a:schemeClr val="accent6"/>
                </a:solidFill>
              </a:rPr>
              <a:t>AXON</a:t>
            </a:r>
          </a:p>
        </p:txBody>
      </p:sp>
    </p:spTree>
    <p:extLst>
      <p:ext uri="{BB962C8B-B14F-4D97-AF65-F5344CB8AC3E}">
        <p14:creationId xmlns:p14="http://schemas.microsoft.com/office/powerpoint/2010/main" val="505716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b="1" dirty="0">
                <a:solidFill>
                  <a:schemeClr val="accent5">
                    <a:lumMod val="75000"/>
                  </a:schemeClr>
                </a:solidFill>
              </a:rPr>
              <a:t>LSTM – Long Short-</a:t>
            </a:r>
            <a:r>
              <a:rPr lang="es-ES" b="1" dirty="0" err="1">
                <a:solidFill>
                  <a:schemeClr val="accent5">
                    <a:lumMod val="75000"/>
                  </a:schemeClr>
                </a:solidFill>
              </a:rPr>
              <a:t>Term</a:t>
            </a:r>
            <a:r>
              <a:rPr lang="es-ES" b="1" dirty="0">
                <a:solidFill>
                  <a:schemeClr val="accent5">
                    <a:lumMod val="75000"/>
                  </a:schemeClr>
                </a:solidFill>
              </a:rPr>
              <a:t> </a:t>
            </a:r>
            <a:r>
              <a:rPr lang="es-ES" b="1" dirty="0" err="1">
                <a:solidFill>
                  <a:schemeClr val="accent5">
                    <a:lumMod val="75000"/>
                  </a:schemeClr>
                </a:solidFill>
              </a:rPr>
              <a:t>Memory</a:t>
            </a:r>
            <a:endParaRPr lang="es-ES" b="1" dirty="0">
              <a:solidFill>
                <a:schemeClr val="accent5">
                  <a:lumMod val="75000"/>
                </a:schemeClr>
              </a:solidFill>
              <a:latin typeface="+mn-lt"/>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70</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B563253-EF2E-A44F-8C2B-8B95578FFCC7}"/>
              </a:ext>
            </a:extLst>
          </p:cNvPr>
          <p:cNvPicPr>
            <a:picLocks noChangeAspect="1"/>
          </p:cNvPicPr>
          <p:nvPr/>
        </p:nvPicPr>
        <p:blipFill rotWithShape="1">
          <a:blip r:embed="rId2"/>
          <a:srcRect l="3556" t="3157" r="6572" b="1840"/>
          <a:stretch/>
        </p:blipFill>
        <p:spPr>
          <a:xfrm>
            <a:off x="1477879" y="1317683"/>
            <a:ext cx="4618121" cy="2962183"/>
          </a:xfrm>
          <a:prstGeom prst="rect">
            <a:avLst/>
          </a:prstGeom>
        </p:spPr>
      </p:pic>
      <p:sp>
        <p:nvSpPr>
          <p:cNvPr id="4" name="CuadroTexto 3"/>
          <p:cNvSpPr txBox="1"/>
          <p:nvPr/>
        </p:nvSpPr>
        <p:spPr>
          <a:xfrm>
            <a:off x="321791" y="4644991"/>
            <a:ext cx="11548418" cy="171136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s-ES" b="1" i="1" dirty="0"/>
              <a:t>f</a:t>
            </a:r>
            <a:r>
              <a:rPr lang="es-ES" b="1" i="1" baseline="-25000" dirty="0"/>
              <a:t>t</a:t>
            </a:r>
            <a:r>
              <a:rPr lang="es-ES" b="1" i="1" dirty="0"/>
              <a:t> → </a:t>
            </a:r>
            <a:r>
              <a:rPr lang="es-ES" b="1" i="1" dirty="0" err="1"/>
              <a:t>forget</a:t>
            </a:r>
            <a:r>
              <a:rPr lang="es-ES" b="1" i="1" dirty="0"/>
              <a:t> </a:t>
            </a:r>
            <a:r>
              <a:rPr lang="es-ES" b="1" i="1" dirty="0" err="1"/>
              <a:t>gate</a:t>
            </a:r>
            <a:r>
              <a:rPr lang="es-ES" b="1" i="1" dirty="0"/>
              <a:t> </a:t>
            </a:r>
            <a:r>
              <a:rPr lang="es-ES" dirty="0"/>
              <a:t>(Puerta de olvido): </a:t>
            </a:r>
            <a:r>
              <a:rPr lang="es-ES" sz="1600" dirty="0"/>
              <a:t>Que parte de la información del pasado no es importante.</a:t>
            </a:r>
          </a:p>
          <a:p>
            <a:pPr marL="285750" indent="-285750">
              <a:lnSpc>
                <a:spcPct val="150000"/>
              </a:lnSpc>
              <a:buFont typeface="Arial" panose="020B0604020202020204" pitchFamily="34" charset="0"/>
              <a:buChar char="•"/>
            </a:pPr>
            <a:r>
              <a:rPr lang="es-ES" b="1" i="1" dirty="0" err="1"/>
              <a:t>i</a:t>
            </a:r>
            <a:r>
              <a:rPr lang="es-ES" b="1" i="1" baseline="-25000" dirty="0" err="1"/>
              <a:t>t</a:t>
            </a:r>
            <a:r>
              <a:rPr lang="es-ES" b="1" i="1" dirty="0"/>
              <a:t> → input </a:t>
            </a:r>
            <a:r>
              <a:rPr lang="es-ES" b="1" i="1" dirty="0" err="1"/>
              <a:t>gate</a:t>
            </a:r>
            <a:r>
              <a:rPr lang="es-ES" b="1" i="1" dirty="0"/>
              <a:t> </a:t>
            </a:r>
            <a:r>
              <a:rPr lang="es-ES" dirty="0"/>
              <a:t>(Puerta de olvido): </a:t>
            </a:r>
            <a:r>
              <a:rPr lang="es-ES" sz="1600" dirty="0"/>
              <a:t>De la información actual, hay algo que sea importante para recordar.</a:t>
            </a:r>
          </a:p>
          <a:p>
            <a:pPr marL="285750" indent="-285750">
              <a:lnSpc>
                <a:spcPct val="150000"/>
              </a:lnSpc>
              <a:buFont typeface="Arial" panose="020B0604020202020204" pitchFamily="34" charset="0"/>
              <a:buChar char="•"/>
            </a:pPr>
            <a:r>
              <a:rPr lang="es-ES" b="1" i="1" dirty="0" err="1"/>
              <a:t>c</a:t>
            </a:r>
            <a:r>
              <a:rPr lang="es-ES" b="1" i="1" baseline="-25000" dirty="0" err="1"/>
              <a:t>t</a:t>
            </a:r>
            <a:r>
              <a:rPr lang="es-ES" b="1" i="1" dirty="0"/>
              <a:t> → </a:t>
            </a:r>
            <a:r>
              <a:rPr lang="es-ES" b="1" i="1" dirty="0" err="1"/>
              <a:t>candidate</a:t>
            </a:r>
            <a:r>
              <a:rPr lang="es-ES" b="1" i="1" dirty="0"/>
              <a:t> </a:t>
            </a:r>
            <a:r>
              <a:rPr lang="es-ES" b="1" i="1" dirty="0" err="1"/>
              <a:t>gate</a:t>
            </a:r>
            <a:r>
              <a:rPr lang="es-ES" b="1" i="1" dirty="0"/>
              <a:t> </a:t>
            </a:r>
            <a:r>
              <a:rPr lang="es-ES" dirty="0"/>
              <a:t>(Puerta de olvido): </a:t>
            </a:r>
            <a:r>
              <a:rPr lang="es-ES" sz="1600" dirty="0"/>
              <a:t>Si hay algo importante que recordar, cómo lo combinamos con la información del pasado</a:t>
            </a:r>
          </a:p>
          <a:p>
            <a:pPr marL="285750" indent="-285750">
              <a:lnSpc>
                <a:spcPct val="150000"/>
              </a:lnSpc>
              <a:buFont typeface="Arial" panose="020B0604020202020204" pitchFamily="34" charset="0"/>
              <a:buChar char="•"/>
            </a:pPr>
            <a:r>
              <a:rPr lang="es-ES" b="1" i="1" dirty="0" err="1"/>
              <a:t>o</a:t>
            </a:r>
            <a:r>
              <a:rPr lang="es-ES" b="1" i="1" baseline="-25000" dirty="0" err="1"/>
              <a:t>t</a:t>
            </a:r>
            <a:r>
              <a:rPr lang="es-ES" b="1" i="1" dirty="0"/>
              <a:t> → output </a:t>
            </a:r>
            <a:r>
              <a:rPr lang="es-ES" b="1" i="1" dirty="0" err="1"/>
              <a:t>gate</a:t>
            </a:r>
            <a:r>
              <a:rPr lang="es-ES" b="1" i="1" dirty="0"/>
              <a:t> </a:t>
            </a:r>
            <a:r>
              <a:rPr lang="es-ES" dirty="0"/>
              <a:t>(Puerta de olvido): </a:t>
            </a:r>
            <a:r>
              <a:rPr lang="es-ES" sz="1600" dirty="0"/>
              <a:t>Que información es importante a corto plazo</a:t>
            </a:r>
          </a:p>
        </p:txBody>
      </p:sp>
      <mc:AlternateContent xmlns:mc="http://schemas.openxmlformats.org/markup-compatibility/2006" xmlns:a14="http://schemas.microsoft.com/office/drawing/2010/main">
        <mc:Choice Requires="a14">
          <p:sp>
            <p:nvSpPr>
              <p:cNvPr id="9" name="CuadroTexto 8"/>
              <p:cNvSpPr txBox="1"/>
              <p:nvPr/>
            </p:nvSpPr>
            <p:spPr>
              <a:xfrm>
                <a:off x="7284132" y="1512171"/>
                <a:ext cx="3429989" cy="2573205"/>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𝑓</m:t>
                          </m:r>
                        </m:e>
                        <m:sub>
                          <m:r>
                            <a:rPr lang="es-ES" b="0" i="1" smtClean="0">
                              <a:latin typeface="Cambria Math" panose="02040503050406030204" pitchFamily="18" charset="0"/>
                            </a:rPr>
                            <m:t>𝑡</m:t>
                          </m:r>
                        </m:sub>
                      </m:sSub>
                      <m:r>
                        <a:rPr lang="es-ES" b="0" i="1" smtClean="0">
                          <a:latin typeface="Cambria Math" panose="02040503050406030204" pitchFamily="18" charset="0"/>
                        </a:rPr>
                        <m:t>=</m:t>
                      </m:r>
                      <m:r>
                        <a:rPr lang="es-ES" b="0" i="1" smtClean="0">
                          <a:latin typeface="Cambria Math" panose="02040503050406030204" pitchFamily="18" charset="0"/>
                        </a:rPr>
                        <m:t>𝑠𝑖𝑔𝑚𝑜𝑖𝑑</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𝑊</m:t>
                              </m:r>
                            </m:e>
                            <m:sub>
                              <m:r>
                                <a:rPr lang="es-ES" b="0" i="1" smtClean="0">
                                  <a:latin typeface="Cambria Math" panose="02040503050406030204" pitchFamily="18" charset="0"/>
                                </a:rPr>
                                <m:t>𝑓</m:t>
                              </m:r>
                            </m:sub>
                          </m:sSub>
                          <m:r>
                            <a:rPr lang="es-ES" b="0" i="1" smtClean="0">
                              <a:latin typeface="Cambria Math" panose="02040503050406030204" pitchFamily="18" charset="0"/>
                            </a:rPr>
                            <m:t>·</m:t>
                          </m:r>
                          <m:d>
                            <m:dPr>
                              <m:begChr m:val="["/>
                              <m:endChr m:val="]"/>
                              <m:ctrlPr>
                                <a:rPr lang="es-ES" b="0" i="1" smtClean="0">
                                  <a:latin typeface="Cambria Math" panose="02040503050406030204" pitchFamily="18" charset="0"/>
                                </a:rPr>
                              </m:ctrlPr>
                            </m:dPr>
                            <m:e>
                              <m:sSub>
                                <m:sSubPr>
                                  <m:ctrlPr>
                                    <a:rPr lang="es-ES" i="1">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e>
                          </m:d>
                        </m:e>
                      </m:d>
                    </m:oMath>
                  </m:oMathPara>
                </a14:m>
                <a:endParaRPr lang="es-ES" b="0" dirty="0"/>
              </a:p>
              <a:p>
                <a:pPr>
                  <a:lnSpc>
                    <a:spcPct val="150000"/>
                  </a:lnSpc>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𝑖</m:t>
                          </m:r>
                        </m:e>
                        <m:sub>
                          <m:r>
                            <a:rPr lang="es-ES" i="1">
                              <a:latin typeface="Cambria Math" panose="02040503050406030204" pitchFamily="18" charset="0"/>
                            </a:rPr>
                            <m:t>𝑡</m:t>
                          </m:r>
                        </m:sub>
                      </m:sSub>
                      <m:r>
                        <a:rPr lang="es-ES" i="1">
                          <a:latin typeface="Cambria Math" panose="02040503050406030204" pitchFamily="18" charset="0"/>
                        </a:rPr>
                        <m:t>=</m:t>
                      </m:r>
                      <m:r>
                        <a:rPr lang="es-ES" i="1">
                          <a:latin typeface="Cambria Math" panose="02040503050406030204" pitchFamily="18" charset="0"/>
                        </a:rPr>
                        <m:t>𝑠𝑖𝑔𝑚𝑜𝑖𝑑</m:t>
                      </m:r>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𝑊</m:t>
                              </m:r>
                            </m:e>
                            <m:sub>
                              <m:r>
                                <a:rPr lang="es-ES" b="0" i="1" smtClean="0">
                                  <a:latin typeface="Cambria Math" panose="02040503050406030204" pitchFamily="18" charset="0"/>
                                </a:rPr>
                                <m:t>𝑖</m:t>
                              </m:r>
                            </m:sub>
                          </m:sSub>
                          <m:r>
                            <a:rPr lang="es-ES" i="1">
                              <a:latin typeface="Cambria Math" panose="02040503050406030204" pitchFamily="18" charset="0"/>
                            </a:rPr>
                            <m:t>·</m:t>
                          </m:r>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𝑡</m:t>
                                  </m:r>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sub>
                              </m:sSub>
                            </m:e>
                          </m:d>
                        </m:e>
                      </m:d>
                    </m:oMath>
                  </m:oMathPara>
                </a14:m>
                <a:endParaRPr lang="es-ES" dirty="0"/>
              </a:p>
              <a:p>
                <a:pPr>
                  <a:lnSpc>
                    <a:spcPct val="150000"/>
                  </a:lnSpc>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acc>
                            <m:accPr>
                              <m:chr m:val="̃"/>
                              <m:ctrlPr>
                                <a:rPr lang="es-ES" i="1" smtClean="0">
                                  <a:latin typeface="Cambria Math" panose="02040503050406030204" pitchFamily="18" charset="0"/>
                                </a:rPr>
                              </m:ctrlPr>
                            </m:accPr>
                            <m:e>
                              <m:r>
                                <a:rPr lang="es-ES" b="0" i="1" smtClean="0">
                                  <a:latin typeface="Cambria Math" panose="02040503050406030204" pitchFamily="18" charset="0"/>
                                </a:rPr>
                                <m:t>𝐶</m:t>
                              </m:r>
                            </m:e>
                          </m:acc>
                        </m:e>
                        <m:sub>
                          <m:r>
                            <a:rPr lang="es-ES" i="1">
                              <a:latin typeface="Cambria Math" panose="02040503050406030204" pitchFamily="18" charset="0"/>
                            </a:rPr>
                            <m:t>𝑡</m:t>
                          </m:r>
                        </m:sub>
                      </m:sSub>
                      <m:r>
                        <a:rPr lang="es-ES" i="1">
                          <a:latin typeface="Cambria Math" panose="02040503050406030204" pitchFamily="18" charset="0"/>
                        </a:rPr>
                        <m:t>=</m:t>
                      </m:r>
                      <m:r>
                        <a:rPr lang="es-ES" b="0" i="1" smtClean="0">
                          <a:latin typeface="Cambria Math" panose="02040503050406030204" pitchFamily="18" charset="0"/>
                        </a:rPr>
                        <m:t>𝑡𝑎𝑛h</m:t>
                      </m:r>
                      <m:d>
                        <m:dPr>
                          <m:ctrlPr>
                            <a:rPr lang="es-ES" b="0"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𝑊</m:t>
                              </m:r>
                            </m:e>
                            <m:sub>
                              <m:r>
                                <a:rPr lang="es-ES" b="0" i="1" smtClean="0">
                                  <a:latin typeface="Cambria Math" panose="02040503050406030204" pitchFamily="18" charset="0"/>
                                </a:rPr>
                                <m:t>𝑐</m:t>
                              </m:r>
                            </m:sub>
                          </m:sSub>
                          <m:r>
                            <a:rPr lang="es-ES" i="1">
                              <a:latin typeface="Cambria Math" panose="02040503050406030204" pitchFamily="18" charset="0"/>
                            </a:rPr>
                            <m:t>·</m:t>
                          </m:r>
                          <m:d>
                            <m:dPr>
                              <m:begChr m:val="["/>
                              <m:endChr m:val="]"/>
                              <m:ctrlPr>
                                <a:rPr lang="es-ES" i="1">
                                  <a:latin typeface="Cambria Math" panose="02040503050406030204" pitchFamily="18" charset="0"/>
                                </a:rPr>
                              </m:ctrlPr>
                            </m:dPr>
                            <m:e>
                              <m:sSub>
                                <m:sSubPr>
                                  <m:ctrlPr>
                                    <a:rPr lang="es-ES" i="1" smtClean="0">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𝑡</m:t>
                                  </m:r>
                                  <m:r>
                                    <a:rPr lang="es-ES" i="1">
                                      <a:latin typeface="Cambria Math" panose="02040503050406030204" pitchFamily="18" charset="0"/>
                                    </a:rPr>
                                    <m:t>−1</m:t>
                                  </m:r>
                                </m:sub>
                              </m:sSub>
                              <m:r>
                                <a:rPr lang="es-ES" i="1">
                                  <a:latin typeface="Cambria Math" panose="02040503050406030204" pitchFamily="18" charset="0"/>
                                </a:rPr>
                                <m:t>,</m:t>
                              </m:r>
                              <m:r>
                                <a:rPr lang="es-ES" b="0" i="1" smtClean="0">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sub>
                              </m:sSub>
                            </m:e>
                          </m:d>
                        </m:e>
                      </m:d>
                    </m:oMath>
                  </m:oMathPara>
                </a14:m>
                <a:endParaRPr lang="es-ES" dirty="0"/>
              </a:p>
              <a:p>
                <a:pPr>
                  <a:lnSpc>
                    <a:spcPct val="150000"/>
                  </a:lnSpc>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𝑜</m:t>
                          </m:r>
                        </m:e>
                        <m:sub>
                          <m:r>
                            <a:rPr lang="es-ES" i="1">
                              <a:latin typeface="Cambria Math" panose="02040503050406030204" pitchFamily="18" charset="0"/>
                            </a:rPr>
                            <m:t>𝑡</m:t>
                          </m:r>
                        </m:sub>
                      </m:sSub>
                      <m:r>
                        <a:rPr lang="es-ES" i="1">
                          <a:latin typeface="Cambria Math" panose="02040503050406030204" pitchFamily="18" charset="0"/>
                        </a:rPr>
                        <m:t>=</m:t>
                      </m:r>
                      <m:r>
                        <a:rPr lang="es-ES" i="1">
                          <a:latin typeface="Cambria Math" panose="02040503050406030204" pitchFamily="18" charset="0"/>
                        </a:rPr>
                        <m:t>𝑠𝑖𝑔𝑚𝑜𝑖𝑑</m:t>
                      </m:r>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𝑊</m:t>
                              </m:r>
                            </m:e>
                            <m:sub>
                              <m:r>
                                <a:rPr lang="es-ES" b="0" i="1" smtClean="0">
                                  <a:latin typeface="Cambria Math" panose="02040503050406030204" pitchFamily="18" charset="0"/>
                                </a:rPr>
                                <m:t>𝑜</m:t>
                              </m:r>
                            </m:sub>
                          </m:sSub>
                          <m:r>
                            <a:rPr lang="es-ES" i="1">
                              <a:latin typeface="Cambria Math" panose="02040503050406030204" pitchFamily="18" charset="0"/>
                            </a:rPr>
                            <m:t>·</m:t>
                          </m:r>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h</m:t>
                                  </m:r>
                                </m:e>
                                <m:sub>
                                  <m:r>
                                    <a:rPr lang="es-ES" i="1">
                                      <a:latin typeface="Cambria Math" panose="02040503050406030204" pitchFamily="18" charset="0"/>
                                    </a:rPr>
                                    <m:t>𝑡</m:t>
                                  </m:r>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sub>
                              </m:sSub>
                            </m:e>
                          </m:d>
                        </m:e>
                      </m:d>
                    </m:oMath>
                  </m:oMathPara>
                </a14:m>
                <a:endParaRPr lang="es-ES" dirty="0"/>
              </a:p>
              <a:p>
                <a:pPr>
                  <a:lnSpc>
                    <a:spcPct val="150000"/>
                  </a:lnSpc>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𝑡</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𝑡</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𝑡</m:t>
                          </m:r>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i="1">
                              <a:latin typeface="Cambria Math" panose="02040503050406030204" pitchFamily="18" charset="0"/>
                            </a:rPr>
                            <m:t>𝑡</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𝐶</m:t>
                              </m:r>
                            </m:e>
                          </m:acc>
                        </m:e>
                        <m:sub>
                          <m:r>
                            <a:rPr lang="es-ES" i="1">
                              <a:latin typeface="Cambria Math" panose="02040503050406030204" pitchFamily="18" charset="0"/>
                            </a:rPr>
                            <m:t>𝑡</m:t>
                          </m:r>
                        </m:sub>
                      </m:sSub>
                    </m:oMath>
                  </m:oMathPara>
                </a14:m>
                <a:endParaRPr lang="es-ES" dirty="0"/>
              </a:p>
              <a:p>
                <a:pPr>
                  <a:lnSpc>
                    <a:spcPct val="150000"/>
                  </a:lnSpc>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h</m:t>
                          </m:r>
                        </m:e>
                        <m:sub>
                          <m:r>
                            <a:rPr lang="es-ES" i="1">
                              <a:latin typeface="Cambria Math" panose="02040503050406030204" pitchFamily="18" charset="0"/>
                            </a:rPr>
                            <m:t>𝑡</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𝑜</m:t>
                          </m:r>
                        </m:e>
                        <m:sub>
                          <m:r>
                            <a:rPr lang="es-ES" i="1">
                              <a:latin typeface="Cambria Math" panose="02040503050406030204" pitchFamily="18" charset="0"/>
                            </a:rPr>
                            <m:t>𝑡</m:t>
                          </m:r>
                        </m:sub>
                      </m:sSub>
                      <m:r>
                        <a:rPr lang="es-ES" b="0" i="1" smtClean="0">
                          <a:latin typeface="Cambria Math" panose="02040503050406030204" pitchFamily="18" charset="0"/>
                        </a:rPr>
                        <m:t>∗</m:t>
                      </m:r>
                      <m:r>
                        <a:rPr lang="es-ES" b="0" i="1" smtClean="0">
                          <a:latin typeface="Cambria Math" panose="02040503050406030204" pitchFamily="18" charset="0"/>
                        </a:rPr>
                        <m:t>𝑡𝑎𝑛h</m:t>
                      </m:r>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𝑡</m:t>
                              </m:r>
                            </m:sub>
                          </m:sSub>
                        </m:e>
                      </m:d>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7284132" y="1512171"/>
                <a:ext cx="3429989" cy="2573205"/>
              </a:xfrm>
              <a:prstGeom prst="rect">
                <a:avLst/>
              </a:prstGeom>
              <a:blipFill>
                <a:blip r:embed="rId3"/>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4253161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b="1" dirty="0">
                <a:solidFill>
                  <a:schemeClr val="accent5">
                    <a:lumMod val="75000"/>
                  </a:schemeClr>
                </a:solidFill>
              </a:rPr>
              <a:t>LSTM – Long Short-</a:t>
            </a:r>
            <a:r>
              <a:rPr lang="es-ES" b="1" dirty="0" err="1">
                <a:solidFill>
                  <a:schemeClr val="accent5">
                    <a:lumMod val="75000"/>
                  </a:schemeClr>
                </a:solidFill>
              </a:rPr>
              <a:t>Term</a:t>
            </a:r>
            <a:r>
              <a:rPr lang="es-ES" b="1" dirty="0">
                <a:solidFill>
                  <a:schemeClr val="accent5">
                    <a:lumMod val="75000"/>
                  </a:schemeClr>
                </a:solidFill>
              </a:rPr>
              <a:t> </a:t>
            </a:r>
            <a:r>
              <a:rPr lang="es-ES" b="1" dirty="0" err="1">
                <a:solidFill>
                  <a:schemeClr val="accent5">
                    <a:lumMod val="75000"/>
                  </a:schemeClr>
                </a:solidFill>
              </a:rPr>
              <a:t>Memory</a:t>
            </a:r>
            <a:endParaRPr lang="es-ES" b="1" dirty="0">
              <a:solidFill>
                <a:schemeClr val="accent5">
                  <a:lumMod val="75000"/>
                </a:schemeClr>
              </a:solidFill>
              <a:latin typeface="+mn-lt"/>
            </a:endParaRPr>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71</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22" name="Picture 2" descr="https://upload.wikimedia.org/wikipedia/commons/thumb/6/63/Long_Short-Term_Memory.svg/1920px-Long_Short-Term_Memory.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0" y="1393320"/>
            <a:ext cx="10800000" cy="4803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75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4E65128-3417-4158-BC9C-E00850A2722A}"/>
              </a:ext>
            </a:extLst>
          </p:cNvPr>
          <p:cNvSpPr>
            <a:spLocks noGrp="1"/>
          </p:cNvSpPr>
          <p:nvPr>
            <p:ph type="sldNum" sz="quarter" idx="12"/>
          </p:nvPr>
        </p:nvSpPr>
        <p:spPr/>
        <p:txBody>
          <a:bodyPr/>
          <a:lstStyle/>
          <a:p>
            <a:fld id="{022E5588-4F17-4671-809B-01DC44419EF5}" type="slidenum">
              <a:rPr lang="es-ES" smtClean="0"/>
              <a:t>72</a:t>
            </a:fld>
            <a:endParaRPr lang="es-ES"/>
          </a:p>
        </p:txBody>
      </p:sp>
      <p:pic>
        <p:nvPicPr>
          <p:cNvPr id="9" name="Picture 6">
            <a:extLst>
              <a:ext uri="{FF2B5EF4-FFF2-40B4-BE49-F238E27FC236}">
                <a16:creationId xmlns:a16="http://schemas.microsoft.com/office/drawing/2014/main" id="{0A31F9B4-AC12-4537-A954-EE06FC064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40" y="261257"/>
            <a:ext cx="11780119" cy="5710335"/>
          </a:xfrm>
          <a:prstGeom prst="rect">
            <a:avLst/>
          </a:prstGeom>
        </p:spPr>
      </p:pic>
    </p:spTree>
    <p:extLst>
      <p:ext uri="{BB962C8B-B14F-4D97-AF65-F5344CB8AC3E}">
        <p14:creationId xmlns:p14="http://schemas.microsoft.com/office/powerpoint/2010/main" val="357559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Perceptrón</a:t>
            </a:r>
            <a:endParaRPr lang="es-ES" dirty="0">
              <a:solidFill>
                <a:schemeClr val="accent5">
                  <a:lumMod val="75000"/>
                </a:schemeClr>
              </a:solidFill>
              <a:latin typeface="+mn-lt"/>
            </a:endParaRP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68627"/>
                <a:ext cx="5257800" cy="4908336"/>
              </a:xfrm>
            </p:spPr>
            <p:txBody>
              <a:bodyPr anchor="t">
                <a:normAutofit/>
              </a:bodyPr>
              <a:lstStyle/>
              <a:p>
                <a:pPr algn="just">
                  <a:lnSpc>
                    <a:spcPct val="100000"/>
                  </a:lnSpc>
                </a:pPr>
                <a:r>
                  <a:rPr lang="es-ES" sz="1800" dirty="0"/>
                  <a:t>En 1957 el Psicólogo </a:t>
                </a:r>
                <a:r>
                  <a:rPr lang="es-ES" sz="1800" b="1" i="1" dirty="0">
                    <a:solidFill>
                      <a:schemeClr val="accent2"/>
                    </a:solidFill>
                  </a:rPr>
                  <a:t>Frank Rosenblatt </a:t>
                </a:r>
                <a:r>
                  <a:rPr lang="es-ES" sz="1800" dirty="0"/>
                  <a:t>introduce el </a:t>
                </a:r>
                <a:r>
                  <a:rPr lang="es-ES" sz="1800" b="1" i="1" dirty="0">
                    <a:solidFill>
                      <a:schemeClr val="accent2"/>
                    </a:solidFill>
                  </a:rPr>
                  <a:t>Perceptrón</a:t>
                </a:r>
                <a:r>
                  <a:rPr lang="es-ES" sz="1800" dirty="0"/>
                  <a:t> como un dispositivo hardware con capacidad de autoaprendizaje.</a:t>
                </a:r>
              </a:p>
              <a:p>
                <a:pPr algn="just">
                  <a:lnSpc>
                    <a:spcPct val="100000"/>
                  </a:lnSpc>
                </a:pPr>
                <a:endParaRPr lang="es-ES" sz="1800" dirty="0"/>
              </a:p>
              <a:p>
                <a:pPr algn="just">
                  <a:lnSpc>
                    <a:spcPct val="100000"/>
                  </a:lnSpc>
                </a:pPr>
                <a:r>
                  <a:rPr lang="es-ES" sz="1800" dirty="0"/>
                  <a:t>Este Perceptrón que pretende imitar la arquitectura de un cerebro humano, consta de una red con:</a:t>
                </a:r>
              </a:p>
              <a:p>
                <a:pPr algn="just">
                  <a:lnSpc>
                    <a:spcPct val="100000"/>
                  </a:lnSpc>
                </a:pPr>
                <a:endParaRPr lang="es-ES" sz="1800" dirty="0"/>
              </a:p>
              <a:p>
                <a:pPr lvl="1" algn="just">
                  <a:lnSpc>
                    <a:spcPct val="100000"/>
                  </a:lnSpc>
                </a:pPr>
                <a:r>
                  <a:rPr lang="es-ES" sz="1400" dirty="0"/>
                  <a:t>Una capa de entrada de entrada con N neuronas.</a:t>
                </a:r>
              </a:p>
              <a:p>
                <a:pPr lvl="1" algn="just">
                  <a:lnSpc>
                    <a:spcPct val="100000"/>
                  </a:lnSpc>
                </a:pPr>
                <a:r>
                  <a:rPr lang="es-ES" sz="1400" dirty="0"/>
                  <a:t>Una capa de salida de 1 neuronas.</a:t>
                </a:r>
              </a:p>
              <a:p>
                <a:pPr lvl="1" algn="just">
                  <a:lnSpc>
                    <a:spcPct val="100000"/>
                  </a:lnSpc>
                </a:pPr>
                <a:r>
                  <a:rPr lang="es-ES" sz="1400" dirty="0"/>
                  <a:t>Interconexiones entre todas las neuronas de la capa de entrada con todas las neuronas de la capa de salida.</a:t>
                </a:r>
              </a:p>
              <a:p>
                <a:pPr lvl="1" algn="just">
                  <a:lnSpc>
                    <a:spcPct val="100000"/>
                  </a:lnSpc>
                </a:pPr>
                <a:r>
                  <a:rPr lang="es-ES" sz="1400" dirty="0"/>
                  <a:t>Utiliza señales binarias tanto en la entrada como en la salida de las neuronas.</a:t>
                </a:r>
              </a:p>
              <a:p>
                <a:pPr lvl="1" algn="just">
                  <a:lnSpc>
                    <a:spcPct val="100000"/>
                  </a:lnSpc>
                </a:pPr>
                <a:r>
                  <a:rPr lang="es-ES" sz="1400" dirty="0"/>
                  <a:t>La función de activación es de tipo signo: </a:t>
                </a:r>
                <a14:m>
                  <m:oMath xmlns:m="http://schemas.openxmlformats.org/officeDocument/2006/math">
                    <m:r>
                      <a:rPr lang="es-ES" sz="1400" i="1" smtClean="0">
                        <a:latin typeface="Cambria Math" panose="02040503050406030204" pitchFamily="18" charset="0"/>
                      </a:rPr>
                      <m:t>𝑓</m:t>
                    </m:r>
                    <m:d>
                      <m:dPr>
                        <m:ctrlPr>
                          <a:rPr lang="es-ES" sz="1400" i="1" smtClean="0">
                            <a:latin typeface="Cambria Math" panose="02040503050406030204" pitchFamily="18" charset="0"/>
                          </a:rPr>
                        </m:ctrlPr>
                      </m:dPr>
                      <m:e>
                        <m:r>
                          <a:rPr lang="es-ES" sz="1400" i="1" smtClean="0">
                            <a:latin typeface="Cambria Math" panose="02040503050406030204" pitchFamily="18" charset="0"/>
                          </a:rPr>
                          <m:t>𝑥</m:t>
                        </m:r>
                      </m:e>
                    </m:d>
                    <m:r>
                      <a:rPr lang="es-ES" sz="1400" i="1" smtClean="0">
                        <a:latin typeface="Cambria Math" panose="02040503050406030204" pitchFamily="18" charset="0"/>
                      </a:rPr>
                      <m:t>=</m:t>
                    </m:r>
                    <m:d>
                      <m:dPr>
                        <m:begChr m:val="{"/>
                        <m:endChr m:val=""/>
                        <m:ctrlPr>
                          <a:rPr lang="es-ES" sz="1400" i="1" smtClean="0">
                            <a:latin typeface="Cambria Math" panose="02040503050406030204" pitchFamily="18" charset="0"/>
                          </a:rPr>
                        </m:ctrlPr>
                      </m:dPr>
                      <m:e>
                        <m:eqArr>
                          <m:eqArrPr>
                            <m:ctrlPr>
                              <a:rPr lang="es-ES" sz="1400" i="1" smtClean="0">
                                <a:latin typeface="Cambria Math" panose="02040503050406030204" pitchFamily="18" charset="0"/>
                              </a:rPr>
                            </m:ctrlPr>
                          </m:eqArrPr>
                          <m:e>
                            <m:r>
                              <a:rPr lang="es-ES" sz="1400" b="0" i="1" smtClean="0">
                                <a:latin typeface="Cambria Math" panose="02040503050406030204" pitchFamily="18" charset="0"/>
                              </a:rPr>
                              <m:t>0 </m:t>
                            </m:r>
                            <m:r>
                              <a:rPr lang="es-ES" sz="1400" i="1" smtClean="0">
                                <a:latin typeface="Cambria Math" panose="02040503050406030204" pitchFamily="18" charset="0"/>
                              </a:rPr>
                              <m:t>,  </m:t>
                            </m:r>
                            <m:r>
                              <a:rPr lang="es-ES" sz="1400" i="1" smtClean="0">
                                <a:latin typeface="Cambria Math" panose="02040503050406030204" pitchFamily="18" charset="0"/>
                              </a:rPr>
                              <m:t>𝑥</m:t>
                            </m:r>
                            <m:r>
                              <a:rPr lang="es-ES" sz="1400" i="1" smtClean="0">
                                <a:latin typeface="Cambria Math" panose="02040503050406030204" pitchFamily="18" charset="0"/>
                              </a:rPr>
                              <m:t>&lt;0</m:t>
                            </m:r>
                          </m:e>
                          <m:e>
                            <m:r>
                              <a:rPr lang="es-ES" sz="1400" i="1" smtClean="0">
                                <a:latin typeface="Cambria Math" panose="02040503050406030204" pitchFamily="18" charset="0"/>
                              </a:rPr>
                              <m:t>&amp;</m:t>
                            </m:r>
                            <m:r>
                              <a:rPr lang="es-ES" sz="1400" b="0" i="1" smtClean="0">
                                <a:latin typeface="Cambria Math" panose="02040503050406030204" pitchFamily="18" charset="0"/>
                              </a:rPr>
                              <m:t>1</m:t>
                            </m:r>
                            <m:r>
                              <a:rPr lang="es-ES" sz="1400" i="1" smtClean="0">
                                <a:latin typeface="Cambria Math" panose="02040503050406030204" pitchFamily="18" charset="0"/>
                              </a:rPr>
                              <m:t>  </m:t>
                            </m:r>
                            <m:r>
                              <a:rPr lang="es-ES" sz="1400" i="1" smtClean="0">
                                <a:latin typeface="Cambria Math" panose="02040503050406030204" pitchFamily="18" charset="0"/>
                              </a:rPr>
                              <m:t>𝑥</m:t>
                            </m:r>
                            <m:r>
                              <a:rPr lang="es-ES" sz="1400" i="1" smtClean="0">
                                <a:latin typeface="Cambria Math" panose="02040503050406030204" pitchFamily="18" charset="0"/>
                              </a:rPr>
                              <m:t>≥0</m:t>
                            </m:r>
                          </m:e>
                        </m:eqArr>
                      </m:e>
                    </m:d>
                  </m:oMath>
                </a14:m>
                <a:endParaRPr lang="es-ES" sz="1400" dirty="0"/>
              </a:p>
              <a:p>
                <a:pPr marL="457189" lvl="1" indent="0" algn="just">
                  <a:lnSpc>
                    <a:spcPct val="100000"/>
                  </a:lnSpc>
                  <a:buNone/>
                </a:pPr>
                <a:endParaRPr lang="es-ES" sz="1400" dirty="0"/>
              </a:p>
            </p:txBody>
          </p:sp>
        </mc:Choice>
        <mc:Fallback xmlns="">
          <p:sp>
            <p:nvSpPr>
              <p:cNvPr id="6" name="Marcador de contenido 5">
                <a:extLst>
                  <a:ext uri="{FF2B5EF4-FFF2-40B4-BE49-F238E27FC236}">
                    <a16:creationId xmlns:a16="http://schemas.microsoft.com/office/drawing/2014/main" id="{DAAB0447-68C3-4ACA-9725-1DBF9BF88CCF}"/>
                  </a:ext>
                </a:extLst>
              </p:cNvPr>
              <p:cNvSpPr>
                <a:spLocks noGrp="1" noRot="1" noChangeAspect="1" noMove="1" noResize="1" noEditPoints="1" noAdjustHandles="1" noChangeArrowheads="1" noChangeShapeType="1" noTextEdit="1"/>
              </p:cNvSpPr>
              <p:nvPr>
                <p:ph idx="1"/>
              </p:nvPr>
            </p:nvSpPr>
            <p:spPr>
              <a:xfrm>
                <a:off x="838200" y="1268627"/>
                <a:ext cx="5257800" cy="4908336"/>
              </a:xfrm>
              <a:blipFill>
                <a:blip r:embed="rId2"/>
                <a:stretch>
                  <a:fillRect l="-482" t="-517" r="-723" b="-21705"/>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8</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9D0E6D89-C5D4-469C-8FDB-90823F30E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472" y="1813864"/>
            <a:ext cx="4473328" cy="3497883"/>
          </a:xfrm>
          <a:prstGeom prst="rect">
            <a:avLst/>
          </a:prstGeom>
        </p:spPr>
      </p:pic>
    </p:spTree>
    <p:extLst>
      <p:ext uri="{BB962C8B-B14F-4D97-AF65-F5344CB8AC3E}">
        <p14:creationId xmlns:p14="http://schemas.microsoft.com/office/powerpoint/2010/main" val="79871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82549E3-8A01-4A0D-891C-EDF79FF25AD9}"/>
              </a:ext>
            </a:extLst>
          </p:cNvPr>
          <p:cNvSpPr>
            <a:spLocks noGrp="1"/>
          </p:cNvSpPr>
          <p:nvPr>
            <p:ph type="title"/>
          </p:nvPr>
        </p:nvSpPr>
        <p:spPr>
          <a:xfrm>
            <a:off x="838200" y="303429"/>
            <a:ext cx="10515600" cy="755219"/>
          </a:xfrm>
        </p:spPr>
        <p:txBody>
          <a:bodyPr>
            <a:normAutofit/>
          </a:bodyPr>
          <a:lstStyle/>
          <a:p>
            <a:r>
              <a:rPr lang="es-ES" dirty="0" err="1">
                <a:solidFill>
                  <a:schemeClr val="accent5">
                    <a:lumMod val="75000"/>
                  </a:schemeClr>
                </a:solidFill>
                <a:latin typeface="+mn-lt"/>
              </a:rPr>
              <a:t>Perceptrón</a:t>
            </a:r>
            <a:r>
              <a:rPr lang="es-ES" dirty="0">
                <a:solidFill>
                  <a:schemeClr val="accent5">
                    <a:lumMod val="75000"/>
                  </a:schemeClr>
                </a:solidFill>
                <a:latin typeface="+mn-lt"/>
              </a:rPr>
              <a:t> - Puerta AND</a:t>
            </a:r>
          </a:p>
        </p:txBody>
      </p:sp>
      <p:sp>
        <p:nvSpPr>
          <p:cNvPr id="6" name="Marcador de contenido 5">
            <a:extLst>
              <a:ext uri="{FF2B5EF4-FFF2-40B4-BE49-F238E27FC236}">
                <a16:creationId xmlns:a16="http://schemas.microsoft.com/office/drawing/2014/main" id="{DAAB0447-68C3-4ACA-9725-1DBF9BF88CCF}"/>
              </a:ext>
            </a:extLst>
          </p:cNvPr>
          <p:cNvSpPr>
            <a:spLocks noGrp="1"/>
          </p:cNvSpPr>
          <p:nvPr>
            <p:ph idx="1"/>
          </p:nvPr>
        </p:nvSpPr>
        <p:spPr>
          <a:xfrm>
            <a:off x="838200" y="1219658"/>
            <a:ext cx="10515600" cy="466689"/>
          </a:xfrm>
        </p:spPr>
        <p:txBody>
          <a:bodyPr anchor="t">
            <a:normAutofit/>
          </a:bodyPr>
          <a:lstStyle/>
          <a:p>
            <a:pPr algn="just">
              <a:lnSpc>
                <a:spcPct val="100000"/>
              </a:lnSpc>
            </a:pPr>
            <a:r>
              <a:rPr lang="es-ES" sz="1800" b="1" i="1" dirty="0">
                <a:solidFill>
                  <a:schemeClr val="accent2"/>
                </a:solidFill>
              </a:rPr>
              <a:t>Con el </a:t>
            </a:r>
            <a:r>
              <a:rPr lang="es-ES" sz="1800" b="1" i="1" dirty="0" err="1">
                <a:solidFill>
                  <a:schemeClr val="accent2"/>
                </a:solidFill>
              </a:rPr>
              <a:t>Perceptrón</a:t>
            </a:r>
            <a:r>
              <a:rPr lang="es-ES" sz="1800" b="1" i="1" dirty="0">
                <a:solidFill>
                  <a:schemeClr val="accent2"/>
                </a:solidFill>
              </a:rPr>
              <a:t> propuesto por Frank </a:t>
            </a:r>
            <a:r>
              <a:rPr lang="es-ES" sz="1800" b="1" i="1" dirty="0" err="1">
                <a:solidFill>
                  <a:schemeClr val="accent2"/>
                </a:solidFill>
              </a:rPr>
              <a:t>Rosenblatt</a:t>
            </a:r>
            <a:r>
              <a:rPr lang="es-ES" sz="1800" b="1" i="1" dirty="0">
                <a:solidFill>
                  <a:schemeClr val="accent2"/>
                </a:solidFill>
              </a:rPr>
              <a:t>  podemos </a:t>
            </a:r>
            <a:r>
              <a:rPr lang="es-ES" sz="1800" dirty="0"/>
              <a:t>aprender a resolver una Puerta AND.</a:t>
            </a:r>
            <a:endParaRPr lang="es-ES" sz="1400" dirty="0"/>
          </a:p>
        </p:txBody>
      </p:sp>
      <p:sp>
        <p:nvSpPr>
          <p:cNvPr id="2" name="Marcador de número de diapositiva 1">
            <a:extLst>
              <a:ext uri="{FF2B5EF4-FFF2-40B4-BE49-F238E27FC236}">
                <a16:creationId xmlns:a16="http://schemas.microsoft.com/office/drawing/2014/main" id="{1FBFF015-1AF5-44DC-9572-AA494EEC6C3D}"/>
              </a:ext>
            </a:extLst>
          </p:cNvPr>
          <p:cNvSpPr>
            <a:spLocks noGrp="1"/>
          </p:cNvSpPr>
          <p:nvPr>
            <p:ph type="sldNum" sz="quarter" idx="12"/>
          </p:nvPr>
        </p:nvSpPr>
        <p:spPr/>
        <p:txBody>
          <a:bodyPr/>
          <a:lstStyle/>
          <a:p>
            <a:fld id="{022E5588-4F17-4671-809B-01DC44419EF5}" type="slidenum">
              <a:rPr lang="es-ES" smtClean="0"/>
              <a:t>9</a:t>
            </a:fld>
            <a:endParaRPr lang="es-ES"/>
          </a:p>
        </p:txBody>
      </p:sp>
      <p:cxnSp>
        <p:nvCxnSpPr>
          <p:cNvPr id="8" name="Conector recto 7">
            <a:extLst>
              <a:ext uri="{FF2B5EF4-FFF2-40B4-BE49-F238E27FC236}">
                <a16:creationId xmlns:a16="http://schemas.microsoft.com/office/drawing/2014/main" id="{4800E6B1-9987-4FB3-A02D-0CA6CFCDFEC2}"/>
              </a:ext>
            </a:extLst>
          </p:cNvPr>
          <p:cNvCxnSpPr>
            <a:cxnSpLocks/>
          </p:cNvCxnSpPr>
          <p:nvPr/>
        </p:nvCxnSpPr>
        <p:spPr>
          <a:xfrm>
            <a:off x="838200" y="1058646"/>
            <a:ext cx="105156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2" name="Tabla 11">
            <a:extLst>
              <a:ext uri="{FF2B5EF4-FFF2-40B4-BE49-F238E27FC236}">
                <a16:creationId xmlns:a16="http://schemas.microsoft.com/office/drawing/2014/main" id="{C299AEFB-97D4-4E53-AA49-2DFC8B1580A6}"/>
              </a:ext>
            </a:extLst>
          </p:cNvPr>
          <p:cNvGraphicFramePr>
            <a:graphicFrameLocks noGrp="1"/>
          </p:cNvGraphicFramePr>
          <p:nvPr>
            <p:extLst>
              <p:ext uri="{D42A27DB-BD31-4B8C-83A1-F6EECF244321}">
                <p14:modId xmlns:p14="http://schemas.microsoft.com/office/powerpoint/2010/main" val="3912809684"/>
              </p:ext>
            </p:extLst>
          </p:nvPr>
        </p:nvGraphicFramePr>
        <p:xfrm>
          <a:off x="1100998" y="2395751"/>
          <a:ext cx="3388860" cy="1854200"/>
        </p:xfrm>
        <a:graphic>
          <a:graphicData uri="http://schemas.openxmlformats.org/drawingml/2006/table">
            <a:tbl>
              <a:tblPr firstRow="1" bandRow="1">
                <a:tableStyleId>{5940675A-B579-460E-94D1-54222C63F5DA}</a:tableStyleId>
              </a:tblPr>
              <a:tblGrid>
                <a:gridCol w="847215">
                  <a:extLst>
                    <a:ext uri="{9D8B030D-6E8A-4147-A177-3AD203B41FA5}">
                      <a16:colId xmlns:a16="http://schemas.microsoft.com/office/drawing/2014/main" val="3461469137"/>
                    </a:ext>
                  </a:extLst>
                </a:gridCol>
                <a:gridCol w="847215">
                  <a:extLst>
                    <a:ext uri="{9D8B030D-6E8A-4147-A177-3AD203B41FA5}">
                      <a16:colId xmlns:a16="http://schemas.microsoft.com/office/drawing/2014/main" val="1986459629"/>
                    </a:ext>
                  </a:extLst>
                </a:gridCol>
                <a:gridCol w="847215">
                  <a:extLst>
                    <a:ext uri="{9D8B030D-6E8A-4147-A177-3AD203B41FA5}">
                      <a16:colId xmlns:a16="http://schemas.microsoft.com/office/drawing/2014/main" val="3321839941"/>
                    </a:ext>
                  </a:extLst>
                </a:gridCol>
                <a:gridCol w="847215">
                  <a:extLst>
                    <a:ext uri="{9D8B030D-6E8A-4147-A177-3AD203B41FA5}">
                      <a16:colId xmlns:a16="http://schemas.microsoft.com/office/drawing/2014/main" val="2886336987"/>
                    </a:ext>
                  </a:extLst>
                </a:gridCol>
              </a:tblGrid>
              <a:tr h="370840">
                <a:tc>
                  <a:txBody>
                    <a:bodyPr/>
                    <a:lstStyle/>
                    <a:p>
                      <a:pPr algn="ctr"/>
                      <a:r>
                        <a:rPr lang="es-ES" dirty="0"/>
                        <a:t>b</a:t>
                      </a:r>
                      <a:r>
                        <a:rPr lang="es-ES" baseline="-25000" dirty="0"/>
                        <a:t>0</a:t>
                      </a:r>
                    </a:p>
                  </a:txBody>
                  <a:tcPr>
                    <a:solidFill>
                      <a:schemeClr val="bg1">
                        <a:lumMod val="85000"/>
                      </a:schemeClr>
                    </a:solidFill>
                  </a:tcPr>
                </a:tc>
                <a:tc>
                  <a:txBody>
                    <a:bodyPr/>
                    <a:lstStyle/>
                    <a:p>
                      <a:pPr algn="ctr"/>
                      <a:r>
                        <a:rPr lang="es-ES" dirty="0"/>
                        <a:t>X</a:t>
                      </a:r>
                      <a:r>
                        <a:rPr lang="es-ES" baseline="-25000" dirty="0"/>
                        <a:t>1</a:t>
                      </a:r>
                      <a:endParaRPr lang="es-ES" dirty="0"/>
                    </a:p>
                  </a:txBody>
                  <a:tcPr>
                    <a:solidFill>
                      <a:schemeClr val="bg1">
                        <a:lumMod val="85000"/>
                      </a:schemeClr>
                    </a:solidFill>
                  </a:tcPr>
                </a:tc>
                <a:tc>
                  <a:txBody>
                    <a:bodyPr/>
                    <a:lstStyle/>
                    <a:p>
                      <a:pPr algn="ctr"/>
                      <a:r>
                        <a:rPr lang="es-ES" dirty="0"/>
                        <a:t>X</a:t>
                      </a:r>
                      <a:r>
                        <a:rPr lang="es-ES" baseline="-25000" dirty="0"/>
                        <a:t>2</a:t>
                      </a:r>
                      <a:endParaRPr lang="es-ES" dirty="0"/>
                    </a:p>
                  </a:txBody>
                  <a:tcPr>
                    <a:solidFill>
                      <a:schemeClr val="bg1">
                        <a:lumMod val="85000"/>
                      </a:schemeClr>
                    </a:solidFill>
                  </a:tcPr>
                </a:tc>
                <a:tc>
                  <a:txBody>
                    <a:bodyPr/>
                    <a:lstStyle/>
                    <a:p>
                      <a:pPr algn="ctr"/>
                      <a:r>
                        <a:rPr lang="es-ES" dirty="0"/>
                        <a:t>y</a:t>
                      </a:r>
                    </a:p>
                  </a:txBody>
                  <a:tcPr>
                    <a:solidFill>
                      <a:schemeClr val="bg1">
                        <a:lumMod val="85000"/>
                      </a:schemeClr>
                    </a:solidFill>
                  </a:tcPr>
                </a:tc>
                <a:extLst>
                  <a:ext uri="{0D108BD9-81ED-4DB2-BD59-A6C34878D82A}">
                    <a16:rowId xmlns:a16="http://schemas.microsoft.com/office/drawing/2014/main" val="1600383896"/>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tc>
                <a:tc>
                  <a:txBody>
                    <a:bodyPr/>
                    <a:lstStyle/>
                    <a:p>
                      <a:pPr algn="ctr"/>
                      <a:r>
                        <a:rPr lang="es-ES" dirty="0"/>
                        <a:t>0</a:t>
                      </a:r>
                    </a:p>
                  </a:txBody>
                  <a:tcPr>
                    <a:solidFill>
                      <a:schemeClr val="accent6">
                        <a:lumMod val="40000"/>
                        <a:lumOff val="60000"/>
                      </a:schemeClr>
                    </a:solidFill>
                  </a:tcPr>
                </a:tc>
                <a:extLst>
                  <a:ext uri="{0D108BD9-81ED-4DB2-BD59-A6C34878D82A}">
                    <a16:rowId xmlns:a16="http://schemas.microsoft.com/office/drawing/2014/main" val="1874706395"/>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0</a:t>
                      </a:r>
                    </a:p>
                  </a:txBody>
                  <a:tcPr>
                    <a:solidFill>
                      <a:schemeClr val="accent6">
                        <a:lumMod val="40000"/>
                        <a:lumOff val="60000"/>
                      </a:schemeClr>
                    </a:solidFill>
                  </a:tcPr>
                </a:tc>
                <a:extLst>
                  <a:ext uri="{0D108BD9-81ED-4DB2-BD59-A6C34878D82A}">
                    <a16:rowId xmlns:a16="http://schemas.microsoft.com/office/drawing/2014/main" val="3776406037"/>
                  </a:ext>
                </a:extLst>
              </a:tr>
              <a:tr h="370840">
                <a:tc>
                  <a:txBody>
                    <a:bodyPr/>
                    <a:lstStyle/>
                    <a:p>
                      <a:pPr algn="ctr"/>
                      <a:r>
                        <a:rPr lang="es-ES" dirty="0"/>
                        <a:t>1</a:t>
                      </a:r>
                    </a:p>
                  </a:txBody>
                  <a:tcPr/>
                </a:tc>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solidFill>
                      <a:schemeClr val="accent6">
                        <a:lumMod val="40000"/>
                        <a:lumOff val="60000"/>
                      </a:schemeClr>
                    </a:solidFill>
                  </a:tcPr>
                </a:tc>
                <a:extLst>
                  <a:ext uri="{0D108BD9-81ED-4DB2-BD59-A6C34878D82A}">
                    <a16:rowId xmlns:a16="http://schemas.microsoft.com/office/drawing/2014/main" val="2732356642"/>
                  </a:ext>
                </a:extLst>
              </a:tr>
              <a:tr h="370840">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tc>
                <a:tc>
                  <a:txBody>
                    <a:bodyPr/>
                    <a:lstStyle/>
                    <a:p>
                      <a:pPr algn="ctr"/>
                      <a:r>
                        <a:rPr lang="es-ES" dirty="0"/>
                        <a:t>1</a:t>
                      </a:r>
                    </a:p>
                  </a:txBody>
                  <a:tcPr>
                    <a:solidFill>
                      <a:schemeClr val="accent6">
                        <a:lumMod val="40000"/>
                        <a:lumOff val="60000"/>
                      </a:schemeClr>
                    </a:solidFill>
                  </a:tcPr>
                </a:tc>
                <a:extLst>
                  <a:ext uri="{0D108BD9-81ED-4DB2-BD59-A6C34878D82A}">
                    <a16:rowId xmlns:a16="http://schemas.microsoft.com/office/drawing/2014/main" val="815794115"/>
                  </a:ext>
                </a:extLst>
              </a:tr>
            </a:tbl>
          </a:graphicData>
        </a:graphic>
      </p:graphicFrame>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D487BCB7-D8A0-41B1-8E97-8792AD9BBB9C}"/>
                  </a:ext>
                </a:extLst>
              </p:cNvPr>
              <p:cNvSpPr txBox="1"/>
              <p:nvPr/>
            </p:nvSpPr>
            <p:spPr>
              <a:xfrm>
                <a:off x="6862008" y="4372992"/>
                <a:ext cx="1488806" cy="369332"/>
              </a:xfrm>
              <a:prstGeom prst="rect">
                <a:avLst/>
              </a:prstGeom>
              <a:noFill/>
            </p:spPr>
            <p:txBody>
              <a:bodyPr wrap="none" lIns="0" tIns="0" rIns="0" bIns="0" rtlCol="0">
                <a:spAutoFit/>
              </a:bodyPr>
              <a:lstStyle/>
              <a:p>
                <a:r>
                  <a:rPr lang="es-ES" sz="1200" dirty="0"/>
                  <a:t>E</a:t>
                </a:r>
                <a14:m>
                  <m:oMath xmlns:m="http://schemas.openxmlformats.org/officeDocument/2006/math">
                    <m:r>
                      <a:rPr lang="es-ES" sz="1200" b="0" i="1" smtClean="0">
                        <a:latin typeface="Cambria Math" panose="02040503050406030204" pitchFamily="18" charset="0"/>
                      </a:rPr>
                      <m:t>𝑛𝑡𝑟𝑎𝑑𝑎</m:t>
                    </m:r>
                    <m:r>
                      <a:rPr lang="es-ES" sz="1200" b="0" i="1" smtClean="0">
                        <a:latin typeface="Cambria Math" panose="02040503050406030204" pitchFamily="18" charset="0"/>
                      </a:rPr>
                      <m:t>(</m:t>
                    </m:r>
                    <m:sSub>
                      <m:sSubPr>
                        <m:ctrlPr>
                          <a:rPr lang="es-ES" sz="1200" b="0" i="1" smtClean="0">
                            <a:latin typeface="Cambria Math" panose="02040503050406030204" pitchFamily="18" charset="0"/>
                          </a:rPr>
                        </m:ctrlPr>
                      </m:sSubPr>
                      <m:e>
                        <m:r>
                          <a:rPr lang="es-ES" sz="1200" b="0" i="1" smtClean="0">
                            <a:latin typeface="Cambria Math" panose="02040503050406030204" pitchFamily="18" charset="0"/>
                          </a:rPr>
                          <m:t>𝑏</m:t>
                        </m:r>
                      </m:e>
                      <m:sub>
                        <m:r>
                          <a:rPr lang="es-ES" sz="1200" b="0" i="1" smtClean="0">
                            <a:latin typeface="Cambria Math" panose="02040503050406030204" pitchFamily="18" charset="0"/>
                          </a:rPr>
                          <m:t>0</m:t>
                        </m:r>
                      </m:sub>
                    </m:sSub>
                    <m:r>
                      <a:rPr lang="es-ES" sz="1200" b="0" i="1" smtClean="0">
                        <a:latin typeface="Cambria Math" panose="02040503050406030204" pitchFamily="18" charset="0"/>
                      </a:rPr>
                      <m:t>,</m:t>
                    </m:r>
                    <m:sSub>
                      <m:sSubPr>
                        <m:ctrlPr>
                          <a:rPr lang="es-ES" sz="1200" i="1">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1</m:t>
                        </m:r>
                      </m:sub>
                    </m:sSub>
                  </m:oMath>
                </a14:m>
                <a:r>
                  <a:rPr lang="es-ES" sz="1200" dirty="0"/>
                  <a:t>, </a:t>
                </a:r>
                <a14:m>
                  <m:oMath xmlns:m="http://schemas.openxmlformats.org/officeDocument/2006/math">
                    <m:sSub>
                      <m:sSubPr>
                        <m:ctrlPr>
                          <a:rPr lang="es-ES" sz="1200" i="1">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2</m:t>
                        </m:r>
                      </m:sub>
                    </m:sSub>
                    <m:r>
                      <a:rPr lang="es-ES" sz="1200" b="0" i="1" smtClean="0">
                        <a:latin typeface="Cambria Math" panose="02040503050406030204" pitchFamily="18" charset="0"/>
                      </a:rPr>
                      <m:t>)=</m:t>
                    </m:r>
                  </m:oMath>
                </a14:m>
                <a:endParaRPr lang="es-ES" sz="1200" b="0" i="1" dirty="0">
                  <a:latin typeface="Cambria Math" panose="02040503050406030204" pitchFamily="18" charset="0"/>
                </a:endParaRPr>
              </a:p>
              <a:p>
                <a14:m>
                  <m:oMath xmlns:m="http://schemas.openxmlformats.org/officeDocument/2006/math">
                    <m:sSub>
                      <m:sSubPr>
                        <m:ctrlPr>
                          <a:rPr lang="es-ES" sz="1200" i="1">
                            <a:latin typeface="Cambria Math" panose="02040503050406030204" pitchFamily="18" charset="0"/>
                          </a:rPr>
                        </m:ctrlPr>
                      </m:sSubPr>
                      <m:e>
                        <m:r>
                          <a:rPr lang="es-ES" sz="1200" i="1">
                            <a:latin typeface="Cambria Math" panose="02040503050406030204" pitchFamily="18" charset="0"/>
                          </a:rPr>
                          <m:t>𝑤</m:t>
                        </m:r>
                      </m:e>
                      <m:sub>
                        <m:r>
                          <a:rPr lang="es-ES" sz="1200" i="1">
                            <a:latin typeface="Cambria Math" panose="02040503050406030204" pitchFamily="18" charset="0"/>
                          </a:rPr>
                          <m:t>0</m:t>
                        </m:r>
                      </m:sub>
                    </m:sSub>
                  </m:oMath>
                </a14:m>
                <a:r>
                  <a:rPr lang="es-ES" sz="1200" dirty="0"/>
                  <a:t> </a:t>
                </a:r>
                <a14:m>
                  <m:oMath xmlns:m="http://schemas.openxmlformats.org/officeDocument/2006/math">
                    <m:sSub>
                      <m:sSubPr>
                        <m:ctrlPr>
                          <a:rPr lang="es-ES" sz="1200" i="1" smtClean="0">
                            <a:latin typeface="Cambria Math" panose="02040503050406030204" pitchFamily="18" charset="0"/>
                          </a:rPr>
                        </m:ctrlPr>
                      </m:sSubPr>
                      <m:e>
                        <m:r>
                          <a:rPr lang="es-ES" sz="1200" b="0" i="1" smtClean="0">
                            <a:latin typeface="Cambria Math" panose="02040503050406030204" pitchFamily="18" charset="0"/>
                          </a:rPr>
                          <m:t>𝑏</m:t>
                        </m:r>
                      </m:e>
                      <m:sub>
                        <m:r>
                          <a:rPr lang="es-ES" sz="1200" i="1">
                            <a:latin typeface="Cambria Math" panose="02040503050406030204" pitchFamily="18" charset="0"/>
                          </a:rPr>
                          <m:t>0</m:t>
                        </m:r>
                      </m:sub>
                    </m:sSub>
                    <m:r>
                      <a:rPr lang="es-ES" sz="1200" b="0" i="1" smtClean="0">
                        <a:latin typeface="Cambria Math" panose="02040503050406030204" pitchFamily="18" charset="0"/>
                      </a:rPr>
                      <m:t>+</m:t>
                    </m:r>
                    <m:sSub>
                      <m:sSubPr>
                        <m:ctrlPr>
                          <a:rPr lang="es-ES" sz="1200" i="1">
                            <a:latin typeface="Cambria Math" panose="02040503050406030204" pitchFamily="18" charset="0"/>
                          </a:rPr>
                        </m:ctrlPr>
                      </m:sSubPr>
                      <m:e>
                        <m:r>
                          <a:rPr lang="es-ES" sz="1200" i="1">
                            <a:latin typeface="Cambria Math" panose="02040503050406030204" pitchFamily="18" charset="0"/>
                          </a:rPr>
                          <m:t>𝑤</m:t>
                        </m:r>
                      </m:e>
                      <m:sub>
                        <m:r>
                          <a:rPr lang="es-ES" sz="1200" b="0" i="1" smtClean="0">
                            <a:latin typeface="Cambria Math" panose="02040503050406030204" pitchFamily="18" charset="0"/>
                          </a:rPr>
                          <m:t>1</m:t>
                        </m:r>
                      </m:sub>
                    </m:sSub>
                    <m:r>
                      <m:rPr>
                        <m:nor/>
                      </m:rPr>
                      <a:rPr lang="es-ES" sz="1200" dirty="0"/>
                      <m:t> </m:t>
                    </m:r>
                    <m:sSub>
                      <m:sSubPr>
                        <m:ctrlPr>
                          <a:rPr lang="es-ES" sz="1200" i="1">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1</m:t>
                        </m:r>
                      </m:sub>
                    </m:sSub>
                    <m:r>
                      <a:rPr lang="es-ES" sz="1200" b="0" i="1" smtClean="0">
                        <a:latin typeface="Cambria Math" panose="02040503050406030204" pitchFamily="18" charset="0"/>
                      </a:rPr>
                      <m:t>+</m:t>
                    </m:r>
                    <m:sSub>
                      <m:sSubPr>
                        <m:ctrlPr>
                          <a:rPr lang="es-ES" sz="1200" i="1">
                            <a:latin typeface="Cambria Math" panose="02040503050406030204" pitchFamily="18" charset="0"/>
                          </a:rPr>
                        </m:ctrlPr>
                      </m:sSubPr>
                      <m:e>
                        <m:r>
                          <a:rPr lang="es-ES" sz="1200" i="1">
                            <a:latin typeface="Cambria Math" panose="02040503050406030204" pitchFamily="18" charset="0"/>
                          </a:rPr>
                          <m:t>𝑤</m:t>
                        </m:r>
                      </m:e>
                      <m:sub>
                        <m:r>
                          <a:rPr lang="es-ES" sz="1200" b="0" i="1" smtClean="0">
                            <a:latin typeface="Cambria Math" panose="02040503050406030204" pitchFamily="18" charset="0"/>
                          </a:rPr>
                          <m:t>2</m:t>
                        </m:r>
                      </m:sub>
                    </m:sSub>
                    <m:r>
                      <m:rPr>
                        <m:nor/>
                      </m:rPr>
                      <a:rPr lang="es-ES" sz="1200" dirty="0"/>
                      <m:t> </m:t>
                    </m:r>
                    <m:sSub>
                      <m:sSubPr>
                        <m:ctrlPr>
                          <a:rPr lang="es-ES" sz="1200" i="1">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2</m:t>
                        </m:r>
                      </m:sub>
                    </m:sSub>
                  </m:oMath>
                </a14:m>
                <a:endParaRPr lang="es-ES" sz="1200" dirty="0"/>
              </a:p>
            </p:txBody>
          </p:sp>
        </mc:Choice>
        <mc:Fallback xmlns="">
          <p:sp>
            <p:nvSpPr>
              <p:cNvPr id="13" name="CuadroTexto 12">
                <a:extLst>
                  <a:ext uri="{FF2B5EF4-FFF2-40B4-BE49-F238E27FC236}">
                    <a16:creationId xmlns:a16="http://schemas.microsoft.com/office/drawing/2014/main" id="{D487BCB7-D8A0-41B1-8E97-8792AD9BBB9C}"/>
                  </a:ext>
                </a:extLst>
              </p:cNvPr>
              <p:cNvSpPr txBox="1">
                <a:spLocks noRot="1" noChangeAspect="1" noMove="1" noResize="1" noEditPoints="1" noAdjustHandles="1" noChangeArrowheads="1" noChangeShapeType="1" noTextEdit="1"/>
              </p:cNvSpPr>
              <p:nvPr/>
            </p:nvSpPr>
            <p:spPr>
              <a:xfrm>
                <a:off x="6862008" y="4372992"/>
                <a:ext cx="1488806" cy="369332"/>
              </a:xfrm>
              <a:prstGeom prst="rect">
                <a:avLst/>
              </a:prstGeom>
              <a:blipFill>
                <a:blip r:embed="rId2"/>
                <a:stretch>
                  <a:fillRect l="-5932" t="-10000" r="-847" b="-20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7B631DDD-5AA2-422E-852B-9D144912FF44}"/>
                  </a:ext>
                </a:extLst>
              </p:cNvPr>
              <p:cNvSpPr/>
              <p:nvPr/>
            </p:nvSpPr>
            <p:spPr>
              <a:xfrm>
                <a:off x="8464710" y="4307172"/>
                <a:ext cx="1953502" cy="5043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ES" sz="1200" i="1" smtClean="0">
                          <a:latin typeface="Cambria Math" panose="02040503050406030204" pitchFamily="18" charset="0"/>
                        </a:rPr>
                        <m:t>s</m:t>
                      </m:r>
                      <m:r>
                        <a:rPr lang="es-ES" sz="1200" b="0" i="1" smtClean="0">
                          <a:latin typeface="Cambria Math" panose="02040503050406030204" pitchFamily="18" charset="0"/>
                        </a:rPr>
                        <m:t>𝑎𝑙𝑖𝑑𝑎</m:t>
                      </m:r>
                      <m:d>
                        <m:dPr>
                          <m:ctrlPr>
                            <a:rPr lang="es-ES" sz="1200" i="1">
                              <a:latin typeface="Cambria Math" panose="02040503050406030204" pitchFamily="18" charset="0"/>
                            </a:rPr>
                          </m:ctrlPr>
                        </m:dPr>
                        <m:e>
                          <m:r>
                            <a:rPr lang="es-ES" sz="1200" b="0" i="1" smtClean="0">
                              <a:latin typeface="Cambria Math" panose="02040503050406030204" pitchFamily="18" charset="0"/>
                            </a:rPr>
                            <m:t>𝑥</m:t>
                          </m:r>
                        </m:e>
                      </m:d>
                      <m:r>
                        <a:rPr lang="es-ES" sz="1200" i="1">
                          <a:latin typeface="Cambria Math" panose="02040503050406030204" pitchFamily="18" charset="0"/>
                        </a:rPr>
                        <m:t>=</m:t>
                      </m:r>
                      <m:d>
                        <m:dPr>
                          <m:begChr m:val="{"/>
                          <m:endChr m:val=""/>
                          <m:ctrlPr>
                            <a:rPr lang="es-ES" sz="1200" i="1">
                              <a:latin typeface="Cambria Math" panose="02040503050406030204" pitchFamily="18" charset="0"/>
                            </a:rPr>
                          </m:ctrlPr>
                        </m:dPr>
                        <m:e>
                          <m:eqArr>
                            <m:eqArrPr>
                              <m:ctrlPr>
                                <a:rPr lang="es-ES" sz="1200" i="1">
                                  <a:latin typeface="Cambria Math" panose="02040503050406030204" pitchFamily="18" charset="0"/>
                                </a:rPr>
                              </m:ctrlPr>
                            </m:eqArrPr>
                            <m:e>
                              <m:r>
                                <a:rPr lang="es-ES" sz="1200" i="1">
                                  <a:latin typeface="Cambria Math" panose="02040503050406030204" pitchFamily="18" charset="0"/>
                                </a:rPr>
                                <m:t>0, </m:t>
                              </m:r>
                              <m:r>
                                <a:rPr lang="es-ES" sz="1200" i="1">
                                  <a:latin typeface="Cambria Math" panose="02040503050406030204" pitchFamily="18" charset="0"/>
                                </a:rPr>
                                <m:t>𝑥</m:t>
                              </m:r>
                              <m:r>
                                <a:rPr lang="es-ES" sz="1200" i="1">
                                  <a:latin typeface="Cambria Math" panose="02040503050406030204" pitchFamily="18" charset="0"/>
                                </a:rPr>
                                <m:t>&lt;0</m:t>
                              </m:r>
                            </m:e>
                            <m:e>
                              <m:r>
                                <a:rPr lang="es-ES" sz="1200" i="1">
                                  <a:latin typeface="Cambria Math" panose="02040503050406030204" pitchFamily="18" charset="0"/>
                                </a:rPr>
                                <m:t>&amp;1, </m:t>
                              </m:r>
                              <m:r>
                                <a:rPr lang="es-ES" sz="1200" i="1">
                                  <a:latin typeface="Cambria Math" panose="02040503050406030204" pitchFamily="18" charset="0"/>
                                </a:rPr>
                                <m:t>𝑥</m:t>
                              </m:r>
                              <m:r>
                                <a:rPr lang="es-ES" sz="1200" i="1">
                                  <a:latin typeface="Cambria Math" panose="02040503050406030204" pitchFamily="18" charset="0"/>
                                </a:rPr>
                                <m:t>≥0</m:t>
                              </m:r>
                            </m:e>
                          </m:eqArr>
                        </m:e>
                      </m:d>
                      <m:r>
                        <a:rPr lang="es-ES" sz="1200" b="0" i="1" smtClean="0">
                          <a:latin typeface="Cambria Math" panose="02040503050406030204" pitchFamily="18" charset="0"/>
                        </a:rPr>
                        <m:t>=</m:t>
                      </m:r>
                      <m:r>
                        <a:rPr lang="es-ES" sz="1200" b="0" i="1" smtClean="0">
                          <a:latin typeface="Cambria Math" panose="02040503050406030204" pitchFamily="18" charset="0"/>
                        </a:rPr>
                        <m:t>𝑦</m:t>
                      </m:r>
                    </m:oMath>
                  </m:oMathPara>
                </a14:m>
                <a:endParaRPr lang="es-ES" sz="1200" dirty="0"/>
              </a:p>
            </p:txBody>
          </p:sp>
        </mc:Choice>
        <mc:Fallback xmlns="">
          <p:sp>
            <p:nvSpPr>
              <p:cNvPr id="14" name="Rectángulo 13">
                <a:extLst>
                  <a:ext uri="{FF2B5EF4-FFF2-40B4-BE49-F238E27FC236}">
                    <a16:creationId xmlns:a16="http://schemas.microsoft.com/office/drawing/2014/main" id="{7B631DDD-5AA2-422E-852B-9D144912FF44}"/>
                  </a:ext>
                </a:extLst>
              </p:cNvPr>
              <p:cNvSpPr>
                <a:spLocks noRot="1" noChangeAspect="1" noMove="1" noResize="1" noEditPoints="1" noAdjustHandles="1" noChangeArrowheads="1" noChangeShapeType="1" noTextEdit="1"/>
              </p:cNvSpPr>
              <p:nvPr/>
            </p:nvSpPr>
            <p:spPr>
              <a:xfrm>
                <a:off x="8464710" y="4307172"/>
                <a:ext cx="1953502" cy="504305"/>
              </a:xfrm>
              <a:prstGeom prst="rect">
                <a:avLst/>
              </a:prstGeom>
              <a:blipFill>
                <a:blip r:embed="rId3"/>
                <a:stretch>
                  <a:fillRect t="-170732" b="-243902"/>
                </a:stretch>
              </a:blipFill>
            </p:spPr>
            <p:txBody>
              <a:bodyPr/>
              <a:lstStyle/>
              <a:p>
                <a:r>
                  <a:rPr lang="es-ES">
                    <a:noFill/>
                  </a:rPr>
                  <a:t> </a:t>
                </a:r>
              </a:p>
            </p:txBody>
          </p:sp>
        </mc:Fallback>
      </mc:AlternateContent>
      <p:sp>
        <p:nvSpPr>
          <p:cNvPr id="3" name="CuadroTexto 2">
            <a:extLst>
              <a:ext uri="{FF2B5EF4-FFF2-40B4-BE49-F238E27FC236}">
                <a16:creationId xmlns:a16="http://schemas.microsoft.com/office/drawing/2014/main" id="{0C8BD91F-71A0-6744-8E19-0ED821D10F94}"/>
              </a:ext>
            </a:extLst>
          </p:cNvPr>
          <p:cNvSpPr txBox="1"/>
          <p:nvPr/>
        </p:nvSpPr>
        <p:spPr>
          <a:xfrm>
            <a:off x="7216218" y="2057337"/>
            <a:ext cx="723275" cy="369332"/>
          </a:xfrm>
          <a:prstGeom prst="rect">
            <a:avLst/>
          </a:prstGeom>
          <a:noFill/>
        </p:spPr>
        <p:txBody>
          <a:bodyPr wrap="none" rtlCol="0">
            <a:spAutoFit/>
          </a:bodyPr>
          <a:lstStyle/>
          <a:p>
            <a:r>
              <a:rPr lang="es-ES" dirty="0"/>
              <a:t>b</a:t>
            </a:r>
            <a:r>
              <a:rPr lang="es-ES" baseline="-25000" dirty="0"/>
              <a:t>0</a:t>
            </a:r>
            <a:r>
              <a:rPr lang="es-ES" dirty="0"/>
              <a:t> = 1</a:t>
            </a:r>
          </a:p>
        </p:txBody>
      </p:sp>
      <p:sp>
        <p:nvSpPr>
          <p:cNvPr id="17" name="CuadroTexto 16">
            <a:extLst>
              <a:ext uri="{FF2B5EF4-FFF2-40B4-BE49-F238E27FC236}">
                <a16:creationId xmlns:a16="http://schemas.microsoft.com/office/drawing/2014/main" id="{06DB512F-CC80-9442-9A6E-7ED3C93479C0}"/>
              </a:ext>
            </a:extLst>
          </p:cNvPr>
          <p:cNvSpPr txBox="1"/>
          <p:nvPr/>
        </p:nvSpPr>
        <p:spPr>
          <a:xfrm>
            <a:off x="5559990" y="3012732"/>
            <a:ext cx="383438" cy="369332"/>
          </a:xfrm>
          <a:prstGeom prst="rect">
            <a:avLst/>
          </a:prstGeom>
          <a:noFill/>
        </p:spPr>
        <p:txBody>
          <a:bodyPr wrap="none" rtlCol="0">
            <a:spAutoFit/>
          </a:bodyPr>
          <a:lstStyle/>
          <a:p>
            <a:r>
              <a:rPr lang="es-ES" dirty="0"/>
              <a:t>X</a:t>
            </a:r>
            <a:r>
              <a:rPr lang="es-ES" baseline="-25000" dirty="0"/>
              <a:t>1</a:t>
            </a:r>
          </a:p>
        </p:txBody>
      </p:sp>
      <p:sp>
        <p:nvSpPr>
          <p:cNvPr id="18" name="CuadroTexto 17">
            <a:extLst>
              <a:ext uri="{FF2B5EF4-FFF2-40B4-BE49-F238E27FC236}">
                <a16:creationId xmlns:a16="http://schemas.microsoft.com/office/drawing/2014/main" id="{883A9C9F-2014-CD45-9547-BFB19FC8E90D}"/>
              </a:ext>
            </a:extLst>
          </p:cNvPr>
          <p:cNvSpPr txBox="1"/>
          <p:nvPr/>
        </p:nvSpPr>
        <p:spPr>
          <a:xfrm>
            <a:off x="5559990" y="3863462"/>
            <a:ext cx="383438" cy="369332"/>
          </a:xfrm>
          <a:prstGeom prst="rect">
            <a:avLst/>
          </a:prstGeom>
          <a:noFill/>
        </p:spPr>
        <p:txBody>
          <a:bodyPr wrap="none" rtlCol="0">
            <a:spAutoFit/>
          </a:bodyPr>
          <a:lstStyle/>
          <a:p>
            <a:r>
              <a:rPr lang="es-ES" dirty="0"/>
              <a:t>X</a:t>
            </a:r>
            <a:r>
              <a:rPr lang="es-ES" baseline="-25000" dirty="0"/>
              <a:t>2</a:t>
            </a:r>
          </a:p>
        </p:txBody>
      </p:sp>
      <p:sp>
        <p:nvSpPr>
          <p:cNvPr id="4" name="Elipse 3">
            <a:extLst>
              <a:ext uri="{FF2B5EF4-FFF2-40B4-BE49-F238E27FC236}">
                <a16:creationId xmlns:a16="http://schemas.microsoft.com/office/drawing/2014/main" id="{528BD5F0-B417-6D4E-91A6-665748E0EB16}"/>
              </a:ext>
            </a:extLst>
          </p:cNvPr>
          <p:cNvSpPr>
            <a:spLocks noChangeAspect="1"/>
          </p:cNvSpPr>
          <p:nvPr/>
        </p:nvSpPr>
        <p:spPr>
          <a:xfrm>
            <a:off x="7039134" y="3157221"/>
            <a:ext cx="108065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w</a:t>
            </a:r>
            <a:r>
              <a:rPr lang="es-ES" sz="1600" baseline="-25000" dirty="0">
                <a:solidFill>
                  <a:schemeClr val="tx1"/>
                </a:solidFill>
              </a:rPr>
              <a:t>0</a:t>
            </a:r>
            <a:r>
              <a:rPr lang="es-ES" sz="1600" dirty="0">
                <a:solidFill>
                  <a:schemeClr val="tx1"/>
                </a:solidFill>
              </a:rPr>
              <a:t> b</a:t>
            </a:r>
            <a:r>
              <a:rPr lang="es-ES" sz="1600" baseline="-25000" dirty="0">
                <a:solidFill>
                  <a:schemeClr val="tx1"/>
                </a:solidFill>
              </a:rPr>
              <a:t>0</a:t>
            </a:r>
            <a:r>
              <a:rPr lang="es-ES" sz="1600" dirty="0">
                <a:solidFill>
                  <a:schemeClr val="tx1"/>
                </a:solidFill>
              </a:rPr>
              <a:t> + w</a:t>
            </a:r>
            <a:r>
              <a:rPr lang="es-ES" sz="1600" baseline="-25000" dirty="0">
                <a:solidFill>
                  <a:schemeClr val="tx1"/>
                </a:solidFill>
              </a:rPr>
              <a:t>1</a:t>
            </a:r>
            <a:r>
              <a:rPr lang="es-ES" sz="1600" dirty="0">
                <a:solidFill>
                  <a:schemeClr val="tx1"/>
                </a:solidFill>
              </a:rPr>
              <a:t> X</a:t>
            </a:r>
            <a:r>
              <a:rPr lang="es-ES" sz="1600" baseline="-25000" dirty="0">
                <a:solidFill>
                  <a:schemeClr val="tx1"/>
                </a:solidFill>
              </a:rPr>
              <a:t>1</a:t>
            </a:r>
            <a:r>
              <a:rPr lang="es-ES" sz="1600" dirty="0">
                <a:solidFill>
                  <a:schemeClr val="tx1"/>
                </a:solidFill>
              </a:rPr>
              <a:t> + w</a:t>
            </a:r>
            <a:r>
              <a:rPr lang="es-ES" sz="1600" baseline="-25000" dirty="0">
                <a:solidFill>
                  <a:schemeClr val="tx1"/>
                </a:solidFill>
              </a:rPr>
              <a:t>2</a:t>
            </a:r>
            <a:r>
              <a:rPr lang="es-ES" sz="1600" dirty="0">
                <a:solidFill>
                  <a:schemeClr val="tx1"/>
                </a:solidFill>
              </a:rPr>
              <a:t> X</a:t>
            </a:r>
            <a:r>
              <a:rPr lang="es-ES" sz="1600" baseline="-25000" dirty="0">
                <a:solidFill>
                  <a:schemeClr val="tx1"/>
                </a:solidFill>
              </a:rPr>
              <a:t>2</a:t>
            </a:r>
          </a:p>
        </p:txBody>
      </p:sp>
      <p:cxnSp>
        <p:nvCxnSpPr>
          <p:cNvPr id="9" name="Conector recto de flecha 8">
            <a:extLst>
              <a:ext uri="{FF2B5EF4-FFF2-40B4-BE49-F238E27FC236}">
                <a16:creationId xmlns:a16="http://schemas.microsoft.com/office/drawing/2014/main" id="{D88DA333-F286-A84F-A4E1-EA6FDAC0DEC1}"/>
              </a:ext>
            </a:extLst>
          </p:cNvPr>
          <p:cNvCxnSpPr>
            <a:cxnSpLocks/>
            <a:stCxn id="3" idx="2"/>
            <a:endCxn id="4" idx="0"/>
          </p:cNvCxnSpPr>
          <p:nvPr/>
        </p:nvCxnSpPr>
        <p:spPr>
          <a:xfrm>
            <a:off x="7577856" y="2426669"/>
            <a:ext cx="1603" cy="730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ector recto de flecha 23">
            <a:extLst>
              <a:ext uri="{FF2B5EF4-FFF2-40B4-BE49-F238E27FC236}">
                <a16:creationId xmlns:a16="http://schemas.microsoft.com/office/drawing/2014/main" id="{C7662E41-D70C-3B41-BCCE-FC1D9CC4133B}"/>
              </a:ext>
            </a:extLst>
          </p:cNvPr>
          <p:cNvCxnSpPr>
            <a:stCxn id="17" idx="3"/>
            <a:endCxn id="4" idx="2"/>
          </p:cNvCxnSpPr>
          <p:nvPr/>
        </p:nvCxnSpPr>
        <p:spPr>
          <a:xfrm>
            <a:off x="5943428" y="3197398"/>
            <a:ext cx="1095706" cy="4998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recto de flecha 25">
            <a:extLst>
              <a:ext uri="{FF2B5EF4-FFF2-40B4-BE49-F238E27FC236}">
                <a16:creationId xmlns:a16="http://schemas.microsoft.com/office/drawing/2014/main" id="{CF291A4E-EB71-A347-9752-7574F9623A9F}"/>
              </a:ext>
            </a:extLst>
          </p:cNvPr>
          <p:cNvCxnSpPr>
            <a:stCxn id="18" idx="3"/>
            <a:endCxn id="4" idx="2"/>
          </p:cNvCxnSpPr>
          <p:nvPr/>
        </p:nvCxnSpPr>
        <p:spPr>
          <a:xfrm flipV="1">
            <a:off x="5943428" y="3697221"/>
            <a:ext cx="1095706" cy="350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11BB81F3-18AF-144F-94C2-A8929C7EE2CA}"/>
              </a:ext>
            </a:extLst>
          </p:cNvPr>
          <p:cNvSpPr txBox="1"/>
          <p:nvPr/>
        </p:nvSpPr>
        <p:spPr>
          <a:xfrm>
            <a:off x="6048584" y="3661502"/>
            <a:ext cx="556563" cy="261610"/>
          </a:xfrm>
          <a:prstGeom prst="rect">
            <a:avLst/>
          </a:prstGeom>
          <a:noFill/>
        </p:spPr>
        <p:txBody>
          <a:bodyPr wrap="none" rtlCol="0">
            <a:spAutoFit/>
          </a:bodyPr>
          <a:lstStyle/>
          <a:p>
            <a:r>
              <a:rPr lang="es-ES" sz="1100" dirty="0"/>
              <a:t>w</a:t>
            </a:r>
            <a:r>
              <a:rPr lang="es-ES" sz="1100" baseline="-25000" dirty="0"/>
              <a:t>2 </a:t>
            </a:r>
            <a:r>
              <a:rPr lang="es-ES" sz="1100" dirty="0"/>
              <a:t>=¿?</a:t>
            </a:r>
          </a:p>
        </p:txBody>
      </p:sp>
      <p:sp>
        <p:nvSpPr>
          <p:cNvPr id="33" name="CuadroTexto 32">
            <a:extLst>
              <a:ext uri="{FF2B5EF4-FFF2-40B4-BE49-F238E27FC236}">
                <a16:creationId xmlns:a16="http://schemas.microsoft.com/office/drawing/2014/main" id="{3739C98F-1109-FF46-8AEA-D3D45EAC49C5}"/>
              </a:ext>
            </a:extLst>
          </p:cNvPr>
          <p:cNvSpPr txBox="1"/>
          <p:nvPr/>
        </p:nvSpPr>
        <p:spPr>
          <a:xfrm>
            <a:off x="6205471" y="3119000"/>
            <a:ext cx="556563" cy="261610"/>
          </a:xfrm>
          <a:prstGeom prst="rect">
            <a:avLst/>
          </a:prstGeom>
          <a:noFill/>
        </p:spPr>
        <p:txBody>
          <a:bodyPr wrap="none" rtlCol="0">
            <a:spAutoFit/>
          </a:bodyPr>
          <a:lstStyle/>
          <a:p>
            <a:r>
              <a:rPr lang="es-ES" sz="1100" dirty="0"/>
              <a:t>w</a:t>
            </a:r>
            <a:r>
              <a:rPr lang="es-ES" sz="1100" baseline="-25000" dirty="0"/>
              <a:t>1 </a:t>
            </a:r>
            <a:r>
              <a:rPr lang="es-ES" sz="1100" dirty="0"/>
              <a:t>=¿?</a:t>
            </a:r>
          </a:p>
        </p:txBody>
      </p:sp>
      <p:sp>
        <p:nvSpPr>
          <p:cNvPr id="34" name="CuadroTexto 33">
            <a:extLst>
              <a:ext uri="{FF2B5EF4-FFF2-40B4-BE49-F238E27FC236}">
                <a16:creationId xmlns:a16="http://schemas.microsoft.com/office/drawing/2014/main" id="{99912E62-E2A2-654D-9994-47BBCA6CF189}"/>
              </a:ext>
            </a:extLst>
          </p:cNvPr>
          <p:cNvSpPr txBox="1"/>
          <p:nvPr/>
        </p:nvSpPr>
        <p:spPr>
          <a:xfrm>
            <a:off x="7563221" y="2647410"/>
            <a:ext cx="556563" cy="261610"/>
          </a:xfrm>
          <a:prstGeom prst="rect">
            <a:avLst/>
          </a:prstGeom>
          <a:noFill/>
        </p:spPr>
        <p:txBody>
          <a:bodyPr wrap="none" rtlCol="0">
            <a:spAutoFit/>
          </a:bodyPr>
          <a:lstStyle/>
          <a:p>
            <a:r>
              <a:rPr lang="es-ES" sz="1100" dirty="0"/>
              <a:t>w</a:t>
            </a:r>
            <a:r>
              <a:rPr lang="es-ES" sz="1100" baseline="-25000" dirty="0"/>
              <a:t>0 </a:t>
            </a:r>
            <a:r>
              <a:rPr lang="es-ES" sz="1100" dirty="0"/>
              <a:t>=¿?</a:t>
            </a:r>
          </a:p>
        </p:txBody>
      </p:sp>
      <p:sp>
        <p:nvSpPr>
          <p:cNvPr id="35" name="Elipse 34">
            <a:extLst>
              <a:ext uri="{FF2B5EF4-FFF2-40B4-BE49-F238E27FC236}">
                <a16:creationId xmlns:a16="http://schemas.microsoft.com/office/drawing/2014/main" id="{02E4C84A-30B4-324C-94BE-7067BD068E7B}"/>
              </a:ext>
            </a:extLst>
          </p:cNvPr>
          <p:cNvSpPr>
            <a:spLocks noChangeAspect="1"/>
          </p:cNvSpPr>
          <p:nvPr/>
        </p:nvSpPr>
        <p:spPr>
          <a:xfrm>
            <a:off x="8770985" y="3155063"/>
            <a:ext cx="1080650" cy="10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baseline="-25000" dirty="0">
              <a:solidFill>
                <a:schemeClr val="tx1"/>
              </a:solidFill>
            </a:endParaRPr>
          </a:p>
        </p:txBody>
      </p:sp>
      <p:cxnSp>
        <p:nvCxnSpPr>
          <p:cNvPr id="38" name="Conector recto de flecha 37">
            <a:extLst>
              <a:ext uri="{FF2B5EF4-FFF2-40B4-BE49-F238E27FC236}">
                <a16:creationId xmlns:a16="http://schemas.microsoft.com/office/drawing/2014/main" id="{3B685B84-78D7-844A-A756-9D024C1FAFD5}"/>
              </a:ext>
            </a:extLst>
          </p:cNvPr>
          <p:cNvCxnSpPr>
            <a:stCxn id="4" idx="6"/>
            <a:endCxn id="35" idx="2"/>
          </p:cNvCxnSpPr>
          <p:nvPr/>
        </p:nvCxnSpPr>
        <p:spPr>
          <a:xfrm flipV="1">
            <a:off x="8119784" y="3695063"/>
            <a:ext cx="651201" cy="2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uadroTexto 38">
            <a:extLst>
              <a:ext uri="{FF2B5EF4-FFF2-40B4-BE49-F238E27FC236}">
                <a16:creationId xmlns:a16="http://schemas.microsoft.com/office/drawing/2014/main" id="{FBE48A68-7059-2D40-9B52-959A15AC05EA}"/>
              </a:ext>
            </a:extLst>
          </p:cNvPr>
          <p:cNvSpPr txBox="1"/>
          <p:nvPr/>
        </p:nvSpPr>
        <p:spPr>
          <a:xfrm>
            <a:off x="8291118" y="3451763"/>
            <a:ext cx="245580" cy="261610"/>
          </a:xfrm>
          <a:prstGeom prst="rect">
            <a:avLst/>
          </a:prstGeom>
          <a:noFill/>
        </p:spPr>
        <p:txBody>
          <a:bodyPr wrap="none" rtlCol="0">
            <a:spAutoFit/>
          </a:bodyPr>
          <a:lstStyle/>
          <a:p>
            <a:r>
              <a:rPr lang="es-ES" sz="1100" dirty="0"/>
              <a:t>x</a:t>
            </a:r>
          </a:p>
        </p:txBody>
      </p:sp>
      <mc:AlternateContent xmlns:mc="http://schemas.openxmlformats.org/markup-compatibility/2006" xmlns:a14="http://schemas.microsoft.com/office/drawing/2010/main">
        <mc:Choice Requires="a14">
          <p:sp>
            <p:nvSpPr>
              <p:cNvPr id="40" name="Rectángulo 39">
                <a:extLst>
                  <a:ext uri="{FF2B5EF4-FFF2-40B4-BE49-F238E27FC236}">
                    <a16:creationId xmlns:a16="http://schemas.microsoft.com/office/drawing/2014/main" id="{51B9AB4F-F11B-C847-9B1B-F5F36C344EE1}"/>
                  </a:ext>
                </a:extLst>
              </p:cNvPr>
              <p:cNvSpPr/>
              <p:nvPr/>
            </p:nvSpPr>
            <p:spPr>
              <a:xfrm>
                <a:off x="8700213" y="3453175"/>
                <a:ext cx="1222194" cy="4699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050" i="1" smtClean="0">
                          <a:latin typeface="Cambria Math" panose="02040503050406030204" pitchFamily="18" charset="0"/>
                        </a:rPr>
                        <m:t>𝑓</m:t>
                      </m:r>
                      <m:d>
                        <m:dPr>
                          <m:ctrlPr>
                            <a:rPr lang="es-ES" sz="1050" i="1">
                              <a:latin typeface="Cambria Math" panose="02040503050406030204" pitchFamily="18" charset="0"/>
                            </a:rPr>
                          </m:ctrlPr>
                        </m:dPr>
                        <m:e>
                          <m:r>
                            <a:rPr lang="es-ES" sz="1050" i="1">
                              <a:latin typeface="Cambria Math" panose="02040503050406030204" pitchFamily="18" charset="0"/>
                            </a:rPr>
                            <m:t>𝑥</m:t>
                          </m:r>
                        </m:e>
                      </m:d>
                      <m:r>
                        <a:rPr lang="es-ES" sz="1050" i="1">
                          <a:latin typeface="Cambria Math" panose="02040503050406030204" pitchFamily="18" charset="0"/>
                        </a:rPr>
                        <m:t>=</m:t>
                      </m:r>
                      <m:d>
                        <m:dPr>
                          <m:begChr m:val="{"/>
                          <m:endChr m:val=""/>
                          <m:ctrlPr>
                            <a:rPr lang="es-ES" sz="1050" i="1">
                              <a:latin typeface="Cambria Math" panose="02040503050406030204" pitchFamily="18" charset="0"/>
                            </a:rPr>
                          </m:ctrlPr>
                        </m:dPr>
                        <m:e>
                          <m:eqArr>
                            <m:eqArrPr>
                              <m:ctrlPr>
                                <a:rPr lang="es-ES" sz="1050" i="1">
                                  <a:latin typeface="Cambria Math" panose="02040503050406030204" pitchFamily="18" charset="0"/>
                                </a:rPr>
                              </m:ctrlPr>
                            </m:eqArrPr>
                            <m:e>
                              <m:r>
                                <a:rPr lang="es-ES" sz="1050" i="1">
                                  <a:latin typeface="Cambria Math" panose="02040503050406030204" pitchFamily="18" charset="0"/>
                                </a:rPr>
                                <m:t>0</m:t>
                              </m:r>
                              <m:r>
                                <a:rPr lang="es-ES" sz="1050" b="0" i="1" smtClean="0">
                                  <a:latin typeface="Cambria Math" panose="02040503050406030204" pitchFamily="18" charset="0"/>
                                </a:rPr>
                                <m:t>, </m:t>
                              </m:r>
                              <m:r>
                                <a:rPr lang="es-ES" sz="1050" i="1">
                                  <a:latin typeface="Cambria Math" panose="02040503050406030204" pitchFamily="18" charset="0"/>
                                </a:rPr>
                                <m:t>𝑥</m:t>
                              </m:r>
                              <m:r>
                                <a:rPr lang="es-ES" sz="1050" i="1">
                                  <a:latin typeface="Cambria Math" panose="02040503050406030204" pitchFamily="18" charset="0"/>
                                </a:rPr>
                                <m:t>&lt;0</m:t>
                              </m:r>
                            </m:e>
                            <m:e>
                              <m:r>
                                <a:rPr lang="es-ES" sz="1050" i="1">
                                  <a:latin typeface="Cambria Math" panose="02040503050406030204" pitchFamily="18" charset="0"/>
                                </a:rPr>
                                <m:t>&amp;1</m:t>
                              </m:r>
                              <m:r>
                                <a:rPr lang="es-ES" sz="1050" b="0" i="1" smtClean="0">
                                  <a:latin typeface="Cambria Math" panose="02040503050406030204" pitchFamily="18" charset="0"/>
                                </a:rPr>
                                <m:t>, </m:t>
                              </m:r>
                              <m:r>
                                <a:rPr lang="es-ES" sz="1050" i="1">
                                  <a:latin typeface="Cambria Math" panose="02040503050406030204" pitchFamily="18" charset="0"/>
                                </a:rPr>
                                <m:t>𝑥</m:t>
                              </m:r>
                              <m:r>
                                <a:rPr lang="es-ES" sz="1050" i="1">
                                  <a:latin typeface="Cambria Math" panose="02040503050406030204" pitchFamily="18" charset="0"/>
                                </a:rPr>
                                <m:t>≥0</m:t>
                              </m:r>
                            </m:e>
                          </m:eqArr>
                        </m:e>
                      </m:d>
                    </m:oMath>
                  </m:oMathPara>
                </a14:m>
                <a:endParaRPr lang="es-ES" sz="1050" dirty="0"/>
              </a:p>
            </p:txBody>
          </p:sp>
        </mc:Choice>
        <mc:Fallback xmlns="">
          <p:sp>
            <p:nvSpPr>
              <p:cNvPr id="40" name="Rectángulo 39">
                <a:extLst>
                  <a:ext uri="{FF2B5EF4-FFF2-40B4-BE49-F238E27FC236}">
                    <a16:creationId xmlns:a16="http://schemas.microsoft.com/office/drawing/2014/main" id="{51B9AB4F-F11B-C847-9B1B-F5F36C344EE1}"/>
                  </a:ext>
                </a:extLst>
              </p:cNvPr>
              <p:cNvSpPr>
                <a:spLocks noRot="1" noChangeAspect="1" noMove="1" noResize="1" noEditPoints="1" noAdjustHandles="1" noChangeArrowheads="1" noChangeShapeType="1" noTextEdit="1"/>
              </p:cNvSpPr>
              <p:nvPr/>
            </p:nvSpPr>
            <p:spPr>
              <a:xfrm>
                <a:off x="8700213" y="3453175"/>
                <a:ext cx="1222194" cy="469937"/>
              </a:xfrm>
              <a:prstGeom prst="rect">
                <a:avLst/>
              </a:prstGeom>
              <a:blipFill>
                <a:blip r:embed="rId4"/>
                <a:stretch>
                  <a:fillRect l="-11340" t="-171053" r="-5155" b="-244737"/>
                </a:stretch>
              </a:blipFill>
            </p:spPr>
            <p:txBody>
              <a:bodyPr/>
              <a:lstStyle/>
              <a:p>
                <a:r>
                  <a:rPr lang="es-ES">
                    <a:noFill/>
                  </a:rPr>
                  <a:t> </a:t>
                </a:r>
              </a:p>
            </p:txBody>
          </p:sp>
        </mc:Fallback>
      </mc:AlternateContent>
      <p:cxnSp>
        <p:nvCxnSpPr>
          <p:cNvPr id="42" name="Conector recto de flecha 41">
            <a:extLst>
              <a:ext uri="{FF2B5EF4-FFF2-40B4-BE49-F238E27FC236}">
                <a16:creationId xmlns:a16="http://schemas.microsoft.com/office/drawing/2014/main" id="{5686CB93-8B6E-0645-9CBD-683967AA4CA7}"/>
              </a:ext>
            </a:extLst>
          </p:cNvPr>
          <p:cNvCxnSpPr>
            <a:stCxn id="35" idx="6"/>
          </p:cNvCxnSpPr>
          <p:nvPr/>
        </p:nvCxnSpPr>
        <p:spPr>
          <a:xfrm flipV="1">
            <a:off x="9851635" y="3688143"/>
            <a:ext cx="494632" cy="6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CuadroTexto 42">
            <a:extLst>
              <a:ext uri="{FF2B5EF4-FFF2-40B4-BE49-F238E27FC236}">
                <a16:creationId xmlns:a16="http://schemas.microsoft.com/office/drawing/2014/main" id="{0A3C161E-EEB7-484B-97B1-495903ABC672}"/>
              </a:ext>
            </a:extLst>
          </p:cNvPr>
          <p:cNvSpPr txBox="1"/>
          <p:nvPr/>
        </p:nvSpPr>
        <p:spPr>
          <a:xfrm>
            <a:off x="10344578" y="3564258"/>
            <a:ext cx="248786" cy="261610"/>
          </a:xfrm>
          <a:prstGeom prst="rect">
            <a:avLst/>
          </a:prstGeom>
          <a:noFill/>
        </p:spPr>
        <p:txBody>
          <a:bodyPr wrap="none" rtlCol="0">
            <a:spAutoFit/>
          </a:bodyPr>
          <a:lstStyle/>
          <a:p>
            <a:r>
              <a:rPr lang="es-ES" sz="1100" dirty="0"/>
              <a:t>y</a:t>
            </a:r>
          </a:p>
        </p:txBody>
      </p:sp>
      <p:sp>
        <p:nvSpPr>
          <p:cNvPr id="44" name="Marcador de contenido 5">
            <a:extLst>
              <a:ext uri="{FF2B5EF4-FFF2-40B4-BE49-F238E27FC236}">
                <a16:creationId xmlns:a16="http://schemas.microsoft.com/office/drawing/2014/main" id="{D65D9B87-DA56-3644-9060-6EA14E2C91BF}"/>
              </a:ext>
            </a:extLst>
          </p:cNvPr>
          <p:cNvSpPr txBox="1">
            <a:spLocks/>
          </p:cNvSpPr>
          <p:nvPr/>
        </p:nvSpPr>
        <p:spPr>
          <a:xfrm>
            <a:off x="838200" y="5467155"/>
            <a:ext cx="10515600" cy="709767"/>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537"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algn="just">
              <a:lnSpc>
                <a:spcPct val="100000"/>
              </a:lnSpc>
            </a:pPr>
            <a:r>
              <a:rPr lang="es-ES" sz="1800" dirty="0"/>
              <a:t>El problema a resolver es el de encontrar los parámetros w</a:t>
            </a:r>
            <a:r>
              <a:rPr lang="es-ES" sz="1800" baseline="-25000" dirty="0"/>
              <a:t>0</a:t>
            </a:r>
            <a:r>
              <a:rPr lang="es-ES" sz="1800" dirty="0"/>
              <a:t>, w</a:t>
            </a:r>
            <a:r>
              <a:rPr lang="es-ES" sz="1800" baseline="-25000" dirty="0"/>
              <a:t>1</a:t>
            </a:r>
            <a:r>
              <a:rPr lang="es-ES" sz="1800" dirty="0"/>
              <a:t> y w</a:t>
            </a:r>
            <a:r>
              <a:rPr lang="es-ES" sz="1800" baseline="-25000" dirty="0"/>
              <a:t>2</a:t>
            </a:r>
            <a:r>
              <a:rPr lang="es-ES" sz="1800" dirty="0"/>
              <a:t> que dadas las entradas X</a:t>
            </a:r>
            <a:r>
              <a:rPr lang="es-ES" sz="1800" baseline="-25000" dirty="0"/>
              <a:t>1</a:t>
            </a:r>
            <a:r>
              <a:rPr lang="es-ES" sz="1800" dirty="0"/>
              <a:t> y X</a:t>
            </a:r>
            <a:r>
              <a:rPr lang="es-ES" sz="1800" baseline="-25000" dirty="0"/>
              <a:t>2</a:t>
            </a:r>
            <a:r>
              <a:rPr lang="es-ES" sz="1800" dirty="0"/>
              <a:t> nos devuelva la salida ‘y’ esperada.  </a:t>
            </a:r>
            <a:endParaRPr lang="es-ES" sz="1400" dirty="0"/>
          </a:p>
        </p:txBody>
      </p:sp>
    </p:spTree>
    <p:extLst>
      <p:ext uri="{BB962C8B-B14F-4D97-AF65-F5344CB8AC3E}">
        <p14:creationId xmlns:p14="http://schemas.microsoft.com/office/powerpoint/2010/main" val="414137233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TM02892315[[fn=Whisp]]</Template>
  <TotalTime>20545</TotalTime>
  <Words>5372</Words>
  <Application>Microsoft Macintosh PowerPoint</Application>
  <PresentationFormat>Panorámica</PresentationFormat>
  <Paragraphs>1000</Paragraphs>
  <Slides>72</Slides>
  <Notes>5</Notes>
  <HiddenSlides>0</HiddenSlides>
  <MMClips>1</MMClips>
  <ScaleCrop>false</ScaleCrop>
  <HeadingPairs>
    <vt:vector size="6" baseType="variant">
      <vt:variant>
        <vt:lpstr>Fuentes usadas</vt:lpstr>
      </vt:variant>
      <vt:variant>
        <vt:i4>7</vt:i4>
      </vt:variant>
      <vt:variant>
        <vt:lpstr>Tema</vt:lpstr>
      </vt:variant>
      <vt:variant>
        <vt:i4>3</vt:i4>
      </vt:variant>
      <vt:variant>
        <vt:lpstr>Títulos de diapositiva</vt:lpstr>
      </vt:variant>
      <vt:variant>
        <vt:i4>72</vt:i4>
      </vt:variant>
    </vt:vector>
  </HeadingPairs>
  <TitlesOfParts>
    <vt:vector size="82" baseType="lpstr">
      <vt:lpstr>-apple-system</vt:lpstr>
      <vt:lpstr>Arial</vt:lpstr>
      <vt:lpstr>Calibri</vt:lpstr>
      <vt:lpstr>Calibri Light</vt:lpstr>
      <vt:lpstr>Cambria Math</vt:lpstr>
      <vt:lpstr>Courier New</vt:lpstr>
      <vt:lpstr>Wingdings 2</vt:lpstr>
      <vt:lpstr>HDOfficeLightV0</vt:lpstr>
      <vt:lpstr>1_HDOfficeLightV0</vt:lpstr>
      <vt:lpstr>2_HDOfficeLightV0</vt:lpstr>
      <vt:lpstr>Redes Neuronales</vt:lpstr>
      <vt:lpstr>Índice</vt:lpstr>
      <vt:lpstr>Tema 1:  Introducción:  El Cerebro Humano vs Artificial</vt:lpstr>
      <vt:lpstr>El Cerebro</vt:lpstr>
      <vt:lpstr>La Neurona</vt:lpstr>
      <vt:lpstr>Propiedades de las Neuronas Biológicas</vt:lpstr>
      <vt:lpstr>Neurona Artificial</vt:lpstr>
      <vt:lpstr>Perceptrón</vt:lpstr>
      <vt:lpstr>Perceptrón - Puerta AND</vt:lpstr>
      <vt:lpstr>Perceptrón - Puerta AND</vt:lpstr>
      <vt:lpstr>Perceptrón</vt:lpstr>
      <vt:lpstr>Funciones de Activación</vt:lpstr>
      <vt:lpstr>Perceptrón como Regresor</vt:lpstr>
      <vt:lpstr>Perceptrón como Clasificador binario</vt:lpstr>
      <vt:lpstr>Problema: Encontrar los pesos óptimos</vt:lpstr>
      <vt:lpstr>Gradiente Descendente</vt:lpstr>
      <vt:lpstr>Puerta AND: Gradiente Descendete</vt:lpstr>
      <vt:lpstr>Gradiente Descendente</vt:lpstr>
      <vt:lpstr>Gradiente Descendente</vt:lpstr>
      <vt:lpstr>Gradiente Descendente</vt:lpstr>
      <vt:lpstr>Tema 2:  El Perceptrón Multicapa (MLP)</vt:lpstr>
      <vt:lpstr>Perceptrón Multicapa</vt:lpstr>
      <vt:lpstr>Backpropagation</vt:lpstr>
      <vt:lpstr>Perceptrón Multicapa</vt:lpstr>
      <vt:lpstr>Perceptrón Multicapa</vt:lpstr>
      <vt:lpstr>Perceptrón Multicapa</vt:lpstr>
      <vt:lpstr>Perceptrón Multicapa</vt:lpstr>
      <vt:lpstr>Perceptrón Multicapa</vt:lpstr>
      <vt:lpstr>Perceptrón Multicapa</vt:lpstr>
      <vt:lpstr>Perceptrón Multicapa</vt:lpstr>
      <vt:lpstr>Perceptrón Multicapa</vt:lpstr>
      <vt:lpstr>Entrenar una Red Neuronal - MLP</vt:lpstr>
      <vt:lpstr>Epochs</vt:lpstr>
      <vt:lpstr>Batch Size</vt:lpstr>
      <vt:lpstr>Dropout</vt:lpstr>
      <vt:lpstr>Playground.Tensorflow (Regresión)</vt:lpstr>
      <vt:lpstr>Playground.Tensorflow (Puerta AND|OR)</vt:lpstr>
      <vt:lpstr>Playground.Tensorflow (Puerta XOR)</vt:lpstr>
      <vt:lpstr>Playground.Tensorflow (no lineal)</vt:lpstr>
      <vt:lpstr>Playground.Tensorflow (no lineal)</vt:lpstr>
      <vt:lpstr>Playground.Tensorflow (Regresión)</vt:lpstr>
      <vt:lpstr>Keras</vt:lpstr>
      <vt:lpstr>Keras</vt:lpstr>
      <vt:lpstr>Presentación de PowerPoint</vt:lpstr>
      <vt:lpstr>Presentación de PowerPoint</vt:lpstr>
      <vt:lpstr>Tema 4:  Redes Neuronales Convolucionales</vt:lpstr>
      <vt:lpstr>Introducción</vt:lpstr>
      <vt:lpstr>Introducción</vt:lpstr>
      <vt:lpstr>Perceptrón Multicapa</vt:lpstr>
      <vt:lpstr>Ventajas de las CNN</vt:lpstr>
      <vt:lpstr>Capas CNN</vt:lpstr>
      <vt:lpstr>Capa Convolucional</vt:lpstr>
      <vt:lpstr>Kernel</vt:lpstr>
      <vt:lpstr>Proceso de Convolución</vt:lpstr>
      <vt:lpstr>Capa Pooling (reducción)</vt:lpstr>
      <vt:lpstr>Capa Pooling (reducción)</vt:lpstr>
      <vt:lpstr>Capa Clasificadora (Perceptrón)</vt:lpstr>
      <vt:lpstr>Arquitectura CNN</vt:lpstr>
      <vt:lpstr>Reconocimiento de dígitos</vt:lpstr>
      <vt:lpstr>Ejemplo reconocimiento imágenes</vt:lpstr>
      <vt:lpstr>Tema 5:  Redes Neuronales Recurrentes</vt:lpstr>
      <vt:lpstr>Redes Neuronales Recurrentes</vt:lpstr>
      <vt:lpstr>Redes de Jordan - Historia</vt:lpstr>
      <vt:lpstr>Redes de Elman - Historia</vt:lpstr>
      <vt:lpstr>RNN – Recurrent Neural Network</vt:lpstr>
      <vt:lpstr>GRU – Gated Recurrent Unit</vt:lpstr>
      <vt:lpstr>GRU – Gated Recurrent Unit</vt:lpstr>
      <vt:lpstr>GRU – Gated Recurrent Unit</vt:lpstr>
      <vt:lpstr>LSTM – Long Short-Term Memory</vt:lpstr>
      <vt:lpstr>LSTM – Long Short-Term Memory</vt:lpstr>
      <vt:lpstr>LSTM – Long Short-Term Memory</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Richard Moya</dc:creator>
  <cp:lastModifiedBy>Richard Moya</cp:lastModifiedBy>
  <cp:revision>64</cp:revision>
  <cp:lastPrinted>2018-05-31T21:24:58Z</cp:lastPrinted>
  <dcterms:created xsi:type="dcterms:W3CDTF">2018-04-21T13:06:04Z</dcterms:created>
  <dcterms:modified xsi:type="dcterms:W3CDTF">2020-11-30T22:06:11Z</dcterms:modified>
</cp:coreProperties>
</file>